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l-S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3819-CED5-4335-BD27-F9C9A6EE2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B4ADC-2D34-4457-BA95-143367128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24651-97D3-474F-8F9D-9C1782B7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A18B-D73B-49F9-A37E-94BF531D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9DD81-6165-44BB-A098-898E72F2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FEAAA-A97C-4C0D-8DDE-BE10DF6A9A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6678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2FC2-ED90-4882-8228-3B408769E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37B10-9D36-4A9C-884C-2A9733A44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866E8-720D-4288-886F-DB9CEAB5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F9428-B9DF-4E0F-8A96-9EC7BD401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1698F-8F60-4F20-8966-A14FA9F6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9D51B-15D7-4337-8774-A1025CD32C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511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44190F-870D-4360-96D9-30396522A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3A0F6-E976-470A-9BCC-8E5F1339D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229F1-32C8-4879-AC66-E6A61A44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B7B9A-C32D-445C-8F99-1D9708F4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77B9F-D52D-469C-A45B-29470977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88D78-C077-45D5-B590-7B5BF30509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7591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747E9-58C9-4A15-A4BB-EE94160F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7BC72-3427-4E9A-974E-787F1A8D5C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46E06-2CC3-4961-8362-2A263FC85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0EEA3-0168-42D8-A64A-B1719DEE4D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4F647-236D-48B1-B429-1EB477AB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4E2E7-6364-4181-B682-48A5435C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B5EE66-6FA2-490F-AF48-BA03BF03EAE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1308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D533-E024-4D7F-8BBB-FBEF8688B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07C27-CBD3-46C2-A428-575635B523B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D37BA-394C-49E2-AD6D-EE0B2D95263F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BC0C0F-FEC5-47C2-95EC-91AF10975256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2967ED-8ADA-4BB9-85B4-5A627ABE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3959AE8-B58D-4F96-923A-2F55D874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A491997-7AC4-430D-8C74-B6A959C8E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F915D6-F26D-42CC-B8D3-C030544F3E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9757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FA5C-80CB-4DD2-BF09-DF905FD3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81B6E-BBF8-46C0-A1F3-650E3BD3346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E58A2-09DE-4B1C-978B-FF256704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84FCD-DE84-49C4-80D4-493F54EC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267DB-E6FD-47C4-9D96-4D69E546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B87DE-6B78-4FB0-8582-32B7483F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65C94B3-9B90-4A3A-9CD3-C8EBA50242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5040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6EF68-1B30-43BC-A554-9AB8479D3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AEA22-23F2-4BCA-8AAB-79C84D6A805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8CF83-627F-4865-9847-4BA5AB0D28A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E6C61-5633-483D-AA33-74C0D6A28F6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D74AB1E-5453-4A0A-9882-5A3684B6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35B27-925C-49B1-87DE-2F4F7766B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1C81E1-64AF-4C57-8063-255F49EA2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7CE4AD-0D54-4AB3-94ED-1E03B40298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297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9B00-DD43-498E-BBCF-7A2FE7F9A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4490C-A351-455C-8A2E-DFB50C7D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58FF-E82C-40E2-A2CB-DF89F0E9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6B9BE-5D6F-4AA5-BB43-A1535700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1F723-EF00-43F8-BAD2-7B576DEE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F2110-C8EF-4644-A176-B7BDC6E5FB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7547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9A90-A84C-4866-BA18-E7B151DE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D119E-EE6A-4572-AF22-F0C9129A0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4DAC-76D0-4309-AF49-70ABC8B2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7893D-96F3-4BC4-9C0E-B3A53F87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98F9C-B447-468F-BA90-BB25E26A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87F98-B5D7-40B3-8A4C-9317B743692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91726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3353C-23D3-4E63-9096-179CA50A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4C818-8BC9-4EE1-A744-D4CD1DC1C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3F598-2EC4-4A12-B76C-5B2C8F62E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954F4-95AA-4529-AE38-DA33D51E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5B2F-CF65-4C7A-9AEE-68775014F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7E017-5852-4C2F-9039-1A19B1019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C2523-6F75-4E10-A23E-447C0ADAFCC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0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2F73-A313-45F9-8C90-FA0B32185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F9798-2204-4672-8F87-796615555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69E85-ABAA-49F7-85B4-FF3BCF818E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DFDB6-5CDE-4EFF-A2FF-2D7745CE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35CC6F-D7AC-4A63-88B3-7CC484274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74F0C-2892-4161-AC4E-8D7FC3B4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56B91-6841-40FA-AD10-4EF68B211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160227-9DD0-48BC-9136-F2B02A50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C9CF4-15BE-4EA5-916A-86249E968A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582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195E-9072-4D73-B927-1763BB10C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F77D09-6BDF-4793-9A65-820F4C78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716345-3AE7-4BA9-942E-2C8B944F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1805A-7D8A-49CA-8A2B-B2B3D4850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0232F-BB90-4781-97C5-2752E8B287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924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5CF87C-7BE5-44FD-864C-9689F357E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3647A-932C-48A0-8C6A-170A40886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A3C4C-C762-40B9-84F2-1CF31BB2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DC295-8A7C-414A-8546-ADBEA9B411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618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1BD5-B3ED-414D-8D25-A08547C23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9E582-0884-4320-A23D-924F2F657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701E4-48CD-4072-A235-501FB779D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49127-A3BE-4619-83D3-B45E9608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163A4-9654-4416-BEE4-79964306C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1C377-DFD5-48BE-8B38-33BD62059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CD286-D5AD-469C-BBC4-013DB0B8C7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221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B6A4-10A1-46C4-912F-573C76B1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D2F7F-ACEF-4D42-A5EA-2E094C4BF5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21C3A-C20A-497F-B701-DF952E01D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0D3A8-6BCF-4EC1-8A65-9C91E984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B42060-14D5-4E00-8778-A5699A7C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C8909-0E03-48AF-980B-4107D390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1676-FE0F-4957-A0CB-D305D91E2F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6215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8999">
              <a:srgbClr val="777777"/>
            </a:gs>
            <a:gs pos="15500">
              <a:srgbClr val="292929"/>
            </a:gs>
            <a:gs pos="16500">
              <a:srgbClr val="B2B2B2"/>
            </a:gs>
            <a:gs pos="18500">
              <a:srgbClr val="FFFFFF"/>
            </a:gs>
            <a:gs pos="39500">
              <a:srgbClr val="5F5F5F"/>
            </a:gs>
            <a:gs pos="43500">
              <a:srgbClr val="5F5F5F"/>
            </a:gs>
            <a:gs pos="50000">
              <a:srgbClr val="CBCBCB"/>
            </a:gs>
            <a:gs pos="56500">
              <a:srgbClr val="5F5F5F"/>
            </a:gs>
            <a:gs pos="60501">
              <a:srgbClr val="5F5F5F"/>
            </a:gs>
            <a:gs pos="81500">
              <a:srgbClr val="FFFFFF"/>
            </a:gs>
            <a:gs pos="83500">
              <a:srgbClr val="B2B2B2"/>
            </a:gs>
            <a:gs pos="84500">
              <a:srgbClr val="292929"/>
            </a:gs>
            <a:gs pos="91001">
              <a:srgbClr val="777777"/>
            </a:gs>
            <a:gs pos="100000">
              <a:srgbClr val="EAEAE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621C33-2579-4506-9645-38D05D7D6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6FF73D-C190-4154-B19D-35AE9E6AD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7396E2-1FD2-438D-92DB-5BDAA716F6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55955A4-E6B5-4F8F-B066-25E7D97FA9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5F8FA9-59C5-4179-97EA-2E0CF7FD31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80203E-2693-42A9-8F13-D61263A52DF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C2A3A9A-65AF-4226-B774-9ED5FA9C5A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sz="9600" b="1">
                <a:latin typeface="Courier New" panose="02070309020205020404" pitchFamily="49" charset="0"/>
              </a:rPr>
              <a:t>METAL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2BF0C0D-0293-4C4B-B2A2-252060BE3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E1721E3-8134-4E52-9694-5D5D5FA842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POWER METAL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1E6FF5-659A-4C5D-A9D5-6D19695028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poudarek na hitrosti in melodiji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kozmologija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metafizičnost</a:t>
            </a:r>
          </a:p>
          <a:p>
            <a:pPr>
              <a:buFontTx/>
              <a:buNone/>
            </a:pPr>
            <a:endParaRPr lang="sl-SI" altLang="sl-SI" sz="2800" b="1">
              <a:latin typeface="Courier New" panose="02070309020205020404" pitchFamily="49" charset="0"/>
            </a:endParaRPr>
          </a:p>
        </p:txBody>
      </p:sp>
      <p:pic>
        <p:nvPicPr>
          <p:cNvPr id="12296" name="Picture 8" descr="Nightwish_01">
            <a:extLst>
              <a:ext uri="{FF2B5EF4-FFF2-40B4-BE49-F238E27FC236}">
                <a16:creationId xmlns:a16="http://schemas.microsoft.com/office/drawing/2014/main" id="{095B12CF-CCDE-4055-9D67-97242202496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4076700"/>
            <a:ext cx="3095625" cy="258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7" name="Picture 9" descr="sonata arctica">
            <a:extLst>
              <a:ext uri="{FF2B5EF4-FFF2-40B4-BE49-F238E27FC236}">
                <a16:creationId xmlns:a16="http://schemas.microsoft.com/office/drawing/2014/main" id="{DCCFE4FE-C25C-4694-B859-D80C104A049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011487" cy="4859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66B1B5-304F-4CFF-8D06-21D1C81DC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THRASH METAL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8C7927C-F90A-43F5-89C8-EACC4617F2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pridih punka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kratke pesmi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politična lirika</a:t>
            </a:r>
          </a:p>
        </p:txBody>
      </p:sp>
      <p:pic>
        <p:nvPicPr>
          <p:cNvPr id="13318" name="Picture 6" descr="metallica">
            <a:extLst>
              <a:ext uri="{FF2B5EF4-FFF2-40B4-BE49-F238E27FC236}">
                <a16:creationId xmlns:a16="http://schemas.microsoft.com/office/drawing/2014/main" id="{291FCC28-C9D8-40FB-8824-84484FFD20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341438"/>
            <a:ext cx="2951162" cy="2208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9" name="Picture 7" descr="Megadeath">
            <a:extLst>
              <a:ext uri="{FF2B5EF4-FFF2-40B4-BE49-F238E27FC236}">
                <a16:creationId xmlns:a16="http://schemas.microsoft.com/office/drawing/2014/main" id="{95967852-4F6A-4792-9E14-598FE8C8E0C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3644900"/>
            <a:ext cx="4392612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97C466D-90E1-4FF0-AE8D-074807C29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GOTHIC METAL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524BC288-5D93-4180-A77E-2796ED25FE6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395288" y="3938588"/>
            <a:ext cx="8291512" cy="2514600"/>
          </a:xfrm>
        </p:spPr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ženski vokal, klaviature, gregorijansko cerkveno petje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beauty and the beast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koncentriranje na vzdušje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album je kot knjiga</a:t>
            </a:r>
          </a:p>
        </p:txBody>
      </p:sp>
      <p:pic>
        <p:nvPicPr>
          <p:cNvPr id="14342" name="Picture 6" descr="Xandria2">
            <a:extLst>
              <a:ext uri="{FF2B5EF4-FFF2-40B4-BE49-F238E27FC236}">
                <a16:creationId xmlns:a16="http://schemas.microsoft.com/office/drawing/2014/main" id="{CDE2A6D1-9934-4EDF-A35E-7B4C760505E4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41438"/>
            <a:ext cx="3887788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3" name="Picture 7" descr="epica">
            <a:extLst>
              <a:ext uri="{FF2B5EF4-FFF2-40B4-BE49-F238E27FC236}">
                <a16:creationId xmlns:a16="http://schemas.microsoft.com/office/drawing/2014/main" id="{F16624E2-CAE7-4FCC-919D-292A9E69DB8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341438"/>
            <a:ext cx="3540125" cy="2611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CD1FAD0-7B66-40D9-9160-71D06C8B77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METAL MED LJUDMI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44BE654-ACFF-4F89-A87A-CC15DCB1DA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latin typeface="Courier New" panose="02070309020205020404" pitchFamily="49" charset="0"/>
              </a:rPr>
              <a:t>razširjen po vsem svetu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Courier New" panose="02070309020205020404" pitchFamily="49" charset="0"/>
              </a:rPr>
              <a:t>včasih so ga obtoževali kot odklonilen vidik do realnosti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Courier New" panose="02070309020205020404" pitchFamily="49" charset="0"/>
              </a:rPr>
              <a:t>obtoževanje podtikanja skrivnih sporočil Satana</a:t>
            </a:r>
          </a:p>
        </p:txBody>
      </p:sp>
      <p:pic>
        <p:nvPicPr>
          <p:cNvPr id="15365" name="Picture 5" descr="koncert in flames">
            <a:extLst>
              <a:ext uri="{FF2B5EF4-FFF2-40B4-BE49-F238E27FC236}">
                <a16:creationId xmlns:a16="http://schemas.microsoft.com/office/drawing/2014/main" id="{C1647680-AD7E-4C03-8433-F3119AE35B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789363"/>
            <a:ext cx="3887787" cy="2916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A67837E-6D7E-4A46-BFD9-BE58E3142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6BFEA6E-849C-4389-8214-BDE42AADE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>
              <a:buFontTx/>
              <a:buNone/>
            </a:pPr>
            <a:r>
              <a:rPr lang="sl-SI" altLang="sl-SI" sz="4000" b="1">
                <a:latin typeface="Courier New" panose="02070309020205020404" pitchFamily="49" charset="0"/>
              </a:rPr>
              <a:t> Težka metalna glasba je skozi zgodovino šla čez kar nekaj nastopov pomešanimi z rockom, vendar se je vrnila h odtujenim koreninam in grobi a veličastni glasbi.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E15051B-EEDA-45A9-AD4D-98A54426D4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KAJ JE METAL?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95455E0-4AC0-4167-BDCB-50216B75F5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latin typeface="Courier New" panose="02070309020205020404" pitchFamily="49" charset="0"/>
              </a:rPr>
              <a:t>korenine v rocku, bluesu in evropski klasični glasbi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Courier New" panose="02070309020205020404" pitchFamily="49" charset="0"/>
              </a:rPr>
              <a:t>razvoj iz hard rocka</a:t>
            </a:r>
          </a:p>
          <a:p>
            <a:pPr>
              <a:lnSpc>
                <a:spcPct val="90000"/>
              </a:lnSpc>
            </a:pPr>
            <a:r>
              <a:rPr lang="sl-SI" altLang="sl-SI" sz="2800" b="1">
                <a:latin typeface="Courier New" panose="02070309020205020404" pitchFamily="49" charset="0"/>
              </a:rPr>
              <a:t>kitara, temačne teme in besedila, pospešen ritem</a:t>
            </a:r>
          </a:p>
        </p:txBody>
      </p:sp>
      <p:pic>
        <p:nvPicPr>
          <p:cNvPr id="3077" name="Picture 5" descr="metal camp">
            <a:extLst>
              <a:ext uri="{FF2B5EF4-FFF2-40B4-BE49-F238E27FC236}">
                <a16:creationId xmlns:a16="http://schemas.microsoft.com/office/drawing/2014/main" id="{360BE286-62CC-4F77-A457-A667529F0C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3100" y="1844675"/>
            <a:ext cx="2109788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8575B7F-8FD4-439D-8E7E-6A8AD2434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ZASEDBA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8DDA162-0587-4E56-BCC4-94256C5478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vodilni kitarist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bobnar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basist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ritmični kitarist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vokalist</a:t>
            </a:r>
          </a:p>
        </p:txBody>
      </p:sp>
      <p:pic>
        <p:nvPicPr>
          <p:cNvPr id="4102" name="Picture 6" descr="xandria">
            <a:extLst>
              <a:ext uri="{FF2B5EF4-FFF2-40B4-BE49-F238E27FC236}">
                <a16:creationId xmlns:a16="http://schemas.microsoft.com/office/drawing/2014/main" id="{5A5C31E6-3DB1-46AA-9093-8818FB6FB21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3933825"/>
            <a:ext cx="2867025" cy="2457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 descr="hypocrisy">
            <a:extLst>
              <a:ext uri="{FF2B5EF4-FFF2-40B4-BE49-F238E27FC236}">
                <a16:creationId xmlns:a16="http://schemas.microsoft.com/office/drawing/2014/main" id="{AEDAC08A-1E1D-4A4C-A24F-AE196249852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7613" y="1600200"/>
            <a:ext cx="327977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0F0683C-749A-482F-97C8-CCD00D577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TEMA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B33D59B-A883-4DF2-962B-B03AF9D8391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rock daje nerealnost, blues pa realnost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zloba, moč, tema, razodetje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fantazijska in mitološka besedila</a:t>
            </a:r>
          </a:p>
        </p:txBody>
      </p:sp>
      <p:pic>
        <p:nvPicPr>
          <p:cNvPr id="5125" name="Picture 5" descr="CENTURY CHILD">
            <a:extLst>
              <a:ext uri="{FF2B5EF4-FFF2-40B4-BE49-F238E27FC236}">
                <a16:creationId xmlns:a16="http://schemas.microsoft.com/office/drawing/2014/main" id="{2741DCE3-8910-4F67-ABB9-BD502E369C9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205038"/>
            <a:ext cx="3168650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A99FBD5-891D-4494-AFDF-D7B8E825E9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METALSKI PLES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9EAB920-6942-43D3-8913-703FB61C1F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položaji prstov kot hudičevi rogovi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“slammanje”:</a:t>
            </a:r>
          </a:p>
          <a:p>
            <a:pPr>
              <a:buFontTx/>
              <a:buNone/>
            </a:pPr>
            <a:r>
              <a:rPr lang="sl-SI" altLang="sl-SI" sz="2800" b="1">
                <a:latin typeface="Courier New" panose="02070309020205020404" pitchFamily="49" charset="0"/>
              </a:rPr>
              <a:t>the up and down</a:t>
            </a:r>
          </a:p>
          <a:p>
            <a:pPr>
              <a:buFontTx/>
              <a:buNone/>
            </a:pPr>
            <a:r>
              <a:rPr lang="sl-SI" altLang="sl-SI" sz="2800" b="1">
                <a:latin typeface="Courier New" panose="02070309020205020404" pitchFamily="49" charset="0"/>
              </a:rPr>
              <a:t>the circular swing</a:t>
            </a:r>
          </a:p>
          <a:p>
            <a:pPr>
              <a:buFontTx/>
              <a:buNone/>
            </a:pPr>
            <a:r>
              <a:rPr lang="sl-SI" altLang="sl-SI" sz="2800" b="1">
                <a:latin typeface="Courier New" panose="02070309020205020404" pitchFamily="49" charset="0"/>
              </a:rPr>
              <a:t>the half-circle</a:t>
            </a:r>
          </a:p>
          <a:p>
            <a:pPr>
              <a:buFontTx/>
              <a:buNone/>
            </a:pPr>
            <a:r>
              <a:rPr lang="sl-SI" altLang="sl-SI" sz="2800" b="1">
                <a:latin typeface="Courier New" panose="02070309020205020404" pitchFamily="49" charset="0"/>
              </a:rPr>
              <a:t>the figure of 8</a:t>
            </a:r>
          </a:p>
          <a:p>
            <a:pPr>
              <a:buFontTx/>
              <a:buNone/>
            </a:pPr>
            <a:r>
              <a:rPr lang="sl-SI" altLang="sl-SI" sz="2800" b="1">
                <a:latin typeface="Courier New" panose="02070309020205020404" pitchFamily="49" charset="0"/>
              </a:rPr>
              <a:t>the side to side </a:t>
            </a:r>
          </a:p>
        </p:txBody>
      </p:sp>
      <p:pic>
        <p:nvPicPr>
          <p:cNvPr id="7173" name="Picture 5" descr="headbanging">
            <a:extLst>
              <a:ext uri="{FF2B5EF4-FFF2-40B4-BE49-F238E27FC236}">
                <a16:creationId xmlns:a16="http://schemas.microsoft.com/office/drawing/2014/main" id="{DBA4F33E-6738-4767-B5C8-D7C10C853AF4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750" y="1844675"/>
            <a:ext cx="3186113" cy="4248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9923B9-0A3A-4E2A-B485-EA367A3861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ŽANRI METALA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67569F6-7995-4905-A67E-BAACD8C426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black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death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doom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power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thrash</a:t>
            </a:r>
          </a:p>
        </p:txBody>
      </p:sp>
      <p:pic>
        <p:nvPicPr>
          <p:cNvPr id="8198" name="Picture 6" descr="i love metal">
            <a:extLst>
              <a:ext uri="{FF2B5EF4-FFF2-40B4-BE49-F238E27FC236}">
                <a16:creationId xmlns:a16="http://schemas.microsoft.com/office/drawing/2014/main" id="{8ADB473D-2F05-47D8-BDE0-A29146A17B4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508500"/>
            <a:ext cx="1673225" cy="1673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7" descr="moon">
            <a:extLst>
              <a:ext uri="{FF2B5EF4-FFF2-40B4-BE49-F238E27FC236}">
                <a16:creationId xmlns:a16="http://schemas.microsoft.com/office/drawing/2014/main" id="{EC71B4A7-E226-4327-B3F6-9DE8D5FD1E6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9138"/>
            <a:ext cx="3532188" cy="421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BE126E4-DC63-46E6-AE3C-74EF9D353E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BLACK METAL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BB600EC-BF08-401D-B83B-D1F8BAD299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težka izkrivljenost, ponavljajoče igranje kitare, hitri bobni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kričeči vokal, ponovitve, tehnične enostavnosti</a:t>
            </a:r>
          </a:p>
        </p:txBody>
      </p:sp>
      <p:pic>
        <p:nvPicPr>
          <p:cNvPr id="9221" name="Picture 5" descr="dimmu borgir">
            <a:extLst>
              <a:ext uri="{FF2B5EF4-FFF2-40B4-BE49-F238E27FC236}">
                <a16:creationId xmlns:a16="http://schemas.microsoft.com/office/drawing/2014/main" id="{B33F9457-A144-43DF-A758-31F406FE30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716338"/>
            <a:ext cx="4319588" cy="280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E117FBE-1695-4872-86D1-57D0AEF7C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DEATH METAL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C3DB4E4-3B2E-40AA-9028-CE14B2A3C4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brutalen glas, zapleteni kitaristični akordi, umetni efekti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intenzivnost, nenadne spremembe v tempu in melodiji, odsekan ritem</a:t>
            </a:r>
          </a:p>
        </p:txBody>
      </p:sp>
      <p:pic>
        <p:nvPicPr>
          <p:cNvPr id="10245" name="Picture 5" descr="children of bodom">
            <a:extLst>
              <a:ext uri="{FF2B5EF4-FFF2-40B4-BE49-F238E27FC236}">
                <a16:creationId xmlns:a16="http://schemas.microsoft.com/office/drawing/2014/main" id="{9F97E8AF-8286-442F-835C-E71EE67FBE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3725863"/>
            <a:ext cx="3671888" cy="2897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ACD9B9F-E8A1-4570-8BED-153732C34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5400" b="1">
                <a:latin typeface="Courier New" panose="02070309020205020404" pitchFamily="49" charset="0"/>
              </a:rPr>
              <a:t>DOOM METAL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3C1BC32-93EC-4343-90C2-123E8A72C6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sl-SI" altLang="sl-SI" sz="2800" b="1">
                <a:latin typeface="Courier New" panose="02070309020205020404" pitchFamily="49" charset="0"/>
              </a:rPr>
              <a:t>doomdeath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gothic</a:t>
            </a:r>
          </a:p>
          <a:p>
            <a:r>
              <a:rPr lang="sl-SI" altLang="sl-SI" sz="2800" b="1">
                <a:latin typeface="Courier New" panose="02070309020205020404" pitchFamily="49" charset="0"/>
              </a:rPr>
              <a:t>počasna depresivna glasba</a:t>
            </a:r>
          </a:p>
        </p:txBody>
      </p:sp>
      <p:pic>
        <p:nvPicPr>
          <p:cNvPr id="11272" name="Picture 8" descr="tristania1">
            <a:extLst>
              <a:ext uri="{FF2B5EF4-FFF2-40B4-BE49-F238E27FC236}">
                <a16:creationId xmlns:a16="http://schemas.microsoft.com/office/drawing/2014/main" id="{2A1DFB78-89EF-4A08-81A1-2597D291E1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4032250" cy="287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9" descr="katatonia">
            <a:extLst>
              <a:ext uri="{FF2B5EF4-FFF2-40B4-BE49-F238E27FC236}">
                <a16:creationId xmlns:a16="http://schemas.microsoft.com/office/drawing/2014/main" id="{8653268C-5419-4AE3-9E48-9D25705F363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652963"/>
            <a:ext cx="3656013" cy="199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Courier New</vt:lpstr>
      <vt:lpstr>Privzeti načrt</vt:lpstr>
      <vt:lpstr>METAL</vt:lpstr>
      <vt:lpstr>KAJ JE METAL?</vt:lpstr>
      <vt:lpstr>ZASEDBA</vt:lpstr>
      <vt:lpstr>TEMA</vt:lpstr>
      <vt:lpstr>METALSKI PLES</vt:lpstr>
      <vt:lpstr>ŽANRI METALA</vt:lpstr>
      <vt:lpstr>BLACK METAL</vt:lpstr>
      <vt:lpstr>DEATH METAL</vt:lpstr>
      <vt:lpstr>DOOM METAL</vt:lpstr>
      <vt:lpstr>POWER METAL</vt:lpstr>
      <vt:lpstr>THRASH METAL</vt:lpstr>
      <vt:lpstr>GOTHIC METAL</vt:lpstr>
      <vt:lpstr>METAL MED LJUDMI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2019-05-31T08:42:18Z</dcterms:created>
  <dcterms:modified xsi:type="dcterms:W3CDTF">2019-05-31T08:42:18Z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