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89" autoAdjust="0"/>
  </p:normalViewPr>
  <p:slideViewPr>
    <p:cSldViewPr>
      <p:cViewPr varScale="1">
        <p:scale>
          <a:sx n="112" d="100"/>
          <a:sy n="112" d="100"/>
        </p:scale>
        <p:origin x="-4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04FFC-0367-4C2A-9193-C454D23D4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93AAC4-D7C9-4ACB-AC44-EFE9056D9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DBDF8-26E0-475E-BB1E-DEF0272EF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29451-DD5E-455A-82C0-7D0544F0D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4FF56-2C98-4928-B3D7-5839DC132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A686D-4A91-4E45-A9DA-14B6CFFFEE2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0961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4451-1356-4FC5-9A3D-F4E189901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3B992F-4B69-4047-BEF9-F5AC9A508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785CB-53A1-4E21-ACFA-A17019645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EB087-E326-4B24-93E3-2C1E958EC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44B16-0288-4310-A762-BCCF9A00F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AE12C-F016-4940-962C-1952931F0B4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035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D5693E-E700-4C61-9F68-A0B0A1B6A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53D90C-FA91-4B99-850B-45AFB5D7A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C8177-A777-4A15-AB8F-FCCF64F62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5C3C3-51DA-4CAE-8D23-3DEC0B47D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4F21A-7638-4DAE-8BCB-0344ED927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225DC-5441-4F69-BB2A-C77DAFF9C63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1658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409B3-58E7-42C5-B05D-6B686FE61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E34B0-92D3-4376-BFE3-8A63CFDB8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13A15-C880-4976-9D04-BAC71AA5A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3F26-871A-4BCE-B51F-EC929F963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91ACB-D6B5-44CF-9D7D-65BDAC12D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7D985-9164-49B9-85E2-E8C81804097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3268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75124-0253-424C-824F-3A0A028C9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871A5-A4E5-45E2-8BF6-293A9CC3B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F158A-4F5E-482A-B8C8-C9DDC01D2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0D541-3B82-473E-8025-3F56F6A43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97ADD-9944-4B34-8D75-CA097E4A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926F0-B3CF-4D0F-8E8E-318A1D56C73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9746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CFFB4-AD9A-4707-9058-E0CF555B0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DB38C-9910-4D0C-BFE9-93D715DA5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176EF-4D8B-4E00-84CD-5BE5F3DEE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12B41-754B-4656-BE99-797CB112E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AD883-27BE-4EBE-B677-6C4D3FE5C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B291D-090B-41C8-A741-8846071A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767B2-8C76-420A-A484-99DE7503AF9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7962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158A-A1DE-46FB-8A2A-56CAB733E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49F9F-764B-4526-A353-E1CF9C224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D8B74-EECE-466C-8536-C0D294AFC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43F276-D8F1-4F3C-AA3E-FF7BD9A21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E6D232-7AFC-4CB7-92EF-C5139092E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876DA8-7C72-4784-AE4E-8FF9573DD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D93717-9AF7-4594-8FDA-06A86FF82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4D5F30-E8C3-4918-819C-6896A0027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7EE9C-3997-4233-9AA1-67F2B800AB0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1068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87EE4-2AAF-4AD9-9095-C460B5EA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0B30B6-BFC8-49E3-9FA7-4B867CAF7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53DB12-36A8-4E27-B6A7-4E757C6EC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AA236B-9D1B-410C-B12E-F813C9094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B85E5-6975-49ED-ADB5-0DC7F9F3225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4634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238185-47EF-43A2-BE95-51945550B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2509A0-6026-4C4A-82E4-E1203F571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42030-FD0E-4F35-8F64-E503B05BE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5B583-7BE7-454F-B11E-7CDDDFC2035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8750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19CC-72FD-41C9-929A-CDBD161F9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42EE3-1BCD-4ACC-8921-582343BA6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8E95D9-78F4-421C-AE08-9955AD379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375F2-EAF9-445D-8E43-2F50AB151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8238B-D477-434E-AAED-2125CBF0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DB0C0-1CD0-4F1E-9A0D-F6B89330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9AF1B-49C5-42EB-BE2D-B2DB64AAC4C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486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F83AE-069D-487F-BF58-BA6933881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FDDA86-2E98-495D-8B96-CA6B748F05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B4BA00-2570-45F0-86EF-1CC49748C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180618-5D8A-4217-AF2F-B0D6F40D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AD84D-523F-462E-8261-C672949F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BB858-7CDF-462C-8831-BC5642C7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11E35-DD62-4CC3-8BFE-A9809CF9902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8997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2D4698-1343-420B-9BF1-19C7CC944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B783230-C86C-4653-A9EE-E70D5B9B6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58B713-756E-4AFE-9CD3-7C32D8F1FD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4D2128-2999-4A79-BBA6-C4F6151068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9050143-493D-454F-955E-E47D80D503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B8A692-6F1F-46F0-AECE-B2142479AA2C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sl.wikipedia.org/w/index.php?title=Cremona&amp;action=edit&amp;redlink=1" TargetMode="External"/><Relationship Id="rId13" Type="http://schemas.openxmlformats.org/officeDocument/2006/relationships/hyperlink" Target="http://sl.wikipedia.org/w/index.php?title=Cerkev_sv._Marka_%28Benetke%29&amp;action=edit&amp;redlink=1" TargetMode="External"/><Relationship Id="rId18" Type="http://schemas.openxmlformats.org/officeDocument/2006/relationships/hyperlink" Target="http://sl.wikipedia.org/w/index.php?title=Bernardo_Strozzi&amp;action=edit&amp;redlink=1" TargetMode="External"/><Relationship Id="rId3" Type="http://schemas.openxmlformats.org/officeDocument/2006/relationships/hyperlink" Target="http://sl.wikipedia.org/wiki/Skladatelj" TargetMode="External"/><Relationship Id="rId7" Type="http://schemas.openxmlformats.org/officeDocument/2006/relationships/hyperlink" Target="http://sl.wikipedia.org/wiki/1567" TargetMode="External"/><Relationship Id="rId12" Type="http://schemas.openxmlformats.org/officeDocument/2006/relationships/hyperlink" Target="http://sl.wikipedia.org/w/index.php?title=Kapelnik&amp;action=edit&amp;redlink=1" TargetMode="External"/><Relationship Id="rId17" Type="http://schemas.openxmlformats.org/officeDocument/2006/relationships/hyperlink" Target="http://sl.wikipedia.org/w/index.php?title=Glasbena_oblika&amp;action=edit&amp;redlink=1" TargetMode="External"/><Relationship Id="rId2" Type="http://schemas.openxmlformats.org/officeDocument/2006/relationships/hyperlink" Target="http://sl.wikipedia.org/wiki/Italijani" TargetMode="External"/><Relationship Id="rId16" Type="http://schemas.openxmlformats.org/officeDocument/2006/relationships/hyperlink" Target="http://sl.wikipedia.org/wiki/Ope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l.wikipedia.org/wiki/15._maj" TargetMode="External"/><Relationship Id="rId11" Type="http://schemas.openxmlformats.org/officeDocument/2006/relationships/hyperlink" Target="http://sl.wikipedia.org/wiki/Benetke" TargetMode="External"/><Relationship Id="rId5" Type="http://schemas.openxmlformats.org/officeDocument/2006/relationships/hyperlink" Target="http://sl.wikipedia.org/wiki/Pevec" TargetMode="External"/><Relationship Id="rId15" Type="http://schemas.openxmlformats.org/officeDocument/2006/relationships/hyperlink" Target="http://sl.wikipedia.org/wiki/Madrigal" TargetMode="External"/><Relationship Id="rId10" Type="http://schemas.openxmlformats.org/officeDocument/2006/relationships/hyperlink" Target="http://sl.wikipedia.org/wiki/1643" TargetMode="External"/><Relationship Id="rId19" Type="http://schemas.openxmlformats.org/officeDocument/2006/relationships/image" Target="../media/image1.png"/><Relationship Id="rId4" Type="http://schemas.openxmlformats.org/officeDocument/2006/relationships/hyperlink" Target="http://sl.wikipedia.org/wiki/Violist" TargetMode="External"/><Relationship Id="rId9" Type="http://schemas.openxmlformats.org/officeDocument/2006/relationships/hyperlink" Target="http://sl.wikipedia.org/wiki/29._november" TargetMode="External"/><Relationship Id="rId14" Type="http://schemas.openxmlformats.org/officeDocument/2006/relationships/hyperlink" Target="http://sl.wikipedia.org/wiki/15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1AC1037-59EC-4691-B07C-68CE1E92B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sl-SI" altLang="sl-SI" sz="2800" b="1">
                <a:solidFill>
                  <a:schemeClr val="bg1"/>
                </a:solidFill>
                <a:latin typeface="Comic Sans MS" panose="030F0702030302020204" pitchFamily="66" charset="0"/>
              </a:rPr>
              <a:t>Claudio Monteverdi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41C5431-F8B9-49D6-BB68-55ED3DA78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r>
              <a:rPr lang="sl-SI" altLang="sl-SI" sz="2000" b="1">
                <a:solidFill>
                  <a:schemeClr val="bg1"/>
                </a:solidFill>
                <a:latin typeface="Comic Sans MS" panose="030F0702030302020204" pitchFamily="66" charset="0"/>
              </a:rPr>
              <a:t>Claudio Monteverdi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(tudi </a:t>
            </a:r>
            <a:r>
              <a:rPr lang="sl-SI" altLang="sl-SI" sz="2000" b="1">
                <a:solidFill>
                  <a:schemeClr val="bg1"/>
                </a:solidFill>
                <a:latin typeface="Comic Sans MS" panose="030F0702030302020204" pitchFamily="66" charset="0"/>
              </a:rPr>
              <a:t>Monteverde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), </a:t>
            </a:r>
          </a:p>
          <a:p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2" tooltip="Italijani"/>
              </a:rPr>
              <a:t>italijanski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3" tooltip="Skladatelj"/>
              </a:rPr>
              <a:t>skladatelj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4" tooltip="Violist"/>
              </a:rPr>
              <a:t>violist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in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5" tooltip="Pevec"/>
              </a:rPr>
              <a:t>pevec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,</a:t>
            </a:r>
          </a:p>
          <a:p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*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6" tooltip="15. maj"/>
              </a:rPr>
              <a:t>15. maj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7" tooltip="1567"/>
              </a:rPr>
              <a:t>1567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8" tooltip="Cremona (članek še ni napisan)"/>
              </a:rPr>
              <a:t>Cremona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, †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9" tooltip="29. november"/>
              </a:rPr>
              <a:t>29. november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10" tooltip="1643"/>
              </a:rPr>
              <a:t>1643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11" tooltip="Benetke"/>
              </a:rPr>
              <a:t>Benetke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Monteverdi je bil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12" tooltip="Kapelnik (članek še ni napisan)"/>
              </a:rPr>
              <a:t>kapelnik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v cerkvi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13" tooltip="Cerkev sv. Marka (Benetke) (članek še ni napisan)"/>
              </a:rPr>
              <a:t>sv. Marka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v Benetkah do svoje smrti leta 1643. Leta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14" tooltip="1583"/>
              </a:rPr>
              <a:t>1583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je izdal </a:t>
            </a:r>
            <a:r>
              <a:rPr lang="sl-SI" altLang="sl-SI" sz="2000" i="1">
                <a:solidFill>
                  <a:schemeClr val="bg1"/>
                </a:solidFill>
                <a:latin typeface="Comic Sans MS" panose="030F0702030302020204" pitchFamily="66" charset="0"/>
              </a:rPr>
              <a:t>Knjigo </a:t>
            </a:r>
            <a:r>
              <a:rPr lang="sl-SI" altLang="sl-SI" sz="2000" i="1">
                <a:solidFill>
                  <a:schemeClr val="bg1"/>
                </a:solidFill>
                <a:latin typeface="Comic Sans MS" panose="030F0702030302020204" pitchFamily="66" charset="0"/>
                <a:hlinkClick r:id="rId15" tooltip="Madrigal"/>
              </a:rPr>
              <a:t>madrigalov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, pozneje pa se je posvetil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16" tooltip="Opera"/>
              </a:rPr>
              <a:t>operi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in napisal je mojstrovino </a:t>
            </a:r>
            <a:r>
              <a:rPr lang="sl-SI" altLang="sl-SI" sz="2000" i="1">
                <a:solidFill>
                  <a:schemeClr val="bg1"/>
                </a:solidFill>
                <a:latin typeface="Comic Sans MS" panose="030F0702030302020204" pitchFamily="66" charset="0"/>
              </a:rPr>
              <a:t>Orfej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, ki je prva v celoti ohranjena opera. Z njo je vplival na številne 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  <a:hlinkClick r:id="rId17" tooltip="Glasbena oblika (članek še ni napisan)"/>
              </a:rPr>
              <a:t>glasbene oblike</a:t>
            </a:r>
            <a:r>
              <a:rPr lang="sl-SI" altLang="sl-SI" sz="2000">
                <a:solidFill>
                  <a:schemeClr val="bg1"/>
                </a:solidFill>
                <a:latin typeface="Comic Sans MS" panose="030F0702030302020204" pitchFamily="66" charset="0"/>
              </a:rPr>
              <a:t> in popularizacijo glasbe nasploh.</a:t>
            </a:r>
          </a:p>
          <a:p>
            <a:endParaRPr lang="sl-SI" altLang="sl-SI" sz="200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sl-SI" altLang="sl-SI" sz="1800">
              <a:latin typeface="Comic Sans MS" panose="030F0702030302020204" pitchFamily="66" charset="0"/>
            </a:endParaRPr>
          </a:p>
          <a:p>
            <a:endParaRPr lang="sl-SI" altLang="sl-SI" sz="1800">
              <a:latin typeface="Comic Sans MS" panose="030F0702030302020204" pitchFamily="66" charset="0"/>
            </a:endParaRPr>
          </a:p>
          <a:p>
            <a:endParaRPr lang="sl-SI" altLang="sl-SI" sz="1800">
              <a:latin typeface="Comic Sans MS" panose="030F0702030302020204" pitchFamily="66" charset="0"/>
            </a:endParaRPr>
          </a:p>
          <a:p>
            <a:endParaRPr lang="sl-SI" altLang="sl-SI" sz="1600">
              <a:latin typeface="Comic Sans MS" panose="030F0702030302020204" pitchFamily="66" charset="0"/>
            </a:endParaRPr>
          </a:p>
          <a:p>
            <a:endParaRPr lang="sl-SI" altLang="sl-SI" sz="1600">
              <a:latin typeface="Comic Sans MS" panose="030F0702030302020204" pitchFamily="66" charset="0"/>
            </a:endParaRPr>
          </a:p>
          <a:p>
            <a:r>
              <a:rPr lang="sl-SI" altLang="sl-SI" sz="1200" i="1">
                <a:solidFill>
                  <a:schemeClr val="bg1"/>
                </a:solidFill>
                <a:latin typeface="Comic Sans MS" panose="030F0702030302020204" pitchFamily="66" charset="0"/>
              </a:rPr>
              <a:t>Portret Claudia Monteverdija v Benetkah, 1640, avtor </a:t>
            </a:r>
            <a:r>
              <a:rPr lang="sl-SI" altLang="sl-SI" sz="1200" i="1">
                <a:solidFill>
                  <a:schemeClr val="bg1"/>
                </a:solidFill>
                <a:latin typeface="Comic Sans MS" panose="030F0702030302020204" pitchFamily="66" charset="0"/>
                <a:hlinkClick r:id="rId18" tooltip="Bernardo Strozzi (članek še ni napisan)"/>
              </a:rPr>
              <a:t>Bernardo Strozzi</a:t>
            </a:r>
            <a:r>
              <a:rPr lang="sl-SI" altLang="sl-SI" sz="1200" i="1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  <a:r>
              <a:rPr lang="sl-SI" altLang="sl-SI" sz="120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  <a:p>
            <a:endParaRPr lang="sl-SI" altLang="sl-SI" sz="1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AF6B31DA-68F4-45D9-85BF-92F71969C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716338"/>
            <a:ext cx="1257300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Privzeti načrt</vt:lpstr>
      <vt:lpstr>Claudio Monteverdi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2019-05-31T08:42:19Z</dcterms:created>
  <dcterms:modified xsi:type="dcterms:W3CDTF">2019-05-31T08:42:19Z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