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sldIdLst>
    <p:sldId id="256" r:id="rId2"/>
    <p:sldId id="257" r:id="rId3"/>
    <p:sldId id="258" r:id="rId4"/>
    <p:sldId id="259" r:id="rId5"/>
    <p:sldId id="260" r:id="rId6"/>
    <p:sldId id="262" r:id="rId7"/>
    <p:sldId id="266" r:id="rId8"/>
    <p:sldId id="263" r:id="rId9"/>
    <p:sldId id="264" r:id="rId10"/>
    <p:sldId id="267" r:id="rId11"/>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FF66"/>
    <a:srgbClr val="009900"/>
    <a:srgbClr val="00FFFF"/>
    <a:srgbClr val="DD82FA"/>
    <a:srgbClr val="FF3F9F"/>
    <a:srgbClr val="6600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56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endParaRPr lang="de-DE"/>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de-DE"/>
          </a:p>
        </p:txBody>
      </p:sp>
      <p:sp>
        <p:nvSpPr>
          <p:cNvPr id="4" name="Ograda datuma 3">
            <a:extLst>
              <a:ext uri="{FF2B5EF4-FFF2-40B4-BE49-F238E27FC236}">
                <a16:creationId xmlns:a16="http://schemas.microsoft.com/office/drawing/2014/main" id="{39BE3737-C0C9-4635-99F4-50C89398ED07}"/>
              </a:ext>
            </a:extLst>
          </p:cNvPr>
          <p:cNvSpPr>
            <a:spLocks noGrp="1"/>
          </p:cNvSpPr>
          <p:nvPr>
            <p:ph type="dt" sz="half" idx="10"/>
          </p:nvPr>
        </p:nvSpPr>
        <p:spPr/>
        <p:txBody>
          <a:bodyPr/>
          <a:lstStyle>
            <a:lvl1pPr>
              <a:defRPr/>
            </a:lvl1pPr>
          </a:lstStyle>
          <a:p>
            <a:pPr>
              <a:defRPr/>
            </a:pPr>
            <a:fld id="{B657E08B-A26A-4BCB-B46D-19794379F5E7}" type="datetimeFigureOut">
              <a:rPr lang="sl-SI"/>
              <a:pPr>
                <a:defRPr/>
              </a:pPr>
              <a:t>31. 05. 2019</a:t>
            </a:fld>
            <a:endParaRPr lang="de-DE" dirty="0"/>
          </a:p>
        </p:txBody>
      </p:sp>
      <p:sp>
        <p:nvSpPr>
          <p:cNvPr id="5" name="Ograda noge 4">
            <a:extLst>
              <a:ext uri="{FF2B5EF4-FFF2-40B4-BE49-F238E27FC236}">
                <a16:creationId xmlns:a16="http://schemas.microsoft.com/office/drawing/2014/main" id="{4DB71D8E-A76B-4CC8-B795-C4792E67ECC2}"/>
              </a:ext>
            </a:extLst>
          </p:cNvPr>
          <p:cNvSpPr>
            <a:spLocks noGrp="1"/>
          </p:cNvSpPr>
          <p:nvPr>
            <p:ph type="ftr" sz="quarter" idx="11"/>
          </p:nvPr>
        </p:nvSpPr>
        <p:spPr/>
        <p:txBody>
          <a:bodyPr/>
          <a:lstStyle>
            <a:lvl1pPr>
              <a:defRPr/>
            </a:lvl1pPr>
          </a:lstStyle>
          <a:p>
            <a:pPr>
              <a:defRPr/>
            </a:pPr>
            <a:endParaRPr lang="de-DE"/>
          </a:p>
        </p:txBody>
      </p:sp>
      <p:sp>
        <p:nvSpPr>
          <p:cNvPr id="6" name="Ograda številke diapozitiva 5">
            <a:extLst>
              <a:ext uri="{FF2B5EF4-FFF2-40B4-BE49-F238E27FC236}">
                <a16:creationId xmlns:a16="http://schemas.microsoft.com/office/drawing/2014/main" id="{6D81473D-22BD-40F4-96A7-AEA336437BA9}"/>
              </a:ext>
            </a:extLst>
          </p:cNvPr>
          <p:cNvSpPr>
            <a:spLocks noGrp="1"/>
          </p:cNvSpPr>
          <p:nvPr>
            <p:ph type="sldNum" sz="quarter" idx="12"/>
          </p:nvPr>
        </p:nvSpPr>
        <p:spPr/>
        <p:txBody>
          <a:bodyPr/>
          <a:lstStyle>
            <a:lvl1pPr>
              <a:defRPr/>
            </a:lvl1pPr>
          </a:lstStyle>
          <a:p>
            <a:fld id="{EE3A9D30-A408-43F2-8AFF-A105C15FD43D}" type="slidenum">
              <a:rPr lang="de-DE" altLang="sl-SI"/>
              <a:pPr/>
              <a:t>‹#›</a:t>
            </a:fld>
            <a:endParaRPr lang="de-DE" altLang="sl-SI"/>
          </a:p>
        </p:txBody>
      </p:sp>
    </p:spTree>
    <p:extLst>
      <p:ext uri="{BB962C8B-B14F-4D97-AF65-F5344CB8AC3E}">
        <p14:creationId xmlns:p14="http://schemas.microsoft.com/office/powerpoint/2010/main" val="2894913076"/>
      </p:ext>
    </p:extLst>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de-DE"/>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de-DE"/>
          </a:p>
        </p:txBody>
      </p:sp>
      <p:sp>
        <p:nvSpPr>
          <p:cNvPr id="4" name="Ograda datuma 3">
            <a:extLst>
              <a:ext uri="{FF2B5EF4-FFF2-40B4-BE49-F238E27FC236}">
                <a16:creationId xmlns:a16="http://schemas.microsoft.com/office/drawing/2014/main" id="{0C13FDDE-DFAA-4E11-A04F-B987B9F44D2D}"/>
              </a:ext>
            </a:extLst>
          </p:cNvPr>
          <p:cNvSpPr>
            <a:spLocks noGrp="1"/>
          </p:cNvSpPr>
          <p:nvPr>
            <p:ph type="dt" sz="half" idx="10"/>
          </p:nvPr>
        </p:nvSpPr>
        <p:spPr/>
        <p:txBody>
          <a:bodyPr/>
          <a:lstStyle>
            <a:lvl1pPr>
              <a:defRPr/>
            </a:lvl1pPr>
          </a:lstStyle>
          <a:p>
            <a:pPr>
              <a:defRPr/>
            </a:pPr>
            <a:fld id="{CC1AFACE-D46A-4AC0-926A-F528BEFE83C7}" type="datetimeFigureOut">
              <a:rPr lang="sl-SI"/>
              <a:pPr>
                <a:defRPr/>
              </a:pPr>
              <a:t>31. 05. 2019</a:t>
            </a:fld>
            <a:endParaRPr lang="de-DE" dirty="0"/>
          </a:p>
        </p:txBody>
      </p:sp>
      <p:sp>
        <p:nvSpPr>
          <p:cNvPr id="5" name="Ograda noge 4">
            <a:extLst>
              <a:ext uri="{FF2B5EF4-FFF2-40B4-BE49-F238E27FC236}">
                <a16:creationId xmlns:a16="http://schemas.microsoft.com/office/drawing/2014/main" id="{3CDCA94F-CD78-4AAF-8546-78A684F516A6}"/>
              </a:ext>
            </a:extLst>
          </p:cNvPr>
          <p:cNvSpPr>
            <a:spLocks noGrp="1"/>
          </p:cNvSpPr>
          <p:nvPr>
            <p:ph type="ftr" sz="quarter" idx="11"/>
          </p:nvPr>
        </p:nvSpPr>
        <p:spPr/>
        <p:txBody>
          <a:bodyPr/>
          <a:lstStyle>
            <a:lvl1pPr>
              <a:defRPr/>
            </a:lvl1pPr>
          </a:lstStyle>
          <a:p>
            <a:pPr>
              <a:defRPr/>
            </a:pPr>
            <a:endParaRPr lang="de-DE"/>
          </a:p>
        </p:txBody>
      </p:sp>
      <p:sp>
        <p:nvSpPr>
          <p:cNvPr id="6" name="Ograda številke diapozitiva 5">
            <a:extLst>
              <a:ext uri="{FF2B5EF4-FFF2-40B4-BE49-F238E27FC236}">
                <a16:creationId xmlns:a16="http://schemas.microsoft.com/office/drawing/2014/main" id="{ED96BB35-3463-4D50-98F1-0366CFFDE304}"/>
              </a:ext>
            </a:extLst>
          </p:cNvPr>
          <p:cNvSpPr>
            <a:spLocks noGrp="1"/>
          </p:cNvSpPr>
          <p:nvPr>
            <p:ph type="sldNum" sz="quarter" idx="12"/>
          </p:nvPr>
        </p:nvSpPr>
        <p:spPr/>
        <p:txBody>
          <a:bodyPr/>
          <a:lstStyle>
            <a:lvl1pPr>
              <a:defRPr/>
            </a:lvl1pPr>
          </a:lstStyle>
          <a:p>
            <a:fld id="{E63FCCF0-BF41-4413-8D1B-2E13E9A927D1}" type="slidenum">
              <a:rPr lang="de-DE" altLang="sl-SI"/>
              <a:pPr/>
              <a:t>‹#›</a:t>
            </a:fld>
            <a:endParaRPr lang="de-DE" altLang="sl-SI"/>
          </a:p>
        </p:txBody>
      </p:sp>
    </p:spTree>
    <p:extLst>
      <p:ext uri="{BB962C8B-B14F-4D97-AF65-F5344CB8AC3E}">
        <p14:creationId xmlns:p14="http://schemas.microsoft.com/office/powerpoint/2010/main" val="4126311136"/>
      </p:ext>
    </p:extLst>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endParaRPr lang="de-DE"/>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de-DE"/>
          </a:p>
        </p:txBody>
      </p:sp>
      <p:sp>
        <p:nvSpPr>
          <p:cNvPr id="4" name="Ograda datuma 3">
            <a:extLst>
              <a:ext uri="{FF2B5EF4-FFF2-40B4-BE49-F238E27FC236}">
                <a16:creationId xmlns:a16="http://schemas.microsoft.com/office/drawing/2014/main" id="{1575BA71-5E16-4878-89AC-AC4FCF9691CD}"/>
              </a:ext>
            </a:extLst>
          </p:cNvPr>
          <p:cNvSpPr>
            <a:spLocks noGrp="1"/>
          </p:cNvSpPr>
          <p:nvPr>
            <p:ph type="dt" sz="half" idx="10"/>
          </p:nvPr>
        </p:nvSpPr>
        <p:spPr/>
        <p:txBody>
          <a:bodyPr/>
          <a:lstStyle>
            <a:lvl1pPr>
              <a:defRPr/>
            </a:lvl1pPr>
          </a:lstStyle>
          <a:p>
            <a:pPr>
              <a:defRPr/>
            </a:pPr>
            <a:fld id="{57BCDC2F-35E8-4FAD-BB70-6653560BA1E1}" type="datetimeFigureOut">
              <a:rPr lang="sl-SI"/>
              <a:pPr>
                <a:defRPr/>
              </a:pPr>
              <a:t>31. 05. 2019</a:t>
            </a:fld>
            <a:endParaRPr lang="de-DE" dirty="0"/>
          </a:p>
        </p:txBody>
      </p:sp>
      <p:sp>
        <p:nvSpPr>
          <p:cNvPr id="5" name="Ograda noge 4">
            <a:extLst>
              <a:ext uri="{FF2B5EF4-FFF2-40B4-BE49-F238E27FC236}">
                <a16:creationId xmlns:a16="http://schemas.microsoft.com/office/drawing/2014/main" id="{19D4B5ED-D6BC-4947-B43B-DA8F67677A18}"/>
              </a:ext>
            </a:extLst>
          </p:cNvPr>
          <p:cNvSpPr>
            <a:spLocks noGrp="1"/>
          </p:cNvSpPr>
          <p:nvPr>
            <p:ph type="ftr" sz="quarter" idx="11"/>
          </p:nvPr>
        </p:nvSpPr>
        <p:spPr/>
        <p:txBody>
          <a:bodyPr/>
          <a:lstStyle>
            <a:lvl1pPr>
              <a:defRPr/>
            </a:lvl1pPr>
          </a:lstStyle>
          <a:p>
            <a:pPr>
              <a:defRPr/>
            </a:pPr>
            <a:endParaRPr lang="de-DE"/>
          </a:p>
        </p:txBody>
      </p:sp>
      <p:sp>
        <p:nvSpPr>
          <p:cNvPr id="6" name="Ograda številke diapozitiva 5">
            <a:extLst>
              <a:ext uri="{FF2B5EF4-FFF2-40B4-BE49-F238E27FC236}">
                <a16:creationId xmlns:a16="http://schemas.microsoft.com/office/drawing/2014/main" id="{859FC70E-4E65-4F3B-9470-A13E39560734}"/>
              </a:ext>
            </a:extLst>
          </p:cNvPr>
          <p:cNvSpPr>
            <a:spLocks noGrp="1"/>
          </p:cNvSpPr>
          <p:nvPr>
            <p:ph type="sldNum" sz="quarter" idx="12"/>
          </p:nvPr>
        </p:nvSpPr>
        <p:spPr/>
        <p:txBody>
          <a:bodyPr/>
          <a:lstStyle>
            <a:lvl1pPr>
              <a:defRPr/>
            </a:lvl1pPr>
          </a:lstStyle>
          <a:p>
            <a:fld id="{710BA595-419F-4E6C-984A-95592941AC1B}" type="slidenum">
              <a:rPr lang="de-DE" altLang="sl-SI"/>
              <a:pPr/>
              <a:t>‹#›</a:t>
            </a:fld>
            <a:endParaRPr lang="de-DE" altLang="sl-SI"/>
          </a:p>
        </p:txBody>
      </p:sp>
    </p:spTree>
    <p:extLst>
      <p:ext uri="{BB962C8B-B14F-4D97-AF65-F5344CB8AC3E}">
        <p14:creationId xmlns:p14="http://schemas.microsoft.com/office/powerpoint/2010/main" val="2257405937"/>
      </p:ext>
    </p:extLst>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de-DE"/>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de-DE"/>
          </a:p>
        </p:txBody>
      </p:sp>
      <p:sp>
        <p:nvSpPr>
          <p:cNvPr id="4" name="Ograda datuma 3">
            <a:extLst>
              <a:ext uri="{FF2B5EF4-FFF2-40B4-BE49-F238E27FC236}">
                <a16:creationId xmlns:a16="http://schemas.microsoft.com/office/drawing/2014/main" id="{2E4D3DA5-4FD2-4C86-AFDE-06C5C2EFE9AF}"/>
              </a:ext>
            </a:extLst>
          </p:cNvPr>
          <p:cNvSpPr>
            <a:spLocks noGrp="1"/>
          </p:cNvSpPr>
          <p:nvPr>
            <p:ph type="dt" sz="half" idx="10"/>
          </p:nvPr>
        </p:nvSpPr>
        <p:spPr/>
        <p:txBody>
          <a:bodyPr/>
          <a:lstStyle>
            <a:lvl1pPr>
              <a:defRPr/>
            </a:lvl1pPr>
          </a:lstStyle>
          <a:p>
            <a:pPr>
              <a:defRPr/>
            </a:pPr>
            <a:fld id="{575673F4-F599-4907-83BA-5207345C2B90}" type="datetimeFigureOut">
              <a:rPr lang="sl-SI"/>
              <a:pPr>
                <a:defRPr/>
              </a:pPr>
              <a:t>31. 05. 2019</a:t>
            </a:fld>
            <a:endParaRPr lang="de-DE" dirty="0"/>
          </a:p>
        </p:txBody>
      </p:sp>
      <p:sp>
        <p:nvSpPr>
          <p:cNvPr id="5" name="Ograda noge 4">
            <a:extLst>
              <a:ext uri="{FF2B5EF4-FFF2-40B4-BE49-F238E27FC236}">
                <a16:creationId xmlns:a16="http://schemas.microsoft.com/office/drawing/2014/main" id="{FD1402FE-F472-4D0F-936F-90F4CE03DECE}"/>
              </a:ext>
            </a:extLst>
          </p:cNvPr>
          <p:cNvSpPr>
            <a:spLocks noGrp="1"/>
          </p:cNvSpPr>
          <p:nvPr>
            <p:ph type="ftr" sz="quarter" idx="11"/>
          </p:nvPr>
        </p:nvSpPr>
        <p:spPr/>
        <p:txBody>
          <a:bodyPr/>
          <a:lstStyle>
            <a:lvl1pPr>
              <a:defRPr/>
            </a:lvl1pPr>
          </a:lstStyle>
          <a:p>
            <a:pPr>
              <a:defRPr/>
            </a:pPr>
            <a:endParaRPr lang="de-DE"/>
          </a:p>
        </p:txBody>
      </p:sp>
      <p:sp>
        <p:nvSpPr>
          <p:cNvPr id="6" name="Ograda številke diapozitiva 5">
            <a:extLst>
              <a:ext uri="{FF2B5EF4-FFF2-40B4-BE49-F238E27FC236}">
                <a16:creationId xmlns:a16="http://schemas.microsoft.com/office/drawing/2014/main" id="{CC71EE1E-1A89-4672-8D03-82B49EF8D7E1}"/>
              </a:ext>
            </a:extLst>
          </p:cNvPr>
          <p:cNvSpPr>
            <a:spLocks noGrp="1"/>
          </p:cNvSpPr>
          <p:nvPr>
            <p:ph type="sldNum" sz="quarter" idx="12"/>
          </p:nvPr>
        </p:nvSpPr>
        <p:spPr/>
        <p:txBody>
          <a:bodyPr/>
          <a:lstStyle>
            <a:lvl1pPr>
              <a:defRPr/>
            </a:lvl1pPr>
          </a:lstStyle>
          <a:p>
            <a:fld id="{94ECBFD2-93C8-411C-BA9A-42661999E3F8}" type="slidenum">
              <a:rPr lang="de-DE" altLang="sl-SI"/>
              <a:pPr/>
              <a:t>‹#›</a:t>
            </a:fld>
            <a:endParaRPr lang="de-DE" altLang="sl-SI"/>
          </a:p>
        </p:txBody>
      </p:sp>
    </p:spTree>
    <p:extLst>
      <p:ext uri="{BB962C8B-B14F-4D97-AF65-F5344CB8AC3E}">
        <p14:creationId xmlns:p14="http://schemas.microsoft.com/office/powerpoint/2010/main" val="1692266713"/>
      </p:ext>
    </p:extLst>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endParaRPr lang="de-DE"/>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a:extLst>
              <a:ext uri="{FF2B5EF4-FFF2-40B4-BE49-F238E27FC236}">
                <a16:creationId xmlns:a16="http://schemas.microsoft.com/office/drawing/2014/main" id="{72D8D37B-8976-461F-B62D-A88038004D18}"/>
              </a:ext>
            </a:extLst>
          </p:cNvPr>
          <p:cNvSpPr>
            <a:spLocks noGrp="1"/>
          </p:cNvSpPr>
          <p:nvPr>
            <p:ph type="dt" sz="half" idx="10"/>
          </p:nvPr>
        </p:nvSpPr>
        <p:spPr/>
        <p:txBody>
          <a:bodyPr/>
          <a:lstStyle>
            <a:lvl1pPr>
              <a:defRPr/>
            </a:lvl1pPr>
          </a:lstStyle>
          <a:p>
            <a:pPr>
              <a:defRPr/>
            </a:pPr>
            <a:fld id="{D1F48D24-A1F5-44C2-BF9F-489406BC6507}" type="datetimeFigureOut">
              <a:rPr lang="sl-SI"/>
              <a:pPr>
                <a:defRPr/>
              </a:pPr>
              <a:t>31. 05. 2019</a:t>
            </a:fld>
            <a:endParaRPr lang="de-DE" dirty="0"/>
          </a:p>
        </p:txBody>
      </p:sp>
      <p:sp>
        <p:nvSpPr>
          <p:cNvPr id="5" name="Ograda noge 4">
            <a:extLst>
              <a:ext uri="{FF2B5EF4-FFF2-40B4-BE49-F238E27FC236}">
                <a16:creationId xmlns:a16="http://schemas.microsoft.com/office/drawing/2014/main" id="{CE69C125-C3ED-4C90-829D-EA6256AE1B6B}"/>
              </a:ext>
            </a:extLst>
          </p:cNvPr>
          <p:cNvSpPr>
            <a:spLocks noGrp="1"/>
          </p:cNvSpPr>
          <p:nvPr>
            <p:ph type="ftr" sz="quarter" idx="11"/>
          </p:nvPr>
        </p:nvSpPr>
        <p:spPr/>
        <p:txBody>
          <a:bodyPr/>
          <a:lstStyle>
            <a:lvl1pPr>
              <a:defRPr/>
            </a:lvl1pPr>
          </a:lstStyle>
          <a:p>
            <a:pPr>
              <a:defRPr/>
            </a:pPr>
            <a:endParaRPr lang="de-DE"/>
          </a:p>
        </p:txBody>
      </p:sp>
      <p:sp>
        <p:nvSpPr>
          <p:cNvPr id="6" name="Ograda številke diapozitiva 5">
            <a:extLst>
              <a:ext uri="{FF2B5EF4-FFF2-40B4-BE49-F238E27FC236}">
                <a16:creationId xmlns:a16="http://schemas.microsoft.com/office/drawing/2014/main" id="{D7602480-6595-4510-813B-D65AD71BD586}"/>
              </a:ext>
            </a:extLst>
          </p:cNvPr>
          <p:cNvSpPr>
            <a:spLocks noGrp="1"/>
          </p:cNvSpPr>
          <p:nvPr>
            <p:ph type="sldNum" sz="quarter" idx="12"/>
          </p:nvPr>
        </p:nvSpPr>
        <p:spPr/>
        <p:txBody>
          <a:bodyPr/>
          <a:lstStyle>
            <a:lvl1pPr>
              <a:defRPr/>
            </a:lvl1pPr>
          </a:lstStyle>
          <a:p>
            <a:fld id="{1950FEA6-BF71-4794-9538-0F231929D241}" type="slidenum">
              <a:rPr lang="de-DE" altLang="sl-SI"/>
              <a:pPr/>
              <a:t>‹#›</a:t>
            </a:fld>
            <a:endParaRPr lang="de-DE" altLang="sl-SI"/>
          </a:p>
        </p:txBody>
      </p:sp>
    </p:spTree>
    <p:extLst>
      <p:ext uri="{BB962C8B-B14F-4D97-AF65-F5344CB8AC3E}">
        <p14:creationId xmlns:p14="http://schemas.microsoft.com/office/powerpoint/2010/main" val="4250714126"/>
      </p:ext>
    </p:extLst>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de-DE"/>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de-DE"/>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de-DE"/>
          </a:p>
        </p:txBody>
      </p:sp>
      <p:sp>
        <p:nvSpPr>
          <p:cNvPr id="5" name="Ograda datuma 3">
            <a:extLst>
              <a:ext uri="{FF2B5EF4-FFF2-40B4-BE49-F238E27FC236}">
                <a16:creationId xmlns:a16="http://schemas.microsoft.com/office/drawing/2014/main" id="{504DCEF2-9ABF-4600-88F2-5B972E5F1A5E}"/>
              </a:ext>
            </a:extLst>
          </p:cNvPr>
          <p:cNvSpPr>
            <a:spLocks noGrp="1"/>
          </p:cNvSpPr>
          <p:nvPr>
            <p:ph type="dt" sz="half" idx="10"/>
          </p:nvPr>
        </p:nvSpPr>
        <p:spPr/>
        <p:txBody>
          <a:bodyPr/>
          <a:lstStyle>
            <a:lvl1pPr>
              <a:defRPr/>
            </a:lvl1pPr>
          </a:lstStyle>
          <a:p>
            <a:pPr>
              <a:defRPr/>
            </a:pPr>
            <a:fld id="{8F3E1B3D-63CA-45A8-8C02-BF1B945B2051}" type="datetimeFigureOut">
              <a:rPr lang="sl-SI"/>
              <a:pPr>
                <a:defRPr/>
              </a:pPr>
              <a:t>31. 05. 2019</a:t>
            </a:fld>
            <a:endParaRPr lang="de-DE" dirty="0"/>
          </a:p>
        </p:txBody>
      </p:sp>
      <p:sp>
        <p:nvSpPr>
          <p:cNvPr id="6" name="Ograda noge 4">
            <a:extLst>
              <a:ext uri="{FF2B5EF4-FFF2-40B4-BE49-F238E27FC236}">
                <a16:creationId xmlns:a16="http://schemas.microsoft.com/office/drawing/2014/main" id="{F38190EF-9DBD-4EF5-8D8F-911F8EAB7D4B}"/>
              </a:ext>
            </a:extLst>
          </p:cNvPr>
          <p:cNvSpPr>
            <a:spLocks noGrp="1"/>
          </p:cNvSpPr>
          <p:nvPr>
            <p:ph type="ftr" sz="quarter" idx="11"/>
          </p:nvPr>
        </p:nvSpPr>
        <p:spPr/>
        <p:txBody>
          <a:bodyPr/>
          <a:lstStyle>
            <a:lvl1pPr>
              <a:defRPr/>
            </a:lvl1pPr>
          </a:lstStyle>
          <a:p>
            <a:pPr>
              <a:defRPr/>
            </a:pPr>
            <a:endParaRPr lang="de-DE"/>
          </a:p>
        </p:txBody>
      </p:sp>
      <p:sp>
        <p:nvSpPr>
          <p:cNvPr id="7" name="Ograda številke diapozitiva 5">
            <a:extLst>
              <a:ext uri="{FF2B5EF4-FFF2-40B4-BE49-F238E27FC236}">
                <a16:creationId xmlns:a16="http://schemas.microsoft.com/office/drawing/2014/main" id="{D9E96D41-F27C-4E0C-A065-93A14B6F7AEE}"/>
              </a:ext>
            </a:extLst>
          </p:cNvPr>
          <p:cNvSpPr>
            <a:spLocks noGrp="1"/>
          </p:cNvSpPr>
          <p:nvPr>
            <p:ph type="sldNum" sz="quarter" idx="12"/>
          </p:nvPr>
        </p:nvSpPr>
        <p:spPr/>
        <p:txBody>
          <a:bodyPr/>
          <a:lstStyle>
            <a:lvl1pPr>
              <a:defRPr/>
            </a:lvl1pPr>
          </a:lstStyle>
          <a:p>
            <a:fld id="{2CD42AE6-1F18-4A9A-94CD-59F2DF1B7809}" type="slidenum">
              <a:rPr lang="de-DE" altLang="sl-SI"/>
              <a:pPr/>
              <a:t>‹#›</a:t>
            </a:fld>
            <a:endParaRPr lang="de-DE" altLang="sl-SI"/>
          </a:p>
        </p:txBody>
      </p:sp>
    </p:spTree>
    <p:extLst>
      <p:ext uri="{BB962C8B-B14F-4D97-AF65-F5344CB8AC3E}">
        <p14:creationId xmlns:p14="http://schemas.microsoft.com/office/powerpoint/2010/main" val="4219299145"/>
      </p:ext>
    </p:extLst>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endParaRPr lang="de-DE"/>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de-DE"/>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de-DE"/>
          </a:p>
        </p:txBody>
      </p:sp>
      <p:sp>
        <p:nvSpPr>
          <p:cNvPr id="7" name="Ograda datuma 3">
            <a:extLst>
              <a:ext uri="{FF2B5EF4-FFF2-40B4-BE49-F238E27FC236}">
                <a16:creationId xmlns:a16="http://schemas.microsoft.com/office/drawing/2014/main" id="{DC993623-2C03-4EC5-98B9-D3C411E440CD}"/>
              </a:ext>
            </a:extLst>
          </p:cNvPr>
          <p:cNvSpPr>
            <a:spLocks noGrp="1"/>
          </p:cNvSpPr>
          <p:nvPr>
            <p:ph type="dt" sz="half" idx="10"/>
          </p:nvPr>
        </p:nvSpPr>
        <p:spPr/>
        <p:txBody>
          <a:bodyPr/>
          <a:lstStyle>
            <a:lvl1pPr>
              <a:defRPr/>
            </a:lvl1pPr>
          </a:lstStyle>
          <a:p>
            <a:pPr>
              <a:defRPr/>
            </a:pPr>
            <a:fld id="{37D6AD99-8116-4122-99D6-D574BC9A1A44}" type="datetimeFigureOut">
              <a:rPr lang="sl-SI"/>
              <a:pPr>
                <a:defRPr/>
              </a:pPr>
              <a:t>31. 05. 2019</a:t>
            </a:fld>
            <a:endParaRPr lang="de-DE" dirty="0"/>
          </a:p>
        </p:txBody>
      </p:sp>
      <p:sp>
        <p:nvSpPr>
          <p:cNvPr id="8" name="Ograda noge 4">
            <a:extLst>
              <a:ext uri="{FF2B5EF4-FFF2-40B4-BE49-F238E27FC236}">
                <a16:creationId xmlns:a16="http://schemas.microsoft.com/office/drawing/2014/main" id="{D03268C7-B0CF-40E5-A9CE-3829C7D822D1}"/>
              </a:ext>
            </a:extLst>
          </p:cNvPr>
          <p:cNvSpPr>
            <a:spLocks noGrp="1"/>
          </p:cNvSpPr>
          <p:nvPr>
            <p:ph type="ftr" sz="quarter" idx="11"/>
          </p:nvPr>
        </p:nvSpPr>
        <p:spPr/>
        <p:txBody>
          <a:bodyPr/>
          <a:lstStyle>
            <a:lvl1pPr>
              <a:defRPr/>
            </a:lvl1pPr>
          </a:lstStyle>
          <a:p>
            <a:pPr>
              <a:defRPr/>
            </a:pPr>
            <a:endParaRPr lang="de-DE"/>
          </a:p>
        </p:txBody>
      </p:sp>
      <p:sp>
        <p:nvSpPr>
          <p:cNvPr id="9" name="Ograda številke diapozitiva 5">
            <a:extLst>
              <a:ext uri="{FF2B5EF4-FFF2-40B4-BE49-F238E27FC236}">
                <a16:creationId xmlns:a16="http://schemas.microsoft.com/office/drawing/2014/main" id="{9B72E011-EB5C-467D-848B-0FF7E613EA3D}"/>
              </a:ext>
            </a:extLst>
          </p:cNvPr>
          <p:cNvSpPr>
            <a:spLocks noGrp="1"/>
          </p:cNvSpPr>
          <p:nvPr>
            <p:ph type="sldNum" sz="quarter" idx="12"/>
          </p:nvPr>
        </p:nvSpPr>
        <p:spPr/>
        <p:txBody>
          <a:bodyPr/>
          <a:lstStyle>
            <a:lvl1pPr>
              <a:defRPr/>
            </a:lvl1pPr>
          </a:lstStyle>
          <a:p>
            <a:fld id="{8909FF15-1757-4D3A-AC44-11BDB6389E12}" type="slidenum">
              <a:rPr lang="de-DE" altLang="sl-SI"/>
              <a:pPr/>
              <a:t>‹#›</a:t>
            </a:fld>
            <a:endParaRPr lang="de-DE" altLang="sl-SI"/>
          </a:p>
        </p:txBody>
      </p:sp>
    </p:spTree>
    <p:extLst>
      <p:ext uri="{BB962C8B-B14F-4D97-AF65-F5344CB8AC3E}">
        <p14:creationId xmlns:p14="http://schemas.microsoft.com/office/powerpoint/2010/main" val="3250593891"/>
      </p:ext>
    </p:extLst>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de-DE"/>
          </a:p>
        </p:txBody>
      </p:sp>
      <p:sp>
        <p:nvSpPr>
          <p:cNvPr id="3" name="Ograda datuma 3">
            <a:extLst>
              <a:ext uri="{FF2B5EF4-FFF2-40B4-BE49-F238E27FC236}">
                <a16:creationId xmlns:a16="http://schemas.microsoft.com/office/drawing/2014/main" id="{049BB1C2-2B3D-4CA7-8550-16CCCCBDD7DE}"/>
              </a:ext>
            </a:extLst>
          </p:cNvPr>
          <p:cNvSpPr>
            <a:spLocks noGrp="1"/>
          </p:cNvSpPr>
          <p:nvPr>
            <p:ph type="dt" sz="half" idx="10"/>
          </p:nvPr>
        </p:nvSpPr>
        <p:spPr/>
        <p:txBody>
          <a:bodyPr/>
          <a:lstStyle>
            <a:lvl1pPr>
              <a:defRPr/>
            </a:lvl1pPr>
          </a:lstStyle>
          <a:p>
            <a:pPr>
              <a:defRPr/>
            </a:pPr>
            <a:fld id="{B873F638-1717-4660-A09F-31D5A360A10C}" type="datetimeFigureOut">
              <a:rPr lang="sl-SI"/>
              <a:pPr>
                <a:defRPr/>
              </a:pPr>
              <a:t>31. 05. 2019</a:t>
            </a:fld>
            <a:endParaRPr lang="de-DE" dirty="0"/>
          </a:p>
        </p:txBody>
      </p:sp>
      <p:sp>
        <p:nvSpPr>
          <p:cNvPr id="4" name="Ograda noge 4">
            <a:extLst>
              <a:ext uri="{FF2B5EF4-FFF2-40B4-BE49-F238E27FC236}">
                <a16:creationId xmlns:a16="http://schemas.microsoft.com/office/drawing/2014/main" id="{AE860B26-916D-4A18-A365-5215D61B9527}"/>
              </a:ext>
            </a:extLst>
          </p:cNvPr>
          <p:cNvSpPr>
            <a:spLocks noGrp="1"/>
          </p:cNvSpPr>
          <p:nvPr>
            <p:ph type="ftr" sz="quarter" idx="11"/>
          </p:nvPr>
        </p:nvSpPr>
        <p:spPr/>
        <p:txBody>
          <a:bodyPr/>
          <a:lstStyle>
            <a:lvl1pPr>
              <a:defRPr/>
            </a:lvl1pPr>
          </a:lstStyle>
          <a:p>
            <a:pPr>
              <a:defRPr/>
            </a:pPr>
            <a:endParaRPr lang="de-DE"/>
          </a:p>
        </p:txBody>
      </p:sp>
      <p:sp>
        <p:nvSpPr>
          <p:cNvPr id="5" name="Ograda številke diapozitiva 5">
            <a:extLst>
              <a:ext uri="{FF2B5EF4-FFF2-40B4-BE49-F238E27FC236}">
                <a16:creationId xmlns:a16="http://schemas.microsoft.com/office/drawing/2014/main" id="{434B6DA2-D3B7-40AD-861E-3BD998AD8E40}"/>
              </a:ext>
            </a:extLst>
          </p:cNvPr>
          <p:cNvSpPr>
            <a:spLocks noGrp="1"/>
          </p:cNvSpPr>
          <p:nvPr>
            <p:ph type="sldNum" sz="quarter" idx="12"/>
          </p:nvPr>
        </p:nvSpPr>
        <p:spPr/>
        <p:txBody>
          <a:bodyPr/>
          <a:lstStyle>
            <a:lvl1pPr>
              <a:defRPr/>
            </a:lvl1pPr>
          </a:lstStyle>
          <a:p>
            <a:fld id="{98A66A3D-A642-45EC-9500-CC4D706D2255}" type="slidenum">
              <a:rPr lang="de-DE" altLang="sl-SI"/>
              <a:pPr/>
              <a:t>‹#›</a:t>
            </a:fld>
            <a:endParaRPr lang="de-DE" altLang="sl-SI"/>
          </a:p>
        </p:txBody>
      </p:sp>
    </p:spTree>
    <p:extLst>
      <p:ext uri="{BB962C8B-B14F-4D97-AF65-F5344CB8AC3E}">
        <p14:creationId xmlns:p14="http://schemas.microsoft.com/office/powerpoint/2010/main" val="952156070"/>
      </p:ext>
    </p:extLst>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a:extLst>
              <a:ext uri="{FF2B5EF4-FFF2-40B4-BE49-F238E27FC236}">
                <a16:creationId xmlns:a16="http://schemas.microsoft.com/office/drawing/2014/main" id="{42338D0E-A5D0-4C35-BB5B-2086F599C237}"/>
              </a:ext>
            </a:extLst>
          </p:cNvPr>
          <p:cNvSpPr>
            <a:spLocks noGrp="1"/>
          </p:cNvSpPr>
          <p:nvPr>
            <p:ph type="dt" sz="half" idx="10"/>
          </p:nvPr>
        </p:nvSpPr>
        <p:spPr/>
        <p:txBody>
          <a:bodyPr/>
          <a:lstStyle>
            <a:lvl1pPr>
              <a:defRPr/>
            </a:lvl1pPr>
          </a:lstStyle>
          <a:p>
            <a:pPr>
              <a:defRPr/>
            </a:pPr>
            <a:fld id="{5A7DC876-6ECD-4FD5-B721-12858D5DA663}" type="datetimeFigureOut">
              <a:rPr lang="sl-SI"/>
              <a:pPr>
                <a:defRPr/>
              </a:pPr>
              <a:t>31. 05. 2019</a:t>
            </a:fld>
            <a:endParaRPr lang="de-DE" dirty="0"/>
          </a:p>
        </p:txBody>
      </p:sp>
      <p:sp>
        <p:nvSpPr>
          <p:cNvPr id="3" name="Ograda noge 4">
            <a:extLst>
              <a:ext uri="{FF2B5EF4-FFF2-40B4-BE49-F238E27FC236}">
                <a16:creationId xmlns:a16="http://schemas.microsoft.com/office/drawing/2014/main" id="{361646AE-DB6B-4403-A2E2-984E47BF5D84}"/>
              </a:ext>
            </a:extLst>
          </p:cNvPr>
          <p:cNvSpPr>
            <a:spLocks noGrp="1"/>
          </p:cNvSpPr>
          <p:nvPr>
            <p:ph type="ftr" sz="quarter" idx="11"/>
          </p:nvPr>
        </p:nvSpPr>
        <p:spPr/>
        <p:txBody>
          <a:bodyPr/>
          <a:lstStyle>
            <a:lvl1pPr>
              <a:defRPr/>
            </a:lvl1pPr>
          </a:lstStyle>
          <a:p>
            <a:pPr>
              <a:defRPr/>
            </a:pPr>
            <a:endParaRPr lang="de-DE"/>
          </a:p>
        </p:txBody>
      </p:sp>
      <p:sp>
        <p:nvSpPr>
          <p:cNvPr id="4" name="Ograda številke diapozitiva 5">
            <a:extLst>
              <a:ext uri="{FF2B5EF4-FFF2-40B4-BE49-F238E27FC236}">
                <a16:creationId xmlns:a16="http://schemas.microsoft.com/office/drawing/2014/main" id="{8E40D805-EF0A-41EB-B1D8-5FE1CB498BBB}"/>
              </a:ext>
            </a:extLst>
          </p:cNvPr>
          <p:cNvSpPr>
            <a:spLocks noGrp="1"/>
          </p:cNvSpPr>
          <p:nvPr>
            <p:ph type="sldNum" sz="quarter" idx="12"/>
          </p:nvPr>
        </p:nvSpPr>
        <p:spPr/>
        <p:txBody>
          <a:bodyPr/>
          <a:lstStyle>
            <a:lvl1pPr>
              <a:defRPr/>
            </a:lvl1pPr>
          </a:lstStyle>
          <a:p>
            <a:fld id="{BF51DE1E-1C5D-4C5B-9E51-183389E62190}" type="slidenum">
              <a:rPr lang="de-DE" altLang="sl-SI"/>
              <a:pPr/>
              <a:t>‹#›</a:t>
            </a:fld>
            <a:endParaRPr lang="de-DE" altLang="sl-SI"/>
          </a:p>
        </p:txBody>
      </p:sp>
    </p:spTree>
    <p:extLst>
      <p:ext uri="{BB962C8B-B14F-4D97-AF65-F5344CB8AC3E}">
        <p14:creationId xmlns:p14="http://schemas.microsoft.com/office/powerpoint/2010/main" val="784201555"/>
      </p:ext>
    </p:extLst>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endParaRPr lang="de-DE"/>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de-DE"/>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723A546F-D4FE-446B-861E-B73C0CAF34F8}"/>
              </a:ext>
            </a:extLst>
          </p:cNvPr>
          <p:cNvSpPr>
            <a:spLocks noGrp="1"/>
          </p:cNvSpPr>
          <p:nvPr>
            <p:ph type="dt" sz="half" idx="10"/>
          </p:nvPr>
        </p:nvSpPr>
        <p:spPr/>
        <p:txBody>
          <a:bodyPr/>
          <a:lstStyle>
            <a:lvl1pPr>
              <a:defRPr/>
            </a:lvl1pPr>
          </a:lstStyle>
          <a:p>
            <a:pPr>
              <a:defRPr/>
            </a:pPr>
            <a:fld id="{116D3EE6-4E46-4D12-B798-35385B9A1458}" type="datetimeFigureOut">
              <a:rPr lang="sl-SI"/>
              <a:pPr>
                <a:defRPr/>
              </a:pPr>
              <a:t>31. 05. 2019</a:t>
            </a:fld>
            <a:endParaRPr lang="de-DE" dirty="0"/>
          </a:p>
        </p:txBody>
      </p:sp>
      <p:sp>
        <p:nvSpPr>
          <p:cNvPr id="6" name="Ograda noge 4">
            <a:extLst>
              <a:ext uri="{FF2B5EF4-FFF2-40B4-BE49-F238E27FC236}">
                <a16:creationId xmlns:a16="http://schemas.microsoft.com/office/drawing/2014/main" id="{E80B1735-0110-453A-ABD9-7A93C93E22F1}"/>
              </a:ext>
            </a:extLst>
          </p:cNvPr>
          <p:cNvSpPr>
            <a:spLocks noGrp="1"/>
          </p:cNvSpPr>
          <p:nvPr>
            <p:ph type="ftr" sz="quarter" idx="11"/>
          </p:nvPr>
        </p:nvSpPr>
        <p:spPr/>
        <p:txBody>
          <a:bodyPr/>
          <a:lstStyle>
            <a:lvl1pPr>
              <a:defRPr/>
            </a:lvl1pPr>
          </a:lstStyle>
          <a:p>
            <a:pPr>
              <a:defRPr/>
            </a:pPr>
            <a:endParaRPr lang="de-DE"/>
          </a:p>
        </p:txBody>
      </p:sp>
      <p:sp>
        <p:nvSpPr>
          <p:cNvPr id="7" name="Ograda številke diapozitiva 5">
            <a:extLst>
              <a:ext uri="{FF2B5EF4-FFF2-40B4-BE49-F238E27FC236}">
                <a16:creationId xmlns:a16="http://schemas.microsoft.com/office/drawing/2014/main" id="{B89FD4DE-B641-4ECE-9767-0062D8CCFB32}"/>
              </a:ext>
            </a:extLst>
          </p:cNvPr>
          <p:cNvSpPr>
            <a:spLocks noGrp="1"/>
          </p:cNvSpPr>
          <p:nvPr>
            <p:ph type="sldNum" sz="quarter" idx="12"/>
          </p:nvPr>
        </p:nvSpPr>
        <p:spPr/>
        <p:txBody>
          <a:bodyPr/>
          <a:lstStyle>
            <a:lvl1pPr>
              <a:defRPr/>
            </a:lvl1pPr>
          </a:lstStyle>
          <a:p>
            <a:fld id="{CDCE9510-B084-4B91-832B-B0AC31C5C347}" type="slidenum">
              <a:rPr lang="de-DE" altLang="sl-SI"/>
              <a:pPr/>
              <a:t>‹#›</a:t>
            </a:fld>
            <a:endParaRPr lang="de-DE" altLang="sl-SI"/>
          </a:p>
        </p:txBody>
      </p:sp>
    </p:spTree>
    <p:extLst>
      <p:ext uri="{BB962C8B-B14F-4D97-AF65-F5344CB8AC3E}">
        <p14:creationId xmlns:p14="http://schemas.microsoft.com/office/powerpoint/2010/main" val="2887648773"/>
      </p:ext>
    </p:extLst>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endParaRPr lang="de-DE"/>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50976711-0377-498D-8C48-93E22946020B}"/>
              </a:ext>
            </a:extLst>
          </p:cNvPr>
          <p:cNvSpPr>
            <a:spLocks noGrp="1"/>
          </p:cNvSpPr>
          <p:nvPr>
            <p:ph type="dt" sz="half" idx="10"/>
          </p:nvPr>
        </p:nvSpPr>
        <p:spPr/>
        <p:txBody>
          <a:bodyPr/>
          <a:lstStyle>
            <a:lvl1pPr>
              <a:defRPr/>
            </a:lvl1pPr>
          </a:lstStyle>
          <a:p>
            <a:pPr>
              <a:defRPr/>
            </a:pPr>
            <a:fld id="{1245E4E7-35FA-4346-9C97-47D65B4F7F48}" type="datetimeFigureOut">
              <a:rPr lang="sl-SI"/>
              <a:pPr>
                <a:defRPr/>
              </a:pPr>
              <a:t>31. 05. 2019</a:t>
            </a:fld>
            <a:endParaRPr lang="de-DE" dirty="0"/>
          </a:p>
        </p:txBody>
      </p:sp>
      <p:sp>
        <p:nvSpPr>
          <p:cNvPr id="6" name="Ograda noge 4">
            <a:extLst>
              <a:ext uri="{FF2B5EF4-FFF2-40B4-BE49-F238E27FC236}">
                <a16:creationId xmlns:a16="http://schemas.microsoft.com/office/drawing/2014/main" id="{6162043F-D5DA-44E5-A97F-341312CC931B}"/>
              </a:ext>
            </a:extLst>
          </p:cNvPr>
          <p:cNvSpPr>
            <a:spLocks noGrp="1"/>
          </p:cNvSpPr>
          <p:nvPr>
            <p:ph type="ftr" sz="quarter" idx="11"/>
          </p:nvPr>
        </p:nvSpPr>
        <p:spPr/>
        <p:txBody>
          <a:bodyPr/>
          <a:lstStyle>
            <a:lvl1pPr>
              <a:defRPr/>
            </a:lvl1pPr>
          </a:lstStyle>
          <a:p>
            <a:pPr>
              <a:defRPr/>
            </a:pPr>
            <a:endParaRPr lang="de-DE"/>
          </a:p>
        </p:txBody>
      </p:sp>
      <p:sp>
        <p:nvSpPr>
          <p:cNvPr id="7" name="Ograda številke diapozitiva 5">
            <a:extLst>
              <a:ext uri="{FF2B5EF4-FFF2-40B4-BE49-F238E27FC236}">
                <a16:creationId xmlns:a16="http://schemas.microsoft.com/office/drawing/2014/main" id="{583DF3BE-C67D-4A3F-A687-87997D948A1E}"/>
              </a:ext>
            </a:extLst>
          </p:cNvPr>
          <p:cNvSpPr>
            <a:spLocks noGrp="1"/>
          </p:cNvSpPr>
          <p:nvPr>
            <p:ph type="sldNum" sz="quarter" idx="12"/>
          </p:nvPr>
        </p:nvSpPr>
        <p:spPr/>
        <p:txBody>
          <a:bodyPr/>
          <a:lstStyle>
            <a:lvl1pPr>
              <a:defRPr/>
            </a:lvl1pPr>
          </a:lstStyle>
          <a:p>
            <a:fld id="{A997E899-9F0C-4336-AD12-64AF7DAA9688}" type="slidenum">
              <a:rPr lang="de-DE" altLang="sl-SI"/>
              <a:pPr/>
              <a:t>‹#›</a:t>
            </a:fld>
            <a:endParaRPr lang="de-DE" altLang="sl-SI"/>
          </a:p>
        </p:txBody>
      </p:sp>
    </p:spTree>
    <p:extLst>
      <p:ext uri="{BB962C8B-B14F-4D97-AF65-F5344CB8AC3E}">
        <p14:creationId xmlns:p14="http://schemas.microsoft.com/office/powerpoint/2010/main" val="3186564713"/>
      </p:ext>
    </p:extLst>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grada naslova 1">
            <a:extLst>
              <a:ext uri="{FF2B5EF4-FFF2-40B4-BE49-F238E27FC236}">
                <a16:creationId xmlns:a16="http://schemas.microsoft.com/office/drawing/2014/main" id="{6CF66331-3877-4895-851B-4AD3C1AFF0D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endParaRPr lang="de-DE" altLang="sl-SI"/>
          </a:p>
        </p:txBody>
      </p:sp>
      <p:sp>
        <p:nvSpPr>
          <p:cNvPr id="1027" name="Ograda besedila 2">
            <a:extLst>
              <a:ext uri="{FF2B5EF4-FFF2-40B4-BE49-F238E27FC236}">
                <a16:creationId xmlns:a16="http://schemas.microsoft.com/office/drawing/2014/main" id="{DAEDBFFC-0CB0-462F-BA30-78C6F3CA4A8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de-DE" altLang="sl-SI"/>
          </a:p>
        </p:txBody>
      </p:sp>
      <p:sp>
        <p:nvSpPr>
          <p:cNvPr id="4" name="Ograda datuma 3">
            <a:extLst>
              <a:ext uri="{FF2B5EF4-FFF2-40B4-BE49-F238E27FC236}">
                <a16:creationId xmlns:a16="http://schemas.microsoft.com/office/drawing/2014/main" id="{90F83BFD-4AB3-418C-B716-F4D9D7D6F3D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8FE29F3-A914-4C81-9E1E-B022E6C339E0}" type="datetimeFigureOut">
              <a:rPr lang="sl-SI"/>
              <a:pPr>
                <a:defRPr/>
              </a:pPr>
              <a:t>31. 05. 2019</a:t>
            </a:fld>
            <a:endParaRPr lang="de-DE" dirty="0"/>
          </a:p>
        </p:txBody>
      </p:sp>
      <p:sp>
        <p:nvSpPr>
          <p:cNvPr id="5" name="Ograda noge 4">
            <a:extLst>
              <a:ext uri="{FF2B5EF4-FFF2-40B4-BE49-F238E27FC236}">
                <a16:creationId xmlns:a16="http://schemas.microsoft.com/office/drawing/2014/main" id="{C2B423EF-4283-4745-A8E9-37A3A9767FB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de-DE"/>
          </a:p>
        </p:txBody>
      </p:sp>
      <p:sp>
        <p:nvSpPr>
          <p:cNvPr id="6" name="Ograda številke diapozitiva 5">
            <a:extLst>
              <a:ext uri="{FF2B5EF4-FFF2-40B4-BE49-F238E27FC236}">
                <a16:creationId xmlns:a16="http://schemas.microsoft.com/office/drawing/2014/main" id="{381B2205-A1C1-4DB9-97C9-41C2BF1B5C2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9A9D3A0-E42E-489A-8588-6F42C2B97D18}" type="slidenum">
              <a:rPr lang="de-DE" altLang="sl-SI"/>
              <a:pPr/>
              <a:t>‹#›</a:t>
            </a:fld>
            <a:endParaRPr lang="de-DE" altLang="sl-SI"/>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newsflash/>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odnaslov 2">
            <a:extLst>
              <a:ext uri="{FF2B5EF4-FFF2-40B4-BE49-F238E27FC236}">
                <a16:creationId xmlns:a16="http://schemas.microsoft.com/office/drawing/2014/main" id="{8094862F-572D-4871-8463-F75DCF278FD6}"/>
              </a:ext>
            </a:extLst>
          </p:cNvPr>
          <p:cNvSpPr>
            <a:spLocks noGrp="1"/>
          </p:cNvSpPr>
          <p:nvPr>
            <p:ph type="subTitle" idx="1"/>
          </p:nvPr>
        </p:nvSpPr>
        <p:spPr>
          <a:xfrm>
            <a:off x="1500188" y="0"/>
            <a:ext cx="6400800" cy="1752600"/>
          </a:xfrm>
        </p:spPr>
        <p:txBody>
          <a:bodyPr rtlCol="0">
            <a:normAutofit/>
          </a:bodyPr>
          <a:lstStyle/>
          <a:p>
            <a:pPr fontAlgn="auto">
              <a:spcAft>
                <a:spcPts val="0"/>
              </a:spcAft>
              <a:defRPr/>
            </a:pPr>
            <a:r>
              <a:rPr lang="sl-SI" sz="2400" dirty="0"/>
              <a:t> </a:t>
            </a:r>
            <a:endParaRPr lang="de-DE" sz="2400" dirty="0"/>
          </a:p>
        </p:txBody>
      </p:sp>
    </p:spTree>
  </p:cSld>
  <p:clrMapOvr>
    <a:masterClrMapping/>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C:\Users\REBEKA\Documents\nirvana\nirvana-band-wallpaper-kurt cobain-krist novoselic-dave grohl.jpg">
            <a:extLst>
              <a:ext uri="{FF2B5EF4-FFF2-40B4-BE49-F238E27FC236}">
                <a16:creationId xmlns:a16="http://schemas.microsoft.com/office/drawing/2014/main" id="{B7697ADD-6C6B-447E-A16E-F1AD0C418F1B}"/>
              </a:ext>
            </a:extLst>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effectLst>
            <a:softEdge rad="127000"/>
          </a:effectLst>
        </p:spPr>
      </p:pic>
      <p:sp>
        <p:nvSpPr>
          <p:cNvPr id="3" name="Ograda vsebine 2">
            <a:extLst>
              <a:ext uri="{FF2B5EF4-FFF2-40B4-BE49-F238E27FC236}">
                <a16:creationId xmlns:a16="http://schemas.microsoft.com/office/drawing/2014/main" id="{C46B1AEF-E6C4-4962-A96B-A8486A6F7936}"/>
              </a:ext>
            </a:extLst>
          </p:cNvPr>
          <p:cNvSpPr>
            <a:spLocks noGrp="1"/>
          </p:cNvSpPr>
          <p:nvPr>
            <p:ph idx="1"/>
          </p:nvPr>
        </p:nvSpPr>
        <p:spPr/>
        <p:txBody>
          <a:bodyPr rtlCol="0">
            <a:normAutofit/>
          </a:bodyPr>
          <a:lstStyle/>
          <a:p>
            <a:pPr algn="ctr" fontAlgn="auto">
              <a:spcAft>
                <a:spcPts val="0"/>
              </a:spcAft>
              <a:buFont typeface="Arial" panose="020B0604020202020204" pitchFamily="34" charset="0"/>
              <a:buNone/>
              <a:defRPr/>
            </a:pPr>
            <a:r>
              <a:rPr lang="sl-SI"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HVALA ZA POZORNOST</a:t>
            </a:r>
          </a:p>
          <a:p>
            <a:pPr algn="ctr" fontAlgn="auto">
              <a:spcAft>
                <a:spcPts val="0"/>
              </a:spcAft>
              <a:buFont typeface="Arial" panose="020B0604020202020204" pitchFamily="34" charset="0"/>
              <a:buNone/>
              <a:defRPr/>
            </a:pPr>
            <a:r>
              <a:rPr lang="sl-SI" sz="9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sym typeface="Wingdings" pitchFamily="2" charset="2"/>
              </a:rPr>
              <a:t></a:t>
            </a:r>
            <a:endParaRPr lang="de-DE" sz="9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ou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34D9760-48B0-425C-9246-6B7915102913}"/>
              </a:ext>
            </a:extLst>
          </p:cNvPr>
          <p:cNvSpPr>
            <a:spLocks noGrp="1"/>
          </p:cNvSpPr>
          <p:nvPr>
            <p:ph type="title"/>
          </p:nvPr>
        </p:nvSpPr>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sl-SI"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ZASEDBA</a:t>
            </a:r>
            <a:endParaRPr lang="de-D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PoljeZBesedilom 3">
            <a:extLst>
              <a:ext uri="{FF2B5EF4-FFF2-40B4-BE49-F238E27FC236}">
                <a16:creationId xmlns:a16="http://schemas.microsoft.com/office/drawing/2014/main" id="{97D91F4A-8919-4427-8DEB-EA22AA4197AE}"/>
              </a:ext>
            </a:extLst>
          </p:cNvPr>
          <p:cNvSpPr txBox="1">
            <a:spLocks noChangeArrowheads="1"/>
          </p:cNvSpPr>
          <p:nvPr/>
        </p:nvSpPr>
        <p:spPr bwMode="auto">
          <a:xfrm>
            <a:off x="357188" y="1357313"/>
            <a:ext cx="5715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Clr>
                <a:srgbClr val="FF0000"/>
              </a:buClr>
              <a:buFont typeface="Times New Roman" panose="02020603050405020304" pitchFamily="18" charset="0"/>
              <a:buChar char="♫"/>
            </a:pPr>
            <a:r>
              <a:rPr lang="sl-SI" altLang="sl-SI" sz="2000">
                <a:latin typeface="Comic Sans MS" panose="030F0702030302020204" pitchFamily="66" charset="0"/>
              </a:rPr>
              <a:t> </a:t>
            </a:r>
            <a:r>
              <a:rPr lang="sl-SI" altLang="sl-SI" sz="2000">
                <a:solidFill>
                  <a:srgbClr val="FF0000"/>
                </a:solidFill>
                <a:latin typeface="Comic Sans MS" panose="030F0702030302020204" pitchFamily="66" charset="0"/>
              </a:rPr>
              <a:t>Krist Novoselic – bas kitara (1987-1994)</a:t>
            </a:r>
          </a:p>
          <a:p>
            <a:pPr>
              <a:buClr>
                <a:srgbClr val="FF0000"/>
              </a:buClr>
              <a:buFont typeface="Times New Roman" panose="02020603050405020304" pitchFamily="18" charset="0"/>
              <a:buChar char="♫"/>
            </a:pPr>
            <a:r>
              <a:rPr lang="sl-SI" altLang="sl-SI" sz="2000">
                <a:solidFill>
                  <a:srgbClr val="FF0000"/>
                </a:solidFill>
                <a:latin typeface="Comic Sans MS" panose="030F0702030302020204" pitchFamily="66" charset="0"/>
              </a:rPr>
              <a:t> Kurt Cobain – vokal, kitara (1987-1994)</a:t>
            </a:r>
          </a:p>
          <a:p>
            <a:pPr>
              <a:buClr>
                <a:srgbClr val="FF0000"/>
              </a:buClr>
              <a:buFont typeface="Times New Roman" panose="02020603050405020304" pitchFamily="18" charset="0"/>
              <a:buChar char="♫"/>
            </a:pPr>
            <a:r>
              <a:rPr lang="sl-SI" altLang="sl-SI" sz="2000">
                <a:solidFill>
                  <a:srgbClr val="FF0000"/>
                </a:solidFill>
                <a:latin typeface="Comic Sans MS" panose="030F0702030302020204" pitchFamily="66" charset="0"/>
              </a:rPr>
              <a:t> Dave Grohl – bobni (1990-1994)</a:t>
            </a:r>
            <a:endParaRPr lang="de-DE" altLang="sl-SI" sz="2000">
              <a:latin typeface="Comic Sans MS" panose="030F0702030302020204" pitchFamily="66" charset="0"/>
            </a:endParaRPr>
          </a:p>
        </p:txBody>
      </p:sp>
      <p:sp>
        <p:nvSpPr>
          <p:cNvPr id="5" name="PoljeZBesedilom 4">
            <a:extLst>
              <a:ext uri="{FF2B5EF4-FFF2-40B4-BE49-F238E27FC236}">
                <a16:creationId xmlns:a16="http://schemas.microsoft.com/office/drawing/2014/main" id="{A1DA00FD-4E5C-42E1-AA54-5C268353E30D}"/>
              </a:ext>
            </a:extLst>
          </p:cNvPr>
          <p:cNvSpPr txBox="1">
            <a:spLocks noChangeArrowheads="1"/>
          </p:cNvSpPr>
          <p:nvPr/>
        </p:nvSpPr>
        <p:spPr bwMode="auto">
          <a:xfrm>
            <a:off x="428625" y="3163888"/>
            <a:ext cx="4429125"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a:solidFill>
                  <a:srgbClr val="FF0000"/>
                </a:solidFill>
                <a:latin typeface="Comic Sans MS" panose="030F0702030302020204" pitchFamily="66" charset="0"/>
              </a:rPr>
              <a:t>Vmesni člani:</a:t>
            </a:r>
          </a:p>
          <a:p>
            <a:pPr>
              <a:buClr>
                <a:srgbClr val="FF0000"/>
              </a:buClr>
              <a:buFont typeface="Times New Roman" panose="02020603050405020304" pitchFamily="18" charset="0"/>
              <a:buChar char="♫"/>
            </a:pPr>
            <a:r>
              <a:rPr lang="sl-SI" altLang="sl-SI">
                <a:solidFill>
                  <a:srgbClr val="FF0000"/>
                </a:solidFill>
                <a:latin typeface="Comic Sans MS" panose="030F0702030302020204" pitchFamily="66" charset="0"/>
              </a:rPr>
              <a:t> Aaron Burckhard – bobni (1987-1988)</a:t>
            </a:r>
          </a:p>
          <a:p>
            <a:pPr>
              <a:buClr>
                <a:srgbClr val="FF0000"/>
              </a:buClr>
              <a:buFont typeface="Times New Roman" panose="02020603050405020304" pitchFamily="18" charset="0"/>
              <a:buChar char="♫"/>
            </a:pPr>
            <a:r>
              <a:rPr lang="sl-SI" altLang="sl-SI">
                <a:solidFill>
                  <a:srgbClr val="FF0000"/>
                </a:solidFill>
                <a:latin typeface="Comic Sans MS" panose="030F0702030302020204" pitchFamily="66" charset="0"/>
              </a:rPr>
              <a:t> Dale Crover – bobni (1988, 1990)</a:t>
            </a:r>
          </a:p>
          <a:p>
            <a:pPr>
              <a:buClr>
                <a:srgbClr val="FF0000"/>
              </a:buClr>
              <a:buFont typeface="Times New Roman" panose="02020603050405020304" pitchFamily="18" charset="0"/>
              <a:buChar char="♫"/>
            </a:pPr>
            <a:r>
              <a:rPr lang="sl-SI" altLang="sl-SI">
                <a:solidFill>
                  <a:srgbClr val="FF0000"/>
                </a:solidFill>
                <a:latin typeface="Comic Sans MS" panose="030F0702030302020204" pitchFamily="66" charset="0"/>
              </a:rPr>
              <a:t> Dave Foster  - bobni (1988)</a:t>
            </a:r>
          </a:p>
          <a:p>
            <a:pPr>
              <a:buClr>
                <a:srgbClr val="FF0000"/>
              </a:buClr>
              <a:buFont typeface="Times New Roman" panose="02020603050405020304" pitchFamily="18" charset="0"/>
              <a:buChar char="♫"/>
            </a:pPr>
            <a:r>
              <a:rPr lang="sl-SI" altLang="sl-SI">
                <a:solidFill>
                  <a:srgbClr val="FF0000"/>
                </a:solidFill>
                <a:latin typeface="Comic Sans MS" panose="030F0702030302020204" pitchFamily="66" charset="0"/>
              </a:rPr>
              <a:t> Chad Channing – bobni (1988-1990)</a:t>
            </a:r>
          </a:p>
          <a:p>
            <a:pPr>
              <a:buClr>
                <a:srgbClr val="FF0000"/>
              </a:buClr>
              <a:buFont typeface="Times New Roman" panose="02020603050405020304" pitchFamily="18" charset="0"/>
              <a:buChar char="♫"/>
            </a:pPr>
            <a:r>
              <a:rPr lang="sl-SI" altLang="sl-SI">
                <a:solidFill>
                  <a:srgbClr val="FF0000"/>
                </a:solidFill>
                <a:latin typeface="Comic Sans MS" panose="030F0702030302020204" pitchFamily="66" charset="0"/>
              </a:rPr>
              <a:t> Jason Everman – kitara (1989)</a:t>
            </a:r>
          </a:p>
          <a:p>
            <a:pPr>
              <a:buClr>
                <a:srgbClr val="FF0000"/>
              </a:buClr>
              <a:buFont typeface="Times New Roman" panose="02020603050405020304" pitchFamily="18" charset="0"/>
              <a:buChar char="♫"/>
            </a:pPr>
            <a:r>
              <a:rPr lang="sl-SI" altLang="sl-SI">
                <a:solidFill>
                  <a:srgbClr val="FF0000"/>
                </a:solidFill>
                <a:latin typeface="Comic Sans MS" panose="030F0702030302020204" pitchFamily="66" charset="0"/>
              </a:rPr>
              <a:t> Dan Peters – bobni (1990)</a:t>
            </a:r>
          </a:p>
          <a:p>
            <a:pPr>
              <a:buClr>
                <a:srgbClr val="FF0000"/>
              </a:buClr>
              <a:buFont typeface="Times New Roman" panose="02020603050405020304" pitchFamily="18" charset="0"/>
              <a:buChar char="♫"/>
            </a:pPr>
            <a:r>
              <a:rPr lang="sl-SI" altLang="sl-SI">
                <a:solidFill>
                  <a:srgbClr val="FF0000"/>
                </a:solidFill>
                <a:latin typeface="Comic Sans MS" panose="030F0702030302020204" pitchFamily="66" charset="0"/>
              </a:rPr>
              <a:t> Pat Smear – kitara (1993-1994)  </a:t>
            </a:r>
          </a:p>
        </p:txBody>
      </p:sp>
      <p:pic>
        <p:nvPicPr>
          <p:cNvPr id="7" name="Picture 7" descr="Ext-Kurt-Cobain-20060903-01[1]">
            <a:extLst>
              <a:ext uri="{FF2B5EF4-FFF2-40B4-BE49-F238E27FC236}">
                <a16:creationId xmlns:a16="http://schemas.microsoft.com/office/drawing/2014/main" id="{64220412-DFEB-432D-AF36-2CD3329BA6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214313"/>
            <a:ext cx="2643188"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jeZBesedilom 7">
            <a:extLst>
              <a:ext uri="{FF2B5EF4-FFF2-40B4-BE49-F238E27FC236}">
                <a16:creationId xmlns:a16="http://schemas.microsoft.com/office/drawing/2014/main" id="{7F0F1B64-AC37-4757-8F49-54F80290E67F}"/>
              </a:ext>
            </a:extLst>
          </p:cNvPr>
          <p:cNvSpPr txBox="1">
            <a:spLocks noChangeArrowheads="1"/>
          </p:cNvSpPr>
          <p:nvPr/>
        </p:nvSpPr>
        <p:spPr bwMode="auto">
          <a:xfrm>
            <a:off x="7358063" y="2786063"/>
            <a:ext cx="1500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b="1">
                <a:solidFill>
                  <a:srgbClr val="FF0000"/>
                </a:solidFill>
                <a:latin typeface="Times New Roman" panose="02020603050405020304" pitchFamily="18" charset="0"/>
                <a:cs typeface="Times New Roman" panose="02020603050405020304" pitchFamily="18" charset="0"/>
              </a:rPr>
              <a:t>Kurt Cobain</a:t>
            </a:r>
            <a:endParaRPr lang="de-DE" altLang="sl-SI" b="1">
              <a:solidFill>
                <a:srgbClr val="FF0000"/>
              </a:solidFill>
              <a:latin typeface="Times New Roman" panose="02020603050405020304" pitchFamily="18" charset="0"/>
              <a:cs typeface="Times New Roman" panose="02020603050405020304" pitchFamily="18" charset="0"/>
            </a:endParaRPr>
          </a:p>
        </p:txBody>
      </p:sp>
      <p:pic>
        <p:nvPicPr>
          <p:cNvPr id="1026" name="Picture 2" descr="C:\Users\REBEKA\Documents\nirvana\dave-grohl.jpg">
            <a:extLst>
              <a:ext uri="{FF2B5EF4-FFF2-40B4-BE49-F238E27FC236}">
                <a16:creationId xmlns:a16="http://schemas.microsoft.com/office/drawing/2014/main" id="{AEBC210B-4569-48F9-BCF6-AED39DA57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2714625"/>
            <a:ext cx="2511425"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oljeZBesedilom 8">
            <a:extLst>
              <a:ext uri="{FF2B5EF4-FFF2-40B4-BE49-F238E27FC236}">
                <a16:creationId xmlns:a16="http://schemas.microsoft.com/office/drawing/2014/main" id="{52DF6A6E-E061-4511-B0DB-DEAA9D645ABB}"/>
              </a:ext>
            </a:extLst>
          </p:cNvPr>
          <p:cNvSpPr txBox="1">
            <a:spLocks noChangeArrowheads="1"/>
          </p:cNvSpPr>
          <p:nvPr/>
        </p:nvSpPr>
        <p:spPr bwMode="auto">
          <a:xfrm>
            <a:off x="5857875" y="4929188"/>
            <a:ext cx="1357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b="1">
                <a:solidFill>
                  <a:srgbClr val="FF0000"/>
                </a:solidFill>
                <a:latin typeface="Times New Roman" panose="02020603050405020304" pitchFamily="18" charset="0"/>
                <a:cs typeface="Times New Roman" panose="02020603050405020304" pitchFamily="18" charset="0"/>
              </a:rPr>
              <a:t>Dave Grohl</a:t>
            </a:r>
            <a:endParaRPr lang="de-DE" altLang="sl-SI" b="1">
              <a:solidFill>
                <a:srgbClr val="FF0000"/>
              </a:solidFill>
              <a:latin typeface="Times New Roman" panose="02020603050405020304" pitchFamily="18" charset="0"/>
              <a:cs typeface="Times New Roman" panose="02020603050405020304" pitchFamily="18" charset="0"/>
            </a:endParaRPr>
          </a:p>
        </p:txBody>
      </p:sp>
      <p:pic>
        <p:nvPicPr>
          <p:cNvPr id="1027" name="Picture 3" descr="C:\Users\REBEKA\Documents\nirvana\Krist-Novoselic-Nirvana.jpg">
            <a:extLst>
              <a:ext uri="{FF2B5EF4-FFF2-40B4-BE49-F238E27FC236}">
                <a16:creationId xmlns:a16="http://schemas.microsoft.com/office/drawing/2014/main" id="{83B8FB07-20D3-4FAC-AB6F-27AF1E7700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0" y="3898900"/>
            <a:ext cx="200025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oljeZBesedilom 9">
            <a:extLst>
              <a:ext uri="{FF2B5EF4-FFF2-40B4-BE49-F238E27FC236}">
                <a16:creationId xmlns:a16="http://schemas.microsoft.com/office/drawing/2014/main" id="{A6853876-294F-4730-9118-11877458A733}"/>
              </a:ext>
            </a:extLst>
          </p:cNvPr>
          <p:cNvSpPr txBox="1">
            <a:spLocks noChangeArrowheads="1"/>
          </p:cNvSpPr>
          <p:nvPr/>
        </p:nvSpPr>
        <p:spPr bwMode="auto">
          <a:xfrm>
            <a:off x="7358063" y="6000750"/>
            <a:ext cx="1785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b="1">
                <a:solidFill>
                  <a:srgbClr val="FF0000"/>
                </a:solidFill>
                <a:latin typeface="Times New Roman" panose="02020603050405020304" pitchFamily="18" charset="0"/>
                <a:cs typeface="Times New Roman" panose="02020603050405020304" pitchFamily="18" charset="0"/>
              </a:rPr>
              <a:t>Krist Novoselic</a:t>
            </a:r>
            <a:endParaRPr lang="de-DE" altLang="sl-SI"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0" dur="500"/>
                                        <p:tgtEl>
                                          <p:spTgt spid="4">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3" dur="500"/>
                                        <p:tgtEl>
                                          <p:spTgt spid="4">
                                            <p:txEl>
                                              <p:pRg st="1" end="1"/>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6" dur="500"/>
                                        <p:tgtEl>
                                          <p:spTgt spid="4">
                                            <p:txEl>
                                              <p:pRg st="2" end="2"/>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9" dur="500"/>
                                        <p:tgtEl>
                                          <p:spTgt spid="5">
                                            <p:txEl>
                                              <p:pRg st="0" end="0"/>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2" dur="500"/>
                                        <p:tgtEl>
                                          <p:spTgt spid="5">
                                            <p:txEl>
                                              <p:pRg st="1" end="1"/>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5" dur="500"/>
                                        <p:tgtEl>
                                          <p:spTgt spid="5">
                                            <p:txEl>
                                              <p:pRg st="2" end="2"/>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8" dur="500"/>
                                        <p:tgtEl>
                                          <p:spTgt spid="5">
                                            <p:txEl>
                                              <p:pRg st="3" end="3"/>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1" dur="500"/>
                                        <p:tgtEl>
                                          <p:spTgt spid="5">
                                            <p:txEl>
                                              <p:pRg st="4" end="4"/>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4" dur="500"/>
                                        <p:tgtEl>
                                          <p:spTgt spid="5">
                                            <p:txEl>
                                              <p:pRg st="5" end="5"/>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7" dur="500"/>
                                        <p:tgtEl>
                                          <p:spTgt spid="5">
                                            <p:txEl>
                                              <p:pRg st="6" end="6"/>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randombar(horizontal)">
                                      <p:cBhvr>
                                        <p:cTn id="40" dur="500"/>
                                        <p:tgtEl>
                                          <p:spTgt spid="5">
                                            <p:txEl>
                                              <p:pRg st="7" end="7"/>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9" presetClass="entr" presetSubtype="0" accel="10000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7"/>
                                        </p:tgtEl>
                                        <p:attrNameLst>
                                          <p:attrName>ppt_y</p:attrName>
                                        </p:attrNameLst>
                                      </p:cBhvr>
                                      <p:tavLst>
                                        <p:tav tm="0">
                                          <p:val>
                                            <p:strVal val="#ppt_y"/>
                                          </p:val>
                                        </p:tav>
                                        <p:tav tm="100000">
                                          <p:val>
                                            <p:strVal val="#ppt_y"/>
                                          </p:val>
                                        </p:tav>
                                      </p:tavLst>
                                    </p:anim>
                                  </p:childTnLst>
                                </p:cTn>
                              </p:par>
                              <p:par>
                                <p:cTn id="49" presetID="1" presetClass="entr" presetSubtype="0" fill="hold" nodeType="with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39" presetClass="entr" presetSubtype="0" accel="100000" fill="hold" nodeType="clickEffect">
                                  <p:stCondLst>
                                    <p:cond delay="0"/>
                                  </p:stCondLst>
                                  <p:childTnLst>
                                    <p:set>
                                      <p:cBhvr>
                                        <p:cTn id="54" dur="1" fill="hold">
                                          <p:stCondLst>
                                            <p:cond delay="0"/>
                                          </p:stCondLst>
                                        </p:cTn>
                                        <p:tgtEl>
                                          <p:spTgt spid="1026"/>
                                        </p:tgtEl>
                                        <p:attrNameLst>
                                          <p:attrName>style.visibility</p:attrName>
                                        </p:attrNameLst>
                                      </p:cBhvr>
                                      <p:to>
                                        <p:strVal val="visible"/>
                                      </p:to>
                                    </p:set>
                                    <p:anim calcmode="lin" valueType="num">
                                      <p:cBhvr>
                                        <p:cTn id="55" dur="5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1026"/>
                                        </p:tgtEl>
                                        <p:attrNameLst>
                                          <p:attrName>ppt_y</p:attrName>
                                        </p:attrNameLst>
                                      </p:cBhvr>
                                      <p:tavLst>
                                        <p:tav tm="0">
                                          <p:val>
                                            <p:strVal val="#ppt_y"/>
                                          </p:val>
                                        </p:tav>
                                        <p:tav tm="100000">
                                          <p:val>
                                            <p:strVal val="#ppt_y"/>
                                          </p:val>
                                        </p:tav>
                                      </p:tavLst>
                                    </p:anim>
                                  </p:childTnLst>
                                </p:cTn>
                              </p:par>
                              <p:par>
                                <p:cTn id="59" presetID="1" presetClass="entr" presetSubtype="0" fill="hold" nodeType="withEffect">
                                  <p:stCondLst>
                                    <p:cond delay="0"/>
                                  </p:stCondLst>
                                  <p:childTnLst>
                                    <p:set>
                                      <p:cBhvr>
                                        <p:cTn id="6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39" presetClass="entr" presetSubtype="0" accel="100000" fill="hold" nodeType="clickEffect">
                                  <p:stCondLst>
                                    <p:cond delay="0"/>
                                  </p:stCondLst>
                                  <p:childTnLst>
                                    <p:set>
                                      <p:cBhvr>
                                        <p:cTn id="64" dur="1" fill="hold">
                                          <p:stCondLst>
                                            <p:cond delay="0"/>
                                          </p:stCondLst>
                                        </p:cTn>
                                        <p:tgtEl>
                                          <p:spTgt spid="1027"/>
                                        </p:tgtEl>
                                        <p:attrNameLst>
                                          <p:attrName>style.visibility</p:attrName>
                                        </p:attrNameLst>
                                      </p:cBhvr>
                                      <p:to>
                                        <p:strVal val="visible"/>
                                      </p:to>
                                    </p:set>
                                    <p:anim calcmode="lin" valueType="num">
                                      <p:cBhvr>
                                        <p:cTn id="65" dur="500" fill="hold"/>
                                        <p:tgtEl>
                                          <p:spTgt spid="1027"/>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1027"/>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1027"/>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1027"/>
                                        </p:tgtEl>
                                        <p:attrNameLst>
                                          <p:attrName>ppt_y</p:attrName>
                                        </p:attrNameLst>
                                      </p:cBhvr>
                                      <p:tavLst>
                                        <p:tav tm="0">
                                          <p:val>
                                            <p:strVal val="#ppt_y"/>
                                          </p:val>
                                        </p:tav>
                                        <p:tav tm="100000">
                                          <p:val>
                                            <p:strVal val="#ppt_y"/>
                                          </p:val>
                                        </p:tav>
                                      </p:tavLst>
                                    </p:anim>
                                  </p:childTnLst>
                                </p:cTn>
                              </p:par>
                              <p:par>
                                <p:cTn id="69" presetID="1" presetClass="entr" presetSubtype="0" fill="hold" nodeType="withEffect">
                                  <p:stCondLst>
                                    <p:cond delay="0"/>
                                  </p:stCondLst>
                                  <p:childTnLst>
                                    <p:set>
                                      <p:cBhvr>
                                        <p:cTn id="7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10" descr="C:\Users\REBEKA\Documents\nirvana\Nirvana 5.jpg">
            <a:extLst>
              <a:ext uri="{FF2B5EF4-FFF2-40B4-BE49-F238E27FC236}">
                <a16:creationId xmlns:a16="http://schemas.microsoft.com/office/drawing/2014/main" id="{298258F1-BEF5-46DC-BF83-053503B94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6813" y="0"/>
            <a:ext cx="41671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DDBB9A81-F792-4034-BAFE-B3949E8A0795}"/>
              </a:ext>
            </a:extLst>
          </p:cNvPr>
          <p:cNvSpPr>
            <a:spLocks noGrp="1"/>
          </p:cNvSpPr>
          <p:nvPr>
            <p:ph type="title"/>
          </p:nvPr>
        </p:nvSpPr>
        <p:spPr>
          <a:xfrm>
            <a:off x="428596" y="285728"/>
            <a:ext cx="8229600" cy="1143000"/>
          </a:xfrm>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sl-SI"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ZAČETKI</a:t>
            </a:r>
            <a:endParaRPr lang="de-D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Ograda vsebine 5">
            <a:extLst>
              <a:ext uri="{FF2B5EF4-FFF2-40B4-BE49-F238E27FC236}">
                <a16:creationId xmlns:a16="http://schemas.microsoft.com/office/drawing/2014/main" id="{5C824A8C-F00B-4D2E-89DA-43016BE9B273}"/>
              </a:ext>
            </a:extLst>
          </p:cNvPr>
          <p:cNvSpPr>
            <a:spLocks noGrp="1"/>
          </p:cNvSpPr>
          <p:nvPr>
            <p:ph idx="1"/>
          </p:nvPr>
        </p:nvSpPr>
        <p:spPr>
          <a:xfrm>
            <a:off x="457200" y="1214438"/>
            <a:ext cx="6686550" cy="5643562"/>
          </a:xfrm>
        </p:spPr>
        <p:txBody>
          <a:bodyPr rtlCol="0">
            <a:normAutofit fontScale="25000" lnSpcReduction="20000"/>
          </a:bodyPr>
          <a:lstStyle/>
          <a:p>
            <a:pPr fontAlgn="auto">
              <a:spcAft>
                <a:spcPts val="0"/>
              </a:spcAft>
              <a:defRPr/>
            </a:pPr>
            <a:r>
              <a:rPr lang="sl-SI" sz="8800" b="1" dirty="0">
                <a:solidFill>
                  <a:srgbClr val="FF0000"/>
                </a:solidFill>
                <a:latin typeface="Goudy Old Style" pitchFamily="18" charset="0"/>
              </a:rPr>
              <a:t>Leta 1985 sta se spoznala Kurt </a:t>
            </a:r>
            <a:r>
              <a:rPr lang="sl-SI" sz="8800" b="1" dirty="0" err="1">
                <a:solidFill>
                  <a:srgbClr val="FF0000"/>
                </a:solidFill>
                <a:latin typeface="Goudy Old Style" pitchFamily="18" charset="0"/>
              </a:rPr>
              <a:t>Cobain</a:t>
            </a:r>
            <a:r>
              <a:rPr lang="sl-SI" sz="8800" b="1" dirty="0">
                <a:solidFill>
                  <a:srgbClr val="FF0000"/>
                </a:solidFill>
                <a:latin typeface="Goudy Old Style" pitchFamily="18" charset="0"/>
              </a:rPr>
              <a:t> in Krist </a:t>
            </a:r>
            <a:r>
              <a:rPr lang="sl-SI" sz="8800" b="1" dirty="0" err="1">
                <a:solidFill>
                  <a:srgbClr val="FF0000"/>
                </a:solidFill>
                <a:latin typeface="Goudy Old Style" pitchFamily="18" charset="0"/>
              </a:rPr>
              <a:t>Novoselic</a:t>
            </a:r>
            <a:r>
              <a:rPr lang="sl-SI" sz="8800" b="1" dirty="0">
                <a:solidFill>
                  <a:srgbClr val="FF0000"/>
                </a:solidFill>
                <a:latin typeface="Goudy Old Style" pitchFamily="18" charset="0"/>
              </a:rPr>
              <a:t> ter se odločila, da ustanovita </a:t>
            </a:r>
            <a:r>
              <a:rPr lang="sl-SI" sz="8800" b="1" dirty="0" err="1">
                <a:solidFill>
                  <a:srgbClr val="FF0000"/>
                </a:solidFill>
                <a:latin typeface="Goudy Old Style" pitchFamily="18" charset="0"/>
              </a:rPr>
              <a:t>punk</a:t>
            </a:r>
            <a:r>
              <a:rPr lang="sl-SI" sz="8800" b="1" dirty="0">
                <a:solidFill>
                  <a:srgbClr val="FF0000"/>
                </a:solidFill>
                <a:latin typeface="Goudy Old Style" pitchFamily="18" charset="0"/>
              </a:rPr>
              <a:t> band. Leta 1987 sta to tudi uresničila-našla sta bobnarja Aarona. Imeli so težave z bobnarji, tako jim je pomagal tudi Dale, bobnar skupine </a:t>
            </a:r>
            <a:r>
              <a:rPr lang="sl-SI" sz="8800" b="1" dirty="0" err="1">
                <a:solidFill>
                  <a:srgbClr val="FF0000"/>
                </a:solidFill>
                <a:latin typeface="Goudy Old Style" pitchFamily="18" charset="0"/>
              </a:rPr>
              <a:t>The</a:t>
            </a:r>
            <a:r>
              <a:rPr lang="sl-SI" sz="8800" b="1" dirty="0">
                <a:solidFill>
                  <a:srgbClr val="FF0000"/>
                </a:solidFill>
                <a:latin typeface="Goudy Old Style" pitchFamily="18" charset="0"/>
              </a:rPr>
              <a:t> </a:t>
            </a:r>
            <a:r>
              <a:rPr lang="sl-SI" sz="8800" b="1" dirty="0" err="1">
                <a:solidFill>
                  <a:srgbClr val="FF0000"/>
                </a:solidFill>
                <a:latin typeface="Goudy Old Style" pitchFamily="18" charset="0"/>
              </a:rPr>
              <a:t>Melvins</a:t>
            </a:r>
            <a:r>
              <a:rPr lang="sl-SI" sz="8800" b="1" dirty="0">
                <a:solidFill>
                  <a:srgbClr val="FF0000"/>
                </a:solidFill>
                <a:latin typeface="Goudy Old Style" pitchFamily="18" charset="0"/>
              </a:rPr>
              <a:t>, ki je igral tudi na prvih demo posnetkih. Dolgo so iskali primernega bobnarja, končno pa našli </a:t>
            </a:r>
            <a:r>
              <a:rPr lang="sl-SI" sz="8800" b="1" dirty="0" err="1">
                <a:solidFill>
                  <a:srgbClr val="FF0000"/>
                </a:solidFill>
                <a:latin typeface="Goudy Old Style" pitchFamily="18" charset="0"/>
              </a:rPr>
              <a:t>Chada</a:t>
            </a:r>
            <a:r>
              <a:rPr lang="sl-SI" sz="8800" b="1" dirty="0">
                <a:solidFill>
                  <a:srgbClr val="FF0000"/>
                </a:solidFill>
                <a:latin typeface="Goudy Old Style" pitchFamily="18" charset="0"/>
              </a:rPr>
              <a:t> </a:t>
            </a:r>
            <a:r>
              <a:rPr lang="sl-SI" sz="8800" b="1" dirty="0" err="1">
                <a:solidFill>
                  <a:srgbClr val="FF0000"/>
                </a:solidFill>
                <a:latin typeface="Goudy Old Style" pitchFamily="18" charset="0"/>
              </a:rPr>
              <a:t>Channinga</a:t>
            </a:r>
            <a:r>
              <a:rPr lang="sl-SI" sz="8800" b="1" dirty="0">
                <a:solidFill>
                  <a:srgbClr val="FF0000"/>
                </a:solidFill>
                <a:latin typeface="Goudy Old Style" pitchFamily="18" charset="0"/>
              </a:rPr>
              <a:t>.</a:t>
            </a:r>
          </a:p>
          <a:p>
            <a:pPr fontAlgn="auto">
              <a:spcAft>
                <a:spcPts val="0"/>
              </a:spcAft>
              <a:defRPr/>
            </a:pPr>
            <a:r>
              <a:rPr lang="sl-SI" sz="8800" b="1" dirty="0">
                <a:solidFill>
                  <a:srgbClr val="FF0000"/>
                </a:solidFill>
                <a:latin typeface="Goudy Old Style" pitchFamily="18" charset="0"/>
              </a:rPr>
              <a:t>S koncerti v Seattlu so postali </a:t>
            </a:r>
            <a:r>
              <a:rPr lang="sl-SI" sz="8800" b="1" dirty="0" err="1">
                <a:solidFill>
                  <a:srgbClr val="FF0000"/>
                </a:solidFill>
                <a:latin typeface="Goudy Old Style" pitchFamily="18" charset="0"/>
              </a:rPr>
              <a:t>priljubleji</a:t>
            </a:r>
            <a:r>
              <a:rPr lang="sl-SI" sz="8800" b="1" dirty="0">
                <a:solidFill>
                  <a:srgbClr val="FF0000"/>
                </a:solidFill>
                <a:latin typeface="Goudy Old Style" pitchFamily="18" charset="0"/>
              </a:rPr>
              <a:t> na </a:t>
            </a:r>
            <a:r>
              <a:rPr lang="sl-SI" sz="8800" b="1" dirty="0" err="1">
                <a:solidFill>
                  <a:srgbClr val="FF0000"/>
                </a:solidFill>
                <a:latin typeface="Goudy Old Style" pitchFamily="18" charset="0"/>
              </a:rPr>
              <a:t>undergroud</a:t>
            </a:r>
            <a:r>
              <a:rPr lang="sl-SI" sz="8800" b="1" dirty="0">
                <a:solidFill>
                  <a:srgbClr val="FF0000"/>
                </a:solidFill>
                <a:latin typeface="Goudy Old Style" pitchFamily="18" charset="0"/>
              </a:rPr>
              <a:t> sceni.</a:t>
            </a:r>
          </a:p>
          <a:p>
            <a:pPr fontAlgn="auto">
              <a:spcAft>
                <a:spcPts val="0"/>
              </a:spcAft>
              <a:defRPr/>
            </a:pPr>
            <a:r>
              <a:rPr lang="sl-SI" sz="8800" b="1" dirty="0">
                <a:solidFill>
                  <a:srgbClr val="FF0000"/>
                </a:solidFill>
                <a:latin typeface="Goudy Old Style" pitchFamily="18" charset="0"/>
              </a:rPr>
              <a:t>Njihov prvi album, </a:t>
            </a:r>
            <a:r>
              <a:rPr lang="sl-SI" sz="8800" b="1" dirty="0" err="1">
                <a:solidFill>
                  <a:srgbClr val="FF0000"/>
                </a:solidFill>
                <a:latin typeface="Goudy Old Style" pitchFamily="18" charset="0"/>
              </a:rPr>
              <a:t>Bleach</a:t>
            </a:r>
            <a:r>
              <a:rPr lang="sl-SI" sz="8800" b="1" dirty="0">
                <a:solidFill>
                  <a:srgbClr val="FF0000"/>
                </a:solidFill>
                <a:latin typeface="Goudy Old Style" pitchFamily="18" charset="0"/>
              </a:rPr>
              <a:t>, izide leta 1989. Njihov novi kitarist Jason </a:t>
            </a:r>
            <a:r>
              <a:rPr lang="sl-SI" sz="8800" b="1" dirty="0" err="1">
                <a:solidFill>
                  <a:srgbClr val="FF0000"/>
                </a:solidFill>
                <a:latin typeface="Goudy Old Style" pitchFamily="18" charset="0"/>
              </a:rPr>
              <a:t>Everman</a:t>
            </a:r>
            <a:r>
              <a:rPr lang="sl-SI" sz="8800" b="1" dirty="0">
                <a:solidFill>
                  <a:srgbClr val="FF0000"/>
                </a:solidFill>
                <a:latin typeface="Goudy Old Style" pitchFamily="18" charset="0"/>
              </a:rPr>
              <a:t> je plačal del stroškov snemanja v višini 600$, a je po koncu snemanja skupino zapustil. Album je bil zelo dobro sprejet in Nirvana je odšla na prvo turnejo po Ameriki in Evropi. </a:t>
            </a:r>
          </a:p>
          <a:p>
            <a:pPr fontAlgn="auto">
              <a:spcAft>
                <a:spcPts val="0"/>
              </a:spcAft>
              <a:defRPr/>
            </a:pPr>
            <a:r>
              <a:rPr lang="sl-SI" sz="8800" b="1" dirty="0">
                <a:solidFill>
                  <a:srgbClr val="FF0000"/>
                </a:solidFill>
                <a:latin typeface="Goudy Old Style" pitchFamily="18" charset="0"/>
              </a:rPr>
              <a:t>Nato skupino zapusti tudi </a:t>
            </a:r>
            <a:r>
              <a:rPr lang="sl-SI" sz="8800" b="1" dirty="0" err="1">
                <a:solidFill>
                  <a:srgbClr val="FF0000"/>
                </a:solidFill>
                <a:latin typeface="Goudy Old Style" pitchFamily="18" charset="0"/>
              </a:rPr>
              <a:t>Chad</a:t>
            </a:r>
            <a:r>
              <a:rPr lang="sl-SI" sz="8800" b="1" dirty="0">
                <a:solidFill>
                  <a:srgbClr val="FF0000"/>
                </a:solidFill>
                <a:latin typeface="Goudy Old Style" pitchFamily="18" charset="0"/>
              </a:rPr>
              <a:t> </a:t>
            </a:r>
            <a:r>
              <a:rPr lang="sl-SI" sz="8800" b="1" dirty="0" err="1">
                <a:solidFill>
                  <a:srgbClr val="FF0000"/>
                </a:solidFill>
                <a:latin typeface="Goudy Old Style" pitchFamily="18" charset="0"/>
              </a:rPr>
              <a:t>Channing</a:t>
            </a:r>
            <a:r>
              <a:rPr lang="sl-SI" sz="8800" b="1" dirty="0">
                <a:solidFill>
                  <a:srgbClr val="FF0000"/>
                </a:solidFill>
                <a:latin typeface="Goudy Old Style" pitchFamily="18" charset="0"/>
              </a:rPr>
              <a:t> in za komad </a:t>
            </a:r>
            <a:r>
              <a:rPr lang="sl-SI" sz="8800" b="1" dirty="0" err="1">
                <a:solidFill>
                  <a:srgbClr val="FF0000"/>
                </a:solidFill>
                <a:latin typeface="Goudy Old Style" pitchFamily="18" charset="0"/>
              </a:rPr>
              <a:t>Silver</a:t>
            </a:r>
            <a:r>
              <a:rPr lang="sl-SI" sz="8800" b="1" dirty="0">
                <a:solidFill>
                  <a:srgbClr val="FF0000"/>
                </a:solidFill>
                <a:latin typeface="Goudy Old Style" pitchFamily="18" charset="0"/>
              </a:rPr>
              <a:t> se jim pridruži Dan </a:t>
            </a:r>
            <a:r>
              <a:rPr lang="sl-SI" sz="8800" b="1" dirty="0" err="1">
                <a:solidFill>
                  <a:srgbClr val="FF0000"/>
                </a:solidFill>
                <a:latin typeface="Goudy Old Style" pitchFamily="18" charset="0"/>
              </a:rPr>
              <a:t>Peters</a:t>
            </a:r>
            <a:r>
              <a:rPr lang="sl-SI" sz="8800" b="1" dirty="0">
                <a:solidFill>
                  <a:srgbClr val="FF0000"/>
                </a:solidFill>
                <a:latin typeface="Goudy Old Style" pitchFamily="18" charset="0"/>
              </a:rPr>
              <a:t> . Stalni bobnar nato postane Dave </a:t>
            </a:r>
            <a:r>
              <a:rPr lang="sl-SI" sz="8800" b="1" dirty="0" err="1">
                <a:solidFill>
                  <a:srgbClr val="FF0000"/>
                </a:solidFill>
                <a:latin typeface="Goudy Old Style" pitchFamily="18" charset="0"/>
              </a:rPr>
              <a:t>Grohl</a:t>
            </a:r>
            <a:r>
              <a:rPr lang="sl-SI" sz="8800" b="1" dirty="0">
                <a:solidFill>
                  <a:srgbClr val="FF0000"/>
                </a:solidFill>
                <a:latin typeface="Goudy Old Style" pitchFamily="18" charset="0"/>
              </a:rPr>
              <a:t>, dotedanji član skupine </a:t>
            </a:r>
            <a:r>
              <a:rPr lang="sl-SI" sz="8800" b="1" dirty="0" err="1">
                <a:solidFill>
                  <a:srgbClr val="FF0000"/>
                </a:solidFill>
                <a:latin typeface="Goudy Old Style" pitchFamily="18" charset="0"/>
              </a:rPr>
              <a:t>Scream</a:t>
            </a:r>
            <a:r>
              <a:rPr lang="sl-SI" sz="8800" b="1" dirty="0">
                <a:solidFill>
                  <a:srgbClr val="FF0000"/>
                </a:solidFill>
                <a:latin typeface="Goudy Old Style" pitchFamily="18" charset="0"/>
              </a:rPr>
              <a:t>.</a:t>
            </a:r>
            <a:endParaRPr lang="de-DE" sz="8800" b="1" dirty="0">
              <a:solidFill>
                <a:srgbClr val="FF0000"/>
              </a:solidFill>
              <a:latin typeface="Goudy Old Style" pitchFamily="18" charset="0"/>
            </a:endParaRPr>
          </a:p>
          <a:p>
            <a:pPr fontAlgn="auto">
              <a:spcAft>
                <a:spcPts val="0"/>
              </a:spcAft>
              <a:defRPr/>
            </a:pPr>
            <a:endParaRPr lang="de-DE" dirty="0">
              <a:solidFill>
                <a:srgbClr val="FF0000"/>
              </a:solidFill>
            </a:endParaRPr>
          </a:p>
          <a:p>
            <a:pPr fontAlgn="auto">
              <a:spcAft>
                <a:spcPts val="0"/>
              </a:spcAft>
              <a:defRPr/>
            </a:pPr>
            <a:endParaRPr lang="de-DE"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linds(horizontal)">
                                      <p:cBhvr>
                                        <p:cTn id="15" dur="500"/>
                                        <p:tgtEl>
                                          <p:spTgt spid="6">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blinds(horizontal)">
                                      <p:cBhvr>
                                        <p:cTn id="18" dur="500"/>
                                        <p:tgtEl>
                                          <p:spTgt spid="6">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blinds(horizontal)">
                                      <p:cBhvr>
                                        <p:cTn id="21" dur="500"/>
                                        <p:tgtEl>
                                          <p:spTgt spid="6">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blinds(horizontal)">
                                      <p:cBhvr>
                                        <p:cTn id="2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054" name="Picture 6" descr="C:\Users\REBEKA\Documents\nirvana\nirvana_2.jpg">
            <a:extLst>
              <a:ext uri="{FF2B5EF4-FFF2-40B4-BE49-F238E27FC236}">
                <a16:creationId xmlns:a16="http://schemas.microsoft.com/office/drawing/2014/main" id="{3C546811-0FA4-4192-BBDE-EFAA37D39896}"/>
              </a:ext>
            </a:extLst>
          </p:cNvPr>
          <p:cNvPicPr>
            <a:picLocks noChangeAspect="1" noChangeArrowheads="1"/>
          </p:cNvPicPr>
          <p:nvPr/>
        </p:nvPicPr>
        <p:blipFill>
          <a:blip r:embed="rId2" cstate="print"/>
          <a:srcRect/>
          <a:stretch>
            <a:fillRect/>
          </a:stretch>
        </p:blipFill>
        <p:spPr bwMode="auto">
          <a:xfrm>
            <a:off x="1" y="0"/>
            <a:ext cx="9144000" cy="6858000"/>
          </a:xfrm>
          <a:prstGeom prst="rect">
            <a:avLst/>
          </a:prstGeom>
          <a:noFill/>
          <a:effectLst>
            <a:softEdge rad="317500"/>
          </a:effectLst>
        </p:spPr>
      </p:pic>
      <p:sp>
        <p:nvSpPr>
          <p:cNvPr id="3" name="Ograda vsebine 2">
            <a:extLst>
              <a:ext uri="{FF2B5EF4-FFF2-40B4-BE49-F238E27FC236}">
                <a16:creationId xmlns:a16="http://schemas.microsoft.com/office/drawing/2014/main" id="{D8138CE7-A01C-4E30-9F3B-E17B466712F2}"/>
              </a:ext>
            </a:extLst>
          </p:cNvPr>
          <p:cNvSpPr>
            <a:spLocks noGrp="1"/>
          </p:cNvSpPr>
          <p:nvPr>
            <p:ph idx="1"/>
          </p:nvPr>
        </p:nvSpPr>
        <p:spPr>
          <a:xfrm>
            <a:off x="457200" y="1214422"/>
            <a:ext cx="8229600" cy="4911741"/>
          </a:xfrm>
        </p:spPr>
        <p:txBody>
          <a:bodyPr rtlCol="0">
            <a:normAutofit fontScale="55000" lnSpcReduction="2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Aft>
                <a:spcPts val="0"/>
              </a:spcAft>
              <a:buFont typeface="Times New Roman" pitchFamily="18" charset="0"/>
              <a:buChar char="♫"/>
              <a:defRPr/>
            </a:pPr>
            <a:r>
              <a:rPr lang="sl-SI" sz="45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Septembra 1991 izdajo svoj drugi album </a:t>
            </a:r>
            <a:r>
              <a:rPr lang="sl-SI" sz="45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Nevermind</a:t>
            </a:r>
            <a:r>
              <a:rPr lang="sl-SI" sz="45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ki takoj postane velik hit. </a:t>
            </a:r>
            <a:r>
              <a:rPr lang="sl-SI" sz="45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Cobain</a:t>
            </a:r>
            <a:r>
              <a:rPr lang="sl-SI" sz="45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postane največji idol po </a:t>
            </a:r>
            <a:r>
              <a:rPr lang="sl-SI" sz="45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Sex</a:t>
            </a:r>
            <a:r>
              <a:rPr lang="sl-SI" sz="45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a:t>
            </a:r>
            <a:r>
              <a:rPr lang="sl-SI" sz="45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pistolsih</a:t>
            </a:r>
            <a:r>
              <a:rPr lang="sl-SI" sz="45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Do leta 1992 so prodali več kot 10 milijonov kopij albuma in skupino je zajela nepričakovana svetovna slava. </a:t>
            </a:r>
          </a:p>
          <a:p>
            <a:pPr fontAlgn="auto">
              <a:spcAft>
                <a:spcPts val="0"/>
              </a:spcAft>
              <a:buFont typeface="Times New Roman" pitchFamily="18" charset="0"/>
              <a:buChar char="♫"/>
              <a:defRPr/>
            </a:pPr>
            <a:r>
              <a:rPr lang="sl-SI" sz="45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S svetovno slavo pa se je predvsem težko soočal </a:t>
            </a:r>
            <a:r>
              <a:rPr lang="sl-SI" sz="45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Cobain</a:t>
            </a:r>
            <a:r>
              <a:rPr lang="sl-SI" sz="45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katerega zdravje je zaradi naporov začelo trpeti. Začel je jemati kokain, heroin in antidepresive.</a:t>
            </a:r>
          </a:p>
          <a:p>
            <a:pPr fontAlgn="auto">
              <a:spcAft>
                <a:spcPts val="0"/>
              </a:spcAft>
              <a:buFont typeface="Times New Roman" pitchFamily="18" charset="0"/>
              <a:buChar char="♫"/>
              <a:defRPr/>
            </a:pPr>
            <a:r>
              <a:rPr lang="sl-SI" sz="45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V začetku leta 1994 sledi evropska turneja. V Rimu je 4. marca </a:t>
            </a:r>
            <a:r>
              <a:rPr lang="sl-SI" sz="45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Cobainu</a:t>
            </a:r>
            <a:r>
              <a:rPr lang="sl-SI" sz="45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spodletel poskus samomora. Evropska turneja je bila odpovedana in skupina se je vrnila v Seattle. </a:t>
            </a:r>
            <a:r>
              <a:rPr lang="sl-SI" sz="45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Cobainovo</a:t>
            </a:r>
            <a:r>
              <a:rPr lang="sl-SI" sz="45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psihično stanje je bilo na dnu. Komaj dober mesec kasneje svet pretrese novica, da si je vodja Nirvane vzel življenje. Skupina z njegovo smrtjo razpade. Tudi </a:t>
            </a:r>
            <a:r>
              <a:rPr lang="sl-SI" sz="45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grunge</a:t>
            </a:r>
            <a:r>
              <a:rPr lang="sl-SI" sz="45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glasba doživi velik zaton.</a:t>
            </a:r>
          </a:p>
          <a:p>
            <a:pPr fontAlgn="auto">
              <a:spcAft>
                <a:spcPts val="0"/>
              </a:spcAft>
              <a:defRPr/>
            </a:pPr>
            <a:endPar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fontAlgn="auto">
              <a:spcAft>
                <a:spcPts val="0"/>
              </a:spcAft>
              <a:defRPr/>
            </a:pPr>
            <a:endPar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fontAlgn="auto">
              <a:spcAft>
                <a:spcPts val="0"/>
              </a:spcAft>
              <a:defRPr/>
            </a:pPr>
            <a:endParaRPr lang="de-DE"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blinds(horizontal)">
                                      <p:cBhvr>
                                        <p:cTn id="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15" descr="C:\Users\REBEKA\Documents\nirvana\Nirvana-1.jpg">
            <a:extLst>
              <a:ext uri="{FF2B5EF4-FFF2-40B4-BE49-F238E27FC236}">
                <a16:creationId xmlns:a16="http://schemas.microsoft.com/office/drawing/2014/main" id="{E2BEDF18-ECC7-46B0-871C-F3BF2D69EFCD}"/>
              </a:ext>
            </a:extLst>
          </p:cNvPr>
          <p:cNvPicPr>
            <a:picLocks noChangeAspect="1" noChangeArrowheads="1"/>
          </p:cNvPicPr>
          <p:nvPr/>
        </p:nvPicPr>
        <p:blipFill>
          <a:blip r:embed="rId2" cstate="print"/>
          <a:srcRect/>
          <a:stretch>
            <a:fillRect/>
          </a:stretch>
        </p:blipFill>
        <p:spPr bwMode="auto">
          <a:xfrm>
            <a:off x="5609981" y="2000240"/>
            <a:ext cx="3534020" cy="4857760"/>
          </a:xfrm>
          <a:prstGeom prst="rect">
            <a:avLst/>
          </a:prstGeom>
          <a:noFill/>
          <a:effectLst>
            <a:softEdge rad="127000"/>
          </a:effectLst>
        </p:spPr>
      </p:pic>
      <p:sp>
        <p:nvSpPr>
          <p:cNvPr id="4" name="Rectangle 2">
            <a:extLst>
              <a:ext uri="{FF2B5EF4-FFF2-40B4-BE49-F238E27FC236}">
                <a16:creationId xmlns:a16="http://schemas.microsoft.com/office/drawing/2014/main" id="{BC4B2B2F-78A3-43AF-B4D2-FBE61FDBE0F7}"/>
              </a:ext>
            </a:extLst>
          </p:cNvPr>
          <p:cNvSpPr txBox="1">
            <a:spLocks noChangeArrowheads="1"/>
          </p:cNvSpPr>
          <p:nvPr/>
        </p:nvSpPr>
        <p:spPr>
          <a:xfrm>
            <a:off x="609600" y="427038"/>
            <a:ext cx="8229600" cy="1143000"/>
          </a:xfrm>
          <a:prstGeom prst="rect">
            <a:avLst/>
          </a:prstGeom>
        </p:spPr>
        <p:txBody>
          <a:bodyPr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Aft>
                <a:spcPts val="0"/>
              </a:spcAft>
              <a:defRPr/>
            </a:pPr>
            <a:r>
              <a:rPr lang="sl-SI"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PO RAZPADU SKUPINE</a:t>
            </a:r>
          </a:p>
        </p:txBody>
      </p:sp>
      <p:sp>
        <p:nvSpPr>
          <p:cNvPr id="5" name="Rectangle 3">
            <a:extLst>
              <a:ext uri="{FF2B5EF4-FFF2-40B4-BE49-F238E27FC236}">
                <a16:creationId xmlns:a16="http://schemas.microsoft.com/office/drawing/2014/main" id="{175BC00F-25C9-4726-8AA1-4AD3254ABCB2}"/>
              </a:ext>
            </a:extLst>
          </p:cNvPr>
          <p:cNvSpPr txBox="1">
            <a:spLocks noChangeArrowheads="1"/>
          </p:cNvSpPr>
          <p:nvPr/>
        </p:nvSpPr>
        <p:spPr bwMode="auto">
          <a:xfrm>
            <a:off x="428625" y="17145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20000"/>
              </a:spcBef>
              <a:buFont typeface="Arial" panose="020B0604020202020204" pitchFamily="34" charset="0"/>
              <a:buChar char="•"/>
            </a:pPr>
            <a:r>
              <a:rPr lang="sl-SI" altLang="sl-SI" sz="2000" b="1">
                <a:solidFill>
                  <a:srgbClr val="FF0000"/>
                </a:solidFill>
              </a:rPr>
              <a:t>Po Nirvaninem razpadu izide še nekaj njenih albumov. Prvi, Unplugged in New York, izide že konec leta 1994 in velja za enega najboljših akustičnih albumov sploh. </a:t>
            </a:r>
          </a:p>
          <a:p>
            <a:pPr>
              <a:spcBef>
                <a:spcPct val="20000"/>
              </a:spcBef>
              <a:buFont typeface="Arial" panose="020B0604020202020204" pitchFamily="34" charset="0"/>
              <a:buChar char="•"/>
            </a:pPr>
            <a:r>
              <a:rPr lang="sl-SI" altLang="sl-SI" sz="2000" b="1">
                <a:solidFill>
                  <a:srgbClr val="FF0000"/>
                </a:solidFill>
              </a:rPr>
              <a:t>Le dva tedna kasneje izide video kompilacija Live! Tonight! Sold Out!!, ki prikazuje dogajanje na Nevermind touru leta 1991 </a:t>
            </a:r>
          </a:p>
          <a:p>
            <a:pPr>
              <a:spcBef>
                <a:spcPct val="20000"/>
              </a:spcBef>
              <a:buFont typeface="Arial" panose="020B0604020202020204" pitchFamily="34" charset="0"/>
              <a:buChar char="•"/>
            </a:pPr>
            <a:r>
              <a:rPr lang="sl-SI" altLang="sl-SI" sz="2000" b="1">
                <a:solidFill>
                  <a:srgbClr val="FF0000"/>
                </a:solidFill>
              </a:rPr>
              <a:t>Oktobra 1996 izide še album koncertnih posnetkov z naslovom From the Muddy Banks of the Wishkah. </a:t>
            </a:r>
          </a:p>
          <a:p>
            <a:pPr>
              <a:spcBef>
                <a:spcPct val="20000"/>
              </a:spcBef>
              <a:buFont typeface="Arial" panose="020B0604020202020204" pitchFamily="34" charset="0"/>
              <a:buChar char="•"/>
            </a:pPr>
            <a:r>
              <a:rPr lang="sl-SI" altLang="sl-SI" sz="2000" b="1">
                <a:solidFill>
                  <a:srgbClr val="FF0000"/>
                </a:solidFill>
              </a:rPr>
              <a:t>Oktobra 2002, izide še album z največjimi uspešnicami, poimenovan Nirvana, na katerem se znajde tudi do sedaj še neobjavljena pesem "You Know You're Right". </a:t>
            </a:r>
          </a:p>
          <a:p>
            <a:pPr>
              <a:spcBef>
                <a:spcPct val="20000"/>
              </a:spcBef>
              <a:buFont typeface="Arial" panose="020B0604020202020204" pitchFamily="34" charset="0"/>
              <a:buChar char="•"/>
            </a:pPr>
            <a:r>
              <a:rPr lang="sl-SI" altLang="sl-SI" sz="2000" b="1">
                <a:solidFill>
                  <a:srgbClr val="FF0000"/>
                </a:solidFill>
              </a:rPr>
              <a:t>Leta 2004 izide še dolgo pričakovan set With the Lights Out, na katerem se znajdejo demoti še iz časa, ko je bil bend še neznan. Na njem je tudi akustična verzija pesmi "Do Re Mi". Zanimvo, v nekem intervjuju je Courtney Love dejala, da je v tej pesmi, posneti v Cobainovi spalnici, bobne igral kar Cobain sam, kitaro pa Pat Smear.</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nodeType="afterGroup">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nodeType="afterGroup">
                            <p:stCondLst>
                              <p:cond delay="1500"/>
                            </p:stCondLst>
                            <p:childTnLst>
                              <p:par>
                                <p:cTn id="15" presetID="18" presetClass="entr" presetSubtype="12" fill="hold"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strips(downLeft)">
                                      <p:cBhvr>
                                        <p:cTn id="17" dur="500"/>
                                        <p:tgtEl>
                                          <p:spTgt spid="5">
                                            <p:txEl>
                                              <p:pRg st="0" end="0"/>
                                            </p:txEl>
                                          </p:spTgt>
                                        </p:tgtEl>
                                      </p:cBhvr>
                                    </p:animEffect>
                                  </p:childTnLst>
                                </p:cTn>
                              </p:par>
                            </p:childTnLst>
                          </p:cTn>
                        </p:par>
                        <p:par>
                          <p:cTn id="18" fill="hold" nodeType="afterGroup">
                            <p:stCondLst>
                              <p:cond delay="2000"/>
                            </p:stCondLst>
                            <p:childTnLst>
                              <p:par>
                                <p:cTn id="19" presetID="18" presetClass="entr" presetSubtype="12" fill="hold" nodeType="after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strips(downLeft)">
                                      <p:cBhvr>
                                        <p:cTn id="21" dur="500"/>
                                        <p:tgtEl>
                                          <p:spTgt spid="5">
                                            <p:txEl>
                                              <p:pRg st="1" end="1"/>
                                            </p:txEl>
                                          </p:spTgt>
                                        </p:tgtEl>
                                      </p:cBhvr>
                                    </p:animEffect>
                                  </p:childTnLst>
                                </p:cTn>
                              </p:par>
                            </p:childTnLst>
                          </p:cTn>
                        </p:par>
                        <p:par>
                          <p:cTn id="22" fill="hold" nodeType="afterGroup">
                            <p:stCondLst>
                              <p:cond delay="2500"/>
                            </p:stCondLst>
                            <p:childTnLst>
                              <p:par>
                                <p:cTn id="23" presetID="18" presetClass="entr" presetSubtype="12" fill="hold"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strips(downLeft)">
                                      <p:cBhvr>
                                        <p:cTn id="25" dur="500"/>
                                        <p:tgtEl>
                                          <p:spTgt spid="5">
                                            <p:txEl>
                                              <p:pRg st="2" end="2"/>
                                            </p:txEl>
                                          </p:spTgt>
                                        </p:tgtEl>
                                      </p:cBhvr>
                                    </p:animEffect>
                                  </p:childTnLst>
                                </p:cTn>
                              </p:par>
                            </p:childTnLst>
                          </p:cTn>
                        </p:par>
                        <p:par>
                          <p:cTn id="26" fill="hold" nodeType="afterGroup">
                            <p:stCondLst>
                              <p:cond delay="3000"/>
                            </p:stCondLst>
                            <p:childTnLst>
                              <p:par>
                                <p:cTn id="27" presetID="18" presetClass="entr" presetSubtype="12" fill="hold" nodeType="after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strips(downLeft)">
                                      <p:cBhvr>
                                        <p:cTn id="29" dur="500"/>
                                        <p:tgtEl>
                                          <p:spTgt spid="5">
                                            <p:txEl>
                                              <p:pRg st="3" end="3"/>
                                            </p:txEl>
                                          </p:spTgt>
                                        </p:tgtEl>
                                      </p:cBhvr>
                                    </p:animEffect>
                                  </p:childTnLst>
                                </p:cTn>
                              </p:par>
                            </p:childTnLst>
                          </p:cTn>
                        </p:par>
                        <p:par>
                          <p:cTn id="30" fill="hold" nodeType="afterGroup">
                            <p:stCondLst>
                              <p:cond delay="3500"/>
                            </p:stCondLst>
                            <p:childTnLst>
                              <p:par>
                                <p:cTn id="31" presetID="18" presetClass="entr" presetSubtype="12" fill="hold" nodeType="after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strips(downLeft)">
                                      <p:cBhvr>
                                        <p:cTn id="3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6" descr="NirvannaNeverMind[1]">
            <a:extLst>
              <a:ext uri="{FF2B5EF4-FFF2-40B4-BE49-F238E27FC236}">
                <a16:creationId xmlns:a16="http://schemas.microsoft.com/office/drawing/2014/main" id="{3FD6A5FA-B999-4BF9-861E-25AC77B19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813" y="0"/>
            <a:ext cx="3659187"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B92BB0E3-11B9-406D-B23C-11FB1794C4FC}"/>
              </a:ext>
            </a:extLst>
          </p:cNvPr>
          <p:cNvSpPr>
            <a:spLocks noGrp="1"/>
          </p:cNvSpPr>
          <p:nvPr>
            <p:ph type="title"/>
          </p:nvPr>
        </p:nvSpPr>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sl-SI"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ALBUMI</a:t>
            </a:r>
            <a:endParaRPr lang="de-DE"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Ograda vsebine 2">
            <a:extLst>
              <a:ext uri="{FF2B5EF4-FFF2-40B4-BE49-F238E27FC236}">
                <a16:creationId xmlns:a16="http://schemas.microsoft.com/office/drawing/2014/main" id="{619ECB94-23F3-4FE0-92FC-58C8C4B43261}"/>
              </a:ext>
            </a:extLst>
          </p:cNvPr>
          <p:cNvSpPr>
            <a:spLocks noGrp="1"/>
          </p:cNvSpPr>
          <p:nvPr>
            <p:ph idx="1"/>
          </p:nvPr>
        </p:nvSpPr>
        <p:spPr/>
        <p:txBody>
          <a:bodyPr rtlCol="0">
            <a:normAutofit fontScale="92500" lnSpcReduction="20000"/>
          </a:bodyPr>
          <a:lstStyle/>
          <a:p>
            <a:pPr fontAlgn="auto">
              <a:spcAft>
                <a:spcPts val="0"/>
              </a:spcAft>
              <a:buClr>
                <a:srgbClr val="FF0000"/>
              </a:buClr>
              <a:buFont typeface="Times New Roman" pitchFamily="18" charset="0"/>
              <a:buChar char="♫"/>
              <a:defRPr/>
            </a:pPr>
            <a:r>
              <a:rPr lang="en-US" dirty="0">
                <a:solidFill>
                  <a:srgbClr val="FF0000"/>
                </a:solidFill>
              </a:rPr>
              <a:t>Bleach (1989) </a:t>
            </a:r>
            <a:endParaRPr lang="sl-SI" dirty="0">
              <a:solidFill>
                <a:srgbClr val="FF0000"/>
              </a:solidFill>
            </a:endParaRPr>
          </a:p>
          <a:p>
            <a:pPr fontAlgn="auto">
              <a:spcAft>
                <a:spcPts val="0"/>
              </a:spcAft>
              <a:buClr>
                <a:srgbClr val="FF0000"/>
              </a:buClr>
              <a:buFont typeface="Times New Roman" pitchFamily="18" charset="0"/>
              <a:buChar char="♫"/>
              <a:defRPr/>
            </a:pPr>
            <a:r>
              <a:rPr lang="en-US" dirty="0" err="1">
                <a:solidFill>
                  <a:srgbClr val="FF0000"/>
                </a:solidFill>
              </a:rPr>
              <a:t>Nevermind</a:t>
            </a:r>
            <a:r>
              <a:rPr lang="en-US" dirty="0">
                <a:solidFill>
                  <a:srgbClr val="FF0000"/>
                </a:solidFill>
              </a:rPr>
              <a:t> (1991) </a:t>
            </a:r>
            <a:endParaRPr lang="sl-SI" dirty="0">
              <a:solidFill>
                <a:srgbClr val="FF0000"/>
              </a:solidFill>
            </a:endParaRPr>
          </a:p>
          <a:p>
            <a:pPr fontAlgn="auto">
              <a:spcAft>
                <a:spcPts val="0"/>
              </a:spcAft>
              <a:buClr>
                <a:srgbClr val="FF0000"/>
              </a:buClr>
              <a:buFont typeface="Times New Roman" pitchFamily="18" charset="0"/>
              <a:buChar char="♫"/>
              <a:defRPr/>
            </a:pPr>
            <a:r>
              <a:rPr lang="en-US" dirty="0" err="1">
                <a:solidFill>
                  <a:srgbClr val="FF0000"/>
                </a:solidFill>
              </a:rPr>
              <a:t>Incesticide</a:t>
            </a:r>
            <a:r>
              <a:rPr lang="en-US" dirty="0">
                <a:solidFill>
                  <a:srgbClr val="FF0000"/>
                </a:solidFill>
              </a:rPr>
              <a:t> (outtakes collection) (1992) </a:t>
            </a:r>
            <a:endParaRPr lang="sl-SI" dirty="0">
              <a:solidFill>
                <a:srgbClr val="FF0000"/>
              </a:solidFill>
            </a:endParaRPr>
          </a:p>
          <a:p>
            <a:pPr fontAlgn="auto">
              <a:spcAft>
                <a:spcPts val="0"/>
              </a:spcAft>
              <a:buClr>
                <a:srgbClr val="FF0000"/>
              </a:buClr>
              <a:buFont typeface="Times New Roman" pitchFamily="18" charset="0"/>
              <a:buChar char="♫"/>
              <a:defRPr/>
            </a:pPr>
            <a:r>
              <a:rPr lang="en-US" dirty="0">
                <a:solidFill>
                  <a:srgbClr val="FF0000"/>
                </a:solidFill>
              </a:rPr>
              <a:t>In </a:t>
            </a:r>
            <a:r>
              <a:rPr lang="en-US" dirty="0" err="1">
                <a:solidFill>
                  <a:srgbClr val="FF0000"/>
                </a:solidFill>
              </a:rPr>
              <a:t>Utero</a:t>
            </a:r>
            <a:r>
              <a:rPr lang="en-US" dirty="0">
                <a:solidFill>
                  <a:srgbClr val="FF0000"/>
                </a:solidFill>
              </a:rPr>
              <a:t> (1993) </a:t>
            </a:r>
            <a:endParaRPr lang="sl-SI" dirty="0">
              <a:solidFill>
                <a:srgbClr val="FF0000"/>
              </a:solidFill>
            </a:endParaRPr>
          </a:p>
          <a:p>
            <a:pPr fontAlgn="auto">
              <a:spcAft>
                <a:spcPts val="0"/>
              </a:spcAft>
              <a:buClr>
                <a:srgbClr val="FF0000"/>
              </a:buClr>
              <a:buFont typeface="Times New Roman" pitchFamily="18" charset="0"/>
              <a:buChar char="♫"/>
              <a:defRPr/>
            </a:pPr>
            <a:r>
              <a:rPr lang="en-US" dirty="0">
                <a:solidFill>
                  <a:srgbClr val="FF0000"/>
                </a:solidFill>
              </a:rPr>
              <a:t>MTV Unplugged in New York (live album) (1994)</a:t>
            </a:r>
            <a:endParaRPr lang="sl-SI" dirty="0">
              <a:solidFill>
                <a:srgbClr val="FF0000"/>
              </a:solidFill>
            </a:endParaRPr>
          </a:p>
          <a:p>
            <a:pPr fontAlgn="auto">
              <a:spcAft>
                <a:spcPts val="0"/>
              </a:spcAft>
              <a:buClr>
                <a:srgbClr val="FF0000"/>
              </a:buClr>
              <a:buFont typeface="Times New Roman" pitchFamily="18" charset="0"/>
              <a:buChar char="♫"/>
              <a:defRPr/>
            </a:pPr>
            <a:r>
              <a:rPr lang="en-US" dirty="0">
                <a:solidFill>
                  <a:srgbClr val="FF0000"/>
                </a:solidFill>
              </a:rPr>
              <a:t>From the Muddy Banks of the </a:t>
            </a:r>
            <a:r>
              <a:rPr lang="en-US" dirty="0" err="1">
                <a:solidFill>
                  <a:srgbClr val="FF0000"/>
                </a:solidFill>
              </a:rPr>
              <a:t>Wishkah</a:t>
            </a:r>
            <a:r>
              <a:rPr lang="en-US" dirty="0">
                <a:solidFill>
                  <a:srgbClr val="FF0000"/>
                </a:solidFill>
              </a:rPr>
              <a:t> (live album) (1996) </a:t>
            </a:r>
            <a:endParaRPr lang="sl-SI" dirty="0">
              <a:solidFill>
                <a:srgbClr val="FF0000"/>
              </a:solidFill>
            </a:endParaRPr>
          </a:p>
          <a:p>
            <a:pPr fontAlgn="auto">
              <a:spcAft>
                <a:spcPts val="0"/>
              </a:spcAft>
              <a:buClr>
                <a:srgbClr val="FF0000"/>
              </a:buClr>
              <a:buFont typeface="Times New Roman" pitchFamily="18" charset="0"/>
              <a:buChar char="♫"/>
              <a:defRPr/>
            </a:pPr>
            <a:r>
              <a:rPr lang="en-US" dirty="0">
                <a:solidFill>
                  <a:srgbClr val="FF0000"/>
                </a:solidFill>
              </a:rPr>
              <a:t>Nirvana (greatest hits) (2002) </a:t>
            </a:r>
            <a:endParaRPr lang="sl-SI" dirty="0">
              <a:solidFill>
                <a:srgbClr val="FF0000"/>
              </a:solidFill>
            </a:endParaRPr>
          </a:p>
          <a:p>
            <a:pPr fontAlgn="auto">
              <a:spcAft>
                <a:spcPts val="0"/>
              </a:spcAft>
              <a:buClr>
                <a:srgbClr val="FF0000"/>
              </a:buClr>
              <a:buFont typeface="Times New Roman" pitchFamily="18" charset="0"/>
              <a:buChar char="♫"/>
              <a:defRPr/>
            </a:pPr>
            <a:r>
              <a:rPr lang="en-US" dirty="0">
                <a:solidFill>
                  <a:srgbClr val="FF0000"/>
                </a:solidFill>
              </a:rPr>
              <a:t>With the Lights Out (box set) (2004) </a:t>
            </a:r>
            <a:endParaRPr lang="sl-SI" dirty="0">
              <a:solidFill>
                <a:srgbClr val="FF0000"/>
              </a:solidFill>
            </a:endParaRPr>
          </a:p>
          <a:p>
            <a:pPr fontAlgn="auto">
              <a:spcAft>
                <a:spcPts val="0"/>
              </a:spcAft>
              <a:buClr>
                <a:srgbClr val="FF0000"/>
              </a:buClr>
              <a:buFont typeface="Times New Roman" pitchFamily="18" charset="0"/>
              <a:buChar char="♫"/>
              <a:defRPr/>
            </a:pPr>
            <a:r>
              <a:rPr lang="en-US" dirty="0">
                <a:solidFill>
                  <a:srgbClr val="FF0000"/>
                </a:solidFill>
              </a:rPr>
              <a:t>Sliver: The Best of the Box (2005)</a:t>
            </a:r>
            <a:endParaRPr lang="de-DE" dirty="0">
              <a:solidFill>
                <a:srgbClr val="FF000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nodeType="afterGroup">
                            <p:stCondLst>
                              <p:cond delay="500"/>
                            </p:stCondLst>
                            <p:childTnLst>
                              <p:par>
                                <p:cTn id="12" presetID="40" presetClass="entr" presetSubtype="0" fill="hold"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1"/>
                                          </p:val>
                                        </p:tav>
                                        <p:tav tm="100000">
                                          <p:val>
                                            <p:strVal val="#ppt_x"/>
                                          </p:val>
                                        </p:tav>
                                      </p:tavLst>
                                    </p:anim>
                                    <p:anim calcmode="lin" valueType="num">
                                      <p:cBhvr>
                                        <p:cTn id="16" dur="1000" fill="hold"/>
                                        <p:tgtEl>
                                          <p:spTgt spid="2"/>
                                        </p:tgtEl>
                                        <p:attrNameLst>
                                          <p:attrName>ppt_y</p:attrName>
                                        </p:attrNameLst>
                                      </p:cBhvr>
                                      <p:tavLst>
                                        <p:tav tm="0">
                                          <p:val>
                                            <p:strVal val="#ppt_y"/>
                                          </p:val>
                                        </p:tav>
                                        <p:tav tm="100000">
                                          <p:val>
                                            <p:strVal val="#ppt_y"/>
                                          </p:val>
                                        </p:tav>
                                      </p:tavLst>
                                    </p:anim>
                                  </p:childTnLst>
                                </p:cTn>
                              </p:par>
                              <p:par>
                                <p:cTn id="17" presetID="40" presetClass="entr" presetSubtype="0" fill="hold" nodeType="with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
                                          </p:val>
                                        </p:tav>
                                        <p:tav tm="100000">
                                          <p:val>
                                            <p:strVal val="#ppt_y"/>
                                          </p:val>
                                        </p:tav>
                                      </p:tavLst>
                                    </p:anim>
                                  </p:childTnLst>
                                </p:cTn>
                              </p:par>
                              <p:par>
                                <p:cTn id="22" presetID="40" presetClass="entr" presetSubtype="0" fill="hold" nodeType="withEffect">
                                  <p:stCondLst>
                                    <p:cond delay="0"/>
                                  </p:stCondLst>
                                  <p:iterate type="lt">
                                    <p:tmPct val="10000"/>
                                  </p:iterate>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
                                          </p:val>
                                        </p:tav>
                                        <p:tav tm="100000">
                                          <p:val>
                                            <p:strVal val="#ppt_y"/>
                                          </p:val>
                                        </p:tav>
                                      </p:tavLst>
                                    </p:anim>
                                  </p:childTnLst>
                                </p:cTn>
                              </p:par>
                              <p:par>
                                <p:cTn id="27" presetID="40" presetClass="entr" presetSubtype="0" fill="hold" nodeType="withEffect">
                                  <p:stCondLst>
                                    <p:cond delay="0"/>
                                  </p:stCondLst>
                                  <p:iterate type="lt">
                                    <p:tmPct val="10000"/>
                                  </p:iterate>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
                                          </p:val>
                                        </p:tav>
                                        <p:tav tm="100000">
                                          <p:val>
                                            <p:strVal val="#ppt_y"/>
                                          </p:val>
                                        </p:tav>
                                      </p:tavLst>
                                    </p:anim>
                                  </p:childTnLst>
                                </p:cTn>
                              </p:par>
                              <p:par>
                                <p:cTn id="32" presetID="40" presetClass="entr" presetSubtype="0" fill="hold" nodeType="with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
                                          </p:val>
                                        </p:tav>
                                        <p:tav tm="100000">
                                          <p:val>
                                            <p:strVal val="#ppt_y"/>
                                          </p:val>
                                        </p:tav>
                                      </p:tavLst>
                                    </p:anim>
                                  </p:childTnLst>
                                </p:cTn>
                              </p:par>
                              <p:par>
                                <p:cTn id="37" presetID="40" presetClass="entr" presetSubtype="0" fill="hold" nodeType="with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1"/>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
                                          </p:val>
                                        </p:tav>
                                        <p:tav tm="100000">
                                          <p:val>
                                            <p:strVal val="#ppt_y"/>
                                          </p:val>
                                        </p:tav>
                                      </p:tavLst>
                                    </p:anim>
                                  </p:childTnLst>
                                </p:cTn>
                              </p:par>
                              <p:par>
                                <p:cTn id="42" presetID="40" presetClass="entr" presetSubtype="0" fill="hold" nodeType="withEffect">
                                  <p:stCondLst>
                                    <p:cond delay="0"/>
                                  </p:stCondLst>
                                  <p:iterate type="lt">
                                    <p:tmPct val="10000"/>
                                  </p:iterate>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1"/>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
                                          </p:val>
                                        </p:tav>
                                        <p:tav tm="100000">
                                          <p:val>
                                            <p:strVal val="#ppt_y"/>
                                          </p:val>
                                        </p:tav>
                                      </p:tavLst>
                                    </p:anim>
                                  </p:childTnLst>
                                </p:cTn>
                              </p:par>
                              <p:par>
                                <p:cTn id="47" presetID="40" presetClass="entr" presetSubtype="0" fill="hold" nodeType="withEffect">
                                  <p:stCondLst>
                                    <p:cond delay="0"/>
                                  </p:stCondLst>
                                  <p:iterate type="lt">
                                    <p:tmPct val="10000"/>
                                  </p:iterate>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1"/>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
                                          </p:val>
                                        </p:tav>
                                        <p:tav tm="100000">
                                          <p:val>
                                            <p:strVal val="#ppt_y"/>
                                          </p:val>
                                        </p:tav>
                                      </p:tavLst>
                                    </p:anim>
                                  </p:childTnLst>
                                </p:cTn>
                              </p:par>
                              <p:par>
                                <p:cTn id="52" presetID="40" presetClass="entr" presetSubtype="0" fill="hold" nodeType="withEffect">
                                  <p:stCondLst>
                                    <p:cond delay="0"/>
                                  </p:stCondLst>
                                  <p:iterate type="lt">
                                    <p:tmPct val="10000"/>
                                  </p:iterate>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1"/>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
                                          </p:val>
                                        </p:tav>
                                        <p:tav tm="100000">
                                          <p:val>
                                            <p:strVal val="#ppt_y"/>
                                          </p:val>
                                        </p:tav>
                                      </p:tavLst>
                                    </p:anim>
                                  </p:childTnLst>
                                </p:cTn>
                              </p:par>
                              <p:par>
                                <p:cTn id="57" presetID="40" presetClass="entr" presetSubtype="0" fill="hold" nodeType="withEffect">
                                  <p:stCondLst>
                                    <p:cond delay="0"/>
                                  </p:stCondLst>
                                  <p:iterate type="lt">
                                    <p:tmPct val="10000"/>
                                  </p:iterate>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1"/>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1507" name="Picture 3" descr="C:\Users\REBEKA\Documents\nirvana\5811-nirvana.jpg">
            <a:extLst>
              <a:ext uri="{FF2B5EF4-FFF2-40B4-BE49-F238E27FC236}">
                <a16:creationId xmlns:a16="http://schemas.microsoft.com/office/drawing/2014/main" id="{0437019C-5687-4290-8F07-8AF1E198C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62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Users\REBEKA\Documents\nirvana\grunge-bands.jpg">
            <a:extLst>
              <a:ext uri="{FF2B5EF4-FFF2-40B4-BE49-F238E27FC236}">
                <a16:creationId xmlns:a16="http://schemas.microsoft.com/office/drawing/2014/main" id="{99B1330B-6C20-465F-8169-B91416A6C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75" y="0"/>
            <a:ext cx="4238625"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Users\REBEKA\Documents\nirvana\images.jpeg">
            <a:extLst>
              <a:ext uri="{FF2B5EF4-FFF2-40B4-BE49-F238E27FC236}">
                <a16:creationId xmlns:a16="http://schemas.microsoft.com/office/drawing/2014/main" id="{B7CD7339-897F-4882-9EEF-889F82A1BE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221456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Users\REBEKA\Documents\nirvana\nirvana 1.jpg">
            <a:extLst>
              <a:ext uri="{FF2B5EF4-FFF2-40B4-BE49-F238E27FC236}">
                <a16:creationId xmlns:a16="http://schemas.microsoft.com/office/drawing/2014/main" id="{792D67F0-0BD6-474F-BF54-E452FA7A03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1663" y="3071813"/>
            <a:ext cx="473233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Users\REBEKA\Documents\nirvana\nirvana 3.jpg">
            <a:extLst>
              <a:ext uri="{FF2B5EF4-FFF2-40B4-BE49-F238E27FC236}">
                <a16:creationId xmlns:a16="http://schemas.microsoft.com/office/drawing/2014/main" id="{3AAC5D71-B6A5-4C66-9DAD-78FE13AA22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783013"/>
            <a:ext cx="3082925"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checkerboard(across)">
                                      <p:cBhvr>
                                        <p:cTn id="7" dur="500"/>
                                        <p:tgtEl>
                                          <p:spTgt spid="21507"/>
                                        </p:tgtEl>
                                      </p:cBhvr>
                                    </p:animEffect>
                                  </p:childTnLst>
                                </p:cTn>
                              </p:par>
                              <p:par>
                                <p:cTn id="8" presetID="5" presetClass="entr" presetSubtype="10" fill="hold" nodeType="withEffect">
                                  <p:stCondLst>
                                    <p:cond delay="0"/>
                                  </p:stCondLst>
                                  <p:childTnLst>
                                    <p:set>
                                      <p:cBhvr>
                                        <p:cTn id="9" dur="1" fill="hold">
                                          <p:stCondLst>
                                            <p:cond delay="0"/>
                                          </p:stCondLst>
                                        </p:cTn>
                                        <p:tgtEl>
                                          <p:spTgt spid="21508"/>
                                        </p:tgtEl>
                                        <p:attrNameLst>
                                          <p:attrName>style.visibility</p:attrName>
                                        </p:attrNameLst>
                                      </p:cBhvr>
                                      <p:to>
                                        <p:strVal val="visible"/>
                                      </p:to>
                                    </p:set>
                                    <p:animEffect transition="in" filter="checkerboard(across)">
                                      <p:cBhvr>
                                        <p:cTn id="10" dur="500"/>
                                        <p:tgtEl>
                                          <p:spTgt spid="21508"/>
                                        </p:tgtEl>
                                      </p:cBhvr>
                                    </p:animEffect>
                                  </p:childTnLst>
                                </p:cTn>
                              </p:par>
                              <p:par>
                                <p:cTn id="11" presetID="5" presetClass="entr" presetSubtype="10" fill="hold" nodeType="withEffect">
                                  <p:stCondLst>
                                    <p:cond delay="0"/>
                                  </p:stCondLst>
                                  <p:childTnLst>
                                    <p:set>
                                      <p:cBhvr>
                                        <p:cTn id="12" dur="1" fill="hold">
                                          <p:stCondLst>
                                            <p:cond delay="0"/>
                                          </p:stCondLst>
                                        </p:cTn>
                                        <p:tgtEl>
                                          <p:spTgt spid="21510"/>
                                        </p:tgtEl>
                                        <p:attrNameLst>
                                          <p:attrName>style.visibility</p:attrName>
                                        </p:attrNameLst>
                                      </p:cBhvr>
                                      <p:to>
                                        <p:strVal val="visible"/>
                                      </p:to>
                                    </p:set>
                                    <p:animEffect transition="in" filter="checkerboard(across)">
                                      <p:cBhvr>
                                        <p:cTn id="13" dur="500"/>
                                        <p:tgtEl>
                                          <p:spTgt spid="21510"/>
                                        </p:tgtEl>
                                      </p:cBhvr>
                                    </p:animEffect>
                                  </p:childTnLst>
                                </p:cTn>
                              </p:par>
                              <p:par>
                                <p:cTn id="14" presetID="5" presetClass="entr" presetSubtype="10" fill="hold" nodeType="withEffect">
                                  <p:stCondLst>
                                    <p:cond delay="0"/>
                                  </p:stCondLst>
                                  <p:childTnLst>
                                    <p:set>
                                      <p:cBhvr>
                                        <p:cTn id="15" dur="1" fill="hold">
                                          <p:stCondLst>
                                            <p:cond delay="0"/>
                                          </p:stCondLst>
                                        </p:cTn>
                                        <p:tgtEl>
                                          <p:spTgt spid="21511"/>
                                        </p:tgtEl>
                                        <p:attrNameLst>
                                          <p:attrName>style.visibility</p:attrName>
                                        </p:attrNameLst>
                                      </p:cBhvr>
                                      <p:to>
                                        <p:strVal val="visible"/>
                                      </p:to>
                                    </p:set>
                                    <p:animEffect transition="in" filter="checkerboard(across)">
                                      <p:cBhvr>
                                        <p:cTn id="16" dur="500"/>
                                        <p:tgtEl>
                                          <p:spTgt spid="21511"/>
                                        </p:tgtEl>
                                      </p:cBhvr>
                                    </p:animEffect>
                                  </p:childTnLst>
                                </p:cTn>
                              </p:par>
                              <p:par>
                                <p:cTn id="17" presetID="5" presetClass="entr" presetSubtype="10" fill="hold" nodeType="withEffect">
                                  <p:stCondLst>
                                    <p:cond delay="0"/>
                                  </p:stCondLst>
                                  <p:childTnLst>
                                    <p:set>
                                      <p:cBhvr>
                                        <p:cTn id="18" dur="1" fill="hold">
                                          <p:stCondLst>
                                            <p:cond delay="0"/>
                                          </p:stCondLst>
                                        </p:cTn>
                                        <p:tgtEl>
                                          <p:spTgt spid="21513"/>
                                        </p:tgtEl>
                                        <p:attrNameLst>
                                          <p:attrName>style.visibility</p:attrName>
                                        </p:attrNameLst>
                                      </p:cBhvr>
                                      <p:to>
                                        <p:strVal val="visible"/>
                                      </p:to>
                                    </p:set>
                                    <p:animEffect transition="in" filter="checkerboard(across)">
                                      <p:cBhvr>
                                        <p:cTn id="19"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D50F050-3CBB-4F8B-B512-1CD725D4AC20}"/>
              </a:ext>
            </a:extLst>
          </p:cNvPr>
          <p:cNvSpPr>
            <a:spLocks noGrp="1"/>
          </p:cNvSpPr>
          <p:nvPr>
            <p:ph type="title"/>
          </p:nvPr>
        </p:nvSpPr>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sl-SI"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KURT </a:t>
            </a:r>
            <a:r>
              <a:rPr lang="sl-SI"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COBAIN</a:t>
            </a:r>
            <a:endParaRPr lang="de-D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PoljeZBesedilom 3">
            <a:extLst>
              <a:ext uri="{FF2B5EF4-FFF2-40B4-BE49-F238E27FC236}">
                <a16:creationId xmlns:a16="http://schemas.microsoft.com/office/drawing/2014/main" id="{E445B524-CC0B-4897-8240-83CEBC777834}"/>
              </a:ext>
            </a:extLst>
          </p:cNvPr>
          <p:cNvSpPr txBox="1">
            <a:spLocks noChangeArrowheads="1"/>
          </p:cNvSpPr>
          <p:nvPr/>
        </p:nvSpPr>
        <p:spPr bwMode="auto">
          <a:xfrm>
            <a:off x="214313" y="1000125"/>
            <a:ext cx="5929312"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Clr>
                <a:srgbClr val="FF0000"/>
              </a:buClr>
              <a:buFont typeface="Wingdings 2" panose="05020102010507070707" pitchFamily="18" charset="2"/>
              <a:buChar char="²"/>
            </a:pPr>
            <a:r>
              <a:rPr lang="sl-SI" altLang="sl-SI" sz="2000" b="1">
                <a:solidFill>
                  <a:srgbClr val="FF0000"/>
                </a:solidFill>
                <a:latin typeface="Times New Roman" panose="02020603050405020304" pitchFamily="18" charset="0"/>
                <a:cs typeface="Times New Roman" panose="02020603050405020304" pitchFamily="18" charset="0"/>
              </a:rPr>
              <a:t> 20.2.1967 - 8. 4. 1994 </a:t>
            </a:r>
          </a:p>
          <a:p>
            <a:pPr>
              <a:buClr>
                <a:srgbClr val="FF0000"/>
              </a:buClr>
              <a:buFont typeface="Wingdings 2" panose="05020102010507070707" pitchFamily="18" charset="2"/>
              <a:buChar char="²"/>
            </a:pPr>
            <a:r>
              <a:rPr lang="sl-SI" altLang="sl-SI" sz="2000" b="1">
                <a:solidFill>
                  <a:srgbClr val="FF0000"/>
                </a:solidFill>
                <a:latin typeface="Times New Roman" panose="02020603050405020304" pitchFamily="18" charset="0"/>
                <a:cs typeface="Times New Roman" panose="02020603050405020304" pitchFamily="18" charset="0"/>
              </a:rPr>
              <a:t> mama Wendy, oče Donald</a:t>
            </a:r>
          </a:p>
          <a:p>
            <a:pPr>
              <a:buClr>
                <a:srgbClr val="FF0000"/>
              </a:buClr>
              <a:buFont typeface="Wingdings 2" panose="05020102010507070707" pitchFamily="18" charset="2"/>
              <a:buChar char="²"/>
            </a:pPr>
            <a:r>
              <a:rPr lang="sl-SI" altLang="sl-SI" sz="2000" b="1">
                <a:solidFill>
                  <a:srgbClr val="FF0000"/>
                </a:solidFill>
                <a:latin typeface="Times New Roman" panose="02020603050405020304" pitchFamily="18" charset="0"/>
                <a:cs typeface="Times New Roman" panose="02020603050405020304" pitchFamily="18" charset="0"/>
              </a:rPr>
              <a:t> Po ločitvi staršev je bil vse bolj zagrenjen. Nekaj časa je živel pri mami, nekaj časa pri očetu in nekaj časa pri sorodnikih. Na koncu pa je ostal pri mami, ki se je znova poročila.</a:t>
            </a:r>
          </a:p>
          <a:p>
            <a:pPr>
              <a:buClr>
                <a:srgbClr val="FF0000"/>
              </a:buClr>
              <a:buFont typeface="Wingdings 2" panose="05020102010507070707" pitchFamily="18" charset="2"/>
              <a:buChar char="²"/>
            </a:pPr>
            <a:r>
              <a:rPr lang="sl-SI" altLang="sl-SI" sz="2000" b="1">
                <a:solidFill>
                  <a:srgbClr val="FF0000"/>
                </a:solidFill>
                <a:latin typeface="Times New Roman" panose="02020603050405020304" pitchFamily="18" charset="0"/>
                <a:cs typeface="Times New Roman" panose="02020603050405020304" pitchFamily="18" charset="0"/>
              </a:rPr>
              <a:t> Ko je imel 17 let, je na enem od nastopov skupine The Melvins spoznal Krista Novoselica, s katerim sta pozneje ustanovila skupino.</a:t>
            </a:r>
          </a:p>
          <a:p>
            <a:pPr>
              <a:buClr>
                <a:srgbClr val="FF0000"/>
              </a:buClr>
              <a:buFont typeface="Wingdings 2" panose="05020102010507070707" pitchFamily="18" charset="2"/>
              <a:buChar char="²"/>
            </a:pPr>
            <a:r>
              <a:rPr lang="sl-SI" altLang="sl-SI" sz="2000" b="1">
                <a:solidFill>
                  <a:srgbClr val="FF0000"/>
                </a:solidFill>
                <a:latin typeface="Times New Roman" panose="02020603050405020304" pitchFamily="18" charset="0"/>
                <a:cs typeface="Times New Roman" panose="02020603050405020304" pitchFamily="18" charset="0"/>
              </a:rPr>
              <a:t> Ker je pri 18. pustil srednjo šolo, ga je mama vrgla iz hiše.</a:t>
            </a:r>
          </a:p>
          <a:p>
            <a:pPr>
              <a:buClr>
                <a:srgbClr val="FF0000"/>
              </a:buClr>
              <a:buFont typeface="Wingdings 2" panose="05020102010507070707" pitchFamily="18" charset="2"/>
              <a:buChar char="²"/>
            </a:pPr>
            <a:r>
              <a:rPr lang="sl-SI" altLang="sl-SI" sz="2000" b="1">
                <a:solidFill>
                  <a:srgbClr val="FF0000"/>
                </a:solidFill>
                <a:latin typeface="Times New Roman" panose="02020603050405020304" pitchFamily="18" charset="0"/>
                <a:cs typeface="Times New Roman" panose="02020603050405020304" pitchFamily="18" charset="0"/>
              </a:rPr>
              <a:t>Krist in Kurt sta imela sanje o rock skupini in kmalu sta našla basista, Krist je igral kitaro in Kurt bobne. Kasneje se je basist poškodoval in ni mogel nadaljevati z igranjem, zato sta Kurt in Krist pričela igrati z nekaterimi člani iz skupine The Melvins. Kurt je skupino nekajkrat preimenoval in na koncu je nastala Nirvana. </a:t>
            </a:r>
          </a:p>
          <a:p>
            <a:pPr>
              <a:buClr>
                <a:srgbClr val="FF0000"/>
              </a:buClr>
              <a:buFont typeface="Wingdings 2" panose="05020102010507070707" pitchFamily="18" charset="2"/>
              <a:buChar char="²"/>
            </a:pPr>
            <a:endParaRPr lang="de-DE" altLang="sl-SI">
              <a:solidFill>
                <a:srgbClr val="FF0000"/>
              </a:solidFill>
            </a:endParaRPr>
          </a:p>
        </p:txBody>
      </p:sp>
      <p:pic>
        <p:nvPicPr>
          <p:cNvPr id="7" name="Picture 8" descr="Kurt_Cobain[1]">
            <a:extLst>
              <a:ext uri="{FF2B5EF4-FFF2-40B4-BE49-F238E27FC236}">
                <a16:creationId xmlns:a16="http://schemas.microsoft.com/office/drawing/2014/main" id="{642A8538-2257-44EA-963B-EFB7FA22A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1500188"/>
            <a:ext cx="2535238"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500"/>
                            </p:stCondLst>
                            <p:childTnLst>
                              <p:par>
                                <p:cTn id="12" presetID="5" presetClass="entr" presetSubtype="1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heckerboard(across)">
                                      <p:cBhvr>
                                        <p:cTn id="14" dur="500"/>
                                        <p:tgtEl>
                                          <p:spTgt spid="2"/>
                                        </p:tgtEl>
                                      </p:cBhvr>
                                    </p:animEffect>
                                  </p:childTnLst>
                                </p:cTn>
                              </p:par>
                              <p:par>
                                <p:cTn id="15" presetID="5" presetClass="entr" presetSubtype="10" fill="hold"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heckerboard(across)">
                                      <p:cBhvr>
                                        <p:cTn id="17" dur="500"/>
                                        <p:tgtEl>
                                          <p:spTgt spid="4">
                                            <p:txEl>
                                              <p:pRg st="0" end="0"/>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checkerboard(across)">
                                      <p:cBhvr>
                                        <p:cTn id="20" dur="500"/>
                                        <p:tgtEl>
                                          <p:spTgt spid="4">
                                            <p:txEl>
                                              <p:pRg st="1" end="1"/>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checkerboard(across)">
                                      <p:cBhvr>
                                        <p:cTn id="23" dur="500"/>
                                        <p:tgtEl>
                                          <p:spTgt spid="4">
                                            <p:txEl>
                                              <p:pRg st="2" end="2"/>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checkerboard(across)">
                                      <p:cBhvr>
                                        <p:cTn id="26" dur="500"/>
                                        <p:tgtEl>
                                          <p:spTgt spid="4">
                                            <p:txEl>
                                              <p:pRg st="3" end="3"/>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checkerboard(across)">
                                      <p:cBhvr>
                                        <p:cTn id="29" dur="500"/>
                                        <p:tgtEl>
                                          <p:spTgt spid="4">
                                            <p:txEl>
                                              <p:pRg st="4" end="4"/>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heckerboard(across)">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1BB485F9-3772-40F3-AE10-694EC902FCBB}"/>
              </a:ext>
            </a:extLst>
          </p:cNvPr>
          <p:cNvSpPr>
            <a:spLocks noGrp="1"/>
          </p:cNvSpPr>
          <p:nvPr>
            <p:ph idx="1"/>
          </p:nvPr>
        </p:nvSpPr>
        <p:spPr>
          <a:xfrm>
            <a:off x="0" y="0"/>
            <a:ext cx="4714875" cy="5768975"/>
          </a:xfrm>
        </p:spPr>
        <p:txBody>
          <a:bodyPr/>
          <a:lstStyle/>
          <a:p>
            <a:r>
              <a:rPr lang="sl-SI" altLang="sl-SI" sz="2000" b="1">
                <a:solidFill>
                  <a:srgbClr val="FF0000"/>
                </a:solidFill>
              </a:rPr>
              <a:t>24. februarja 1992 se je poročil s Courtney Love.</a:t>
            </a:r>
          </a:p>
          <a:p>
            <a:r>
              <a:rPr lang="sl-SI" altLang="sl-SI" sz="2000" b="1">
                <a:solidFill>
                  <a:srgbClr val="FF0000"/>
                </a:solidFill>
              </a:rPr>
              <a:t>Courtney Love je bila že pred poroko noseča in je                                                                      18. avgusta 1992 rodila hčerko, ki sta jo poimenovala Frances Bean. </a:t>
            </a:r>
          </a:p>
          <a:p>
            <a:r>
              <a:rPr lang="sl-SI" altLang="sl-SI" sz="2000" b="1">
                <a:solidFill>
                  <a:srgbClr val="FF0000"/>
                </a:solidFill>
              </a:rPr>
              <a:t>Ime Frances je dobila po Frances McKee iz skupine The Vaselines,drugo ime, Bean, pa je izbral Cobain, ker se mu je zdela na ultrazvoku podobna fižolu. </a:t>
            </a:r>
          </a:p>
          <a:p>
            <a:r>
              <a:rPr lang="sl-SI" altLang="sl-SI" sz="2000" b="1">
                <a:solidFill>
                  <a:srgbClr val="FF0000"/>
                </a:solidFill>
              </a:rPr>
              <a:t>Zaradi odvisnosti od drog obeh staršev so Frances Bean za nekaj tednov dali v rejo Loveini sestri.</a:t>
            </a:r>
          </a:p>
          <a:p>
            <a:endParaRPr lang="sl-SI" altLang="sl-SI" b="1">
              <a:solidFill>
                <a:srgbClr val="FF0000"/>
              </a:solidFill>
            </a:endParaRPr>
          </a:p>
          <a:p>
            <a:endParaRPr lang="de-DE" altLang="sl-SI"/>
          </a:p>
        </p:txBody>
      </p:sp>
      <p:sp>
        <p:nvSpPr>
          <p:cNvPr id="4" name="Pravokotnik 3">
            <a:extLst>
              <a:ext uri="{FF2B5EF4-FFF2-40B4-BE49-F238E27FC236}">
                <a16:creationId xmlns:a16="http://schemas.microsoft.com/office/drawing/2014/main" id="{9C88D122-3949-4224-ACF2-86F939ED4D0E}"/>
              </a:ext>
            </a:extLst>
          </p:cNvPr>
          <p:cNvSpPr>
            <a:spLocks noChangeArrowheads="1"/>
          </p:cNvSpPr>
          <p:nvPr/>
        </p:nvSpPr>
        <p:spPr bwMode="auto">
          <a:xfrm>
            <a:off x="4572000" y="714375"/>
            <a:ext cx="4572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Clr>
                <a:srgbClr val="FF0000"/>
              </a:buClr>
              <a:buFont typeface="Lucida Console" panose="020B0609040504020204" pitchFamily="49" charset="0"/>
              <a:buChar char="♠"/>
            </a:pPr>
            <a:r>
              <a:rPr lang="sl-SI" altLang="sl-SI" b="1">
                <a:solidFill>
                  <a:srgbClr val="FF0000"/>
                </a:solidFill>
              </a:rPr>
              <a:t>Cobainovo truplo so našli 8. aprila 1994. Že 3 dni je veljal za pogrešanega.</a:t>
            </a:r>
          </a:p>
          <a:p>
            <a:pPr>
              <a:buClr>
                <a:srgbClr val="FF0000"/>
              </a:buClr>
              <a:buFont typeface="Lucida Console" panose="020B0609040504020204" pitchFamily="49" charset="0"/>
              <a:buChar char="♠"/>
            </a:pPr>
            <a:r>
              <a:rPr lang="sl-SI" altLang="sl-SI" b="1">
                <a:solidFill>
                  <a:srgbClr val="FF0000"/>
                </a:solidFill>
              </a:rPr>
              <a:t>Čeprav je vedno veliko ljudi mnenja, da je bil Kurt Cobain umorjen, je že leta 1994 obdukcija pokazala, da je smrt povzročil strel v glavo, ki naj bi si ga Cobain zadal sam. </a:t>
            </a:r>
          </a:p>
          <a:p>
            <a:pPr>
              <a:buClr>
                <a:srgbClr val="FF0000"/>
              </a:buClr>
              <a:buFont typeface="Lucida Console" panose="020B0609040504020204" pitchFamily="49" charset="0"/>
              <a:buChar char="♠"/>
            </a:pPr>
            <a:r>
              <a:rPr lang="sl-SI" altLang="sl-SI" b="1">
                <a:solidFill>
                  <a:srgbClr val="FF0000"/>
                </a:solidFill>
              </a:rPr>
              <a:t>Obdukcija tudi ocenjuje, da je Cobain umrl že 5. aprila. V njegovi krvi je bila najdena večja količina heroina, zaradi katere bi Cobain verjetno umrl tudi, če se ne bi bil ustrelil.</a:t>
            </a:r>
          </a:p>
        </p:txBody>
      </p:sp>
      <p:sp>
        <p:nvSpPr>
          <p:cNvPr id="5" name="Pravokotnik 4">
            <a:extLst>
              <a:ext uri="{FF2B5EF4-FFF2-40B4-BE49-F238E27FC236}">
                <a16:creationId xmlns:a16="http://schemas.microsoft.com/office/drawing/2014/main" id="{A7C3890D-B286-4CC3-ABD6-2FEA4FE87332}"/>
              </a:ext>
            </a:extLst>
          </p:cNvPr>
          <p:cNvSpPr>
            <a:spLocks noChangeArrowheads="1"/>
          </p:cNvSpPr>
          <p:nvPr/>
        </p:nvSpPr>
        <p:spPr bwMode="auto">
          <a:xfrm>
            <a:off x="3357563" y="4572000"/>
            <a:ext cx="457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Clr>
                <a:srgbClr val="FF0000"/>
              </a:buClr>
              <a:buFont typeface="Lucida Console" panose="020B0609040504020204" pitchFamily="49" charset="0"/>
              <a:buChar char="♠"/>
            </a:pPr>
            <a:r>
              <a:rPr lang="sl-SI" altLang="sl-SI" b="1">
                <a:solidFill>
                  <a:srgbClr val="FF0000"/>
                </a:solidFill>
              </a:rPr>
              <a:t>Obstajajo domneve, da je bil Cobain umorjen, a do danes to še ni dokazano. Poslovilno pismo, velikost puške, s katero naj bi se ustrelil, ter ostali dokazi, tudi kreditne kartice, ki naj bi jih nekdo uporabljal po njegovi smrti, so razlogi za pomisleke, da Cobain ni storil samomora.</a:t>
            </a:r>
            <a:endParaRPr lang="sl-SI" altLang="sl-SI">
              <a:solidFill>
                <a:srgbClr val="FF000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0" end="0"/>
                                            </p:txEl>
                                          </p:spTgt>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p:cTn id="2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1" end="1"/>
                                            </p:txEl>
                                          </p:spTgt>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p:cTn id="3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1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 calcmode="lin" valueType="num">
                                      <p:cBhvr>
                                        <p:cTn id="3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1045</Words>
  <Application>Microsoft Office PowerPoint</Application>
  <PresentationFormat>On-screen Show (4:3)</PresentationFormat>
  <Paragraphs>58</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Comic Sans MS</vt:lpstr>
      <vt:lpstr>Goudy Old Style</vt:lpstr>
      <vt:lpstr>Lucida Console</vt:lpstr>
      <vt:lpstr>Times New Roman</vt:lpstr>
      <vt:lpstr>Wingdings 2</vt:lpstr>
      <vt:lpstr>Officeova tema</vt:lpstr>
      <vt:lpstr>PowerPoint Presentation</vt:lpstr>
      <vt:lpstr>ZASEDBA</vt:lpstr>
      <vt:lpstr>ZAČETKI</vt:lpstr>
      <vt:lpstr>PowerPoint Presentation</vt:lpstr>
      <vt:lpstr>PowerPoint Presentation</vt:lpstr>
      <vt:lpstr>ALBUMI</vt:lpstr>
      <vt:lpstr>PowerPoint Presentation</vt:lpstr>
      <vt:lpstr>KURT COBAIN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2019-05-31T08:46:27Z</dcterms:created>
  <dcterms:modified xsi:type="dcterms:W3CDTF">2019-05-31T08:46:27Z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