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80A8EA7-FA01-4F0A-A61B-271F784B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6525-856E-4846-96DF-C33C7F3D444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66EBDF3-1A7B-43D6-9DD0-9DCB59B7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6F76C47-9F29-4AA9-8F48-FDE46007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40CAE-4018-4F2F-952F-202B92A256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521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D5FF7C-68F1-47B5-9BA4-DE882FE1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FB95-1CDA-4351-8F1A-F20BCB28F79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AD4B063-E5EC-40D1-8613-1A3F8686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432FF91-88AB-406A-9B21-C21E34C6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76FF2-C635-4D15-ADEC-B250FB53B6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263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E01EA5F-7313-429C-9661-C90B9BAD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7867-5628-4841-BE22-1743989A893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C6D0EAD-38FE-466D-A05B-769145B1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868A9DF-8E22-4E2D-A992-72C9BE8A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F86E7-83E0-4210-A4E4-8EFA823C78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950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F715D3B-CAF4-419A-BCDD-F57203C1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1B3A-9601-4FC5-92D7-1A1F4B1CEF2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09235BC-7BC1-4770-9745-E6F24CB2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7569793-2F7B-4C9E-9080-12CBD9F3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DE896-A5E6-4A06-ABD5-2302A90EAF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889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D60C192-EAA6-49AA-A407-3133E9F9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8BCE-71F9-4846-8012-87F9B646028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E445432-D003-49BE-95F3-4ABE4401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CB78BBB-1C3B-41CF-AE09-65F2679A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41E62-BF73-417F-8215-1B669B242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14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E231DAC-008F-4D61-A000-4836003F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2530-B5DA-42D7-8EC3-01B0C815554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FAFDC3C-BACE-49AD-852C-D4601CFA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BCF2B65-97E4-472C-9FEE-EC7113B8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CE85E-586E-4F50-8D8C-67133A7D30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437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46FDFBE-7AE7-496F-8A8C-61624E5D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33FB-252D-4750-A77B-A3A22199F4C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A4C7C5D1-88FC-4B2C-A8A2-E11CB8B9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438FC00-1F10-43E2-BD0B-CD743832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8570F-0685-42D8-94AE-8994D8B67F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019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0A5E0370-1ED2-41E1-B13E-44130B10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51AB-7A0C-4B75-AD44-B49FD1BE6B3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D1C00A5-7349-4456-B647-2AA08D59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7DBF9F7-8968-4FF0-B5B9-CA7347A8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D08AD-C00D-4555-82BD-95296C771A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258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2A87ECA5-AE04-4EA3-92F0-2B571F18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E00F-96E9-4A31-BC8A-065AC7814FE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35C70D60-6DE3-46EB-8FB4-C057FF62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B285443-3E8A-484C-BA10-6E2C8DF4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F355-8A27-496D-95B6-5914F3DA3E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004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13D7822-4AF1-4FDA-9B84-3E667E4B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B70F-B0F5-43D3-9747-532D0E4A23A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8B48687-5E55-43B5-86CF-AA92B919B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9FB4E10-4890-40CF-91E5-772B5006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890DB-5601-4E3B-8C87-6F3456866B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487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D185D7D-104B-49A9-9966-29B9780F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9980-73BB-46FA-9565-88785A01F23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6AF02D5-A262-4110-9D3C-C5E0D041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326605A-9ACD-4E1B-918A-108F124A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C501-736E-42D8-B514-7C821939E1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348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E3B5075D-F719-4BF5-829C-3FD2FCE923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596A387D-A01C-4EDD-A4EC-249CE2266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B1D3C54-4EE3-4242-9EBB-DC1CB44C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3D8F8-1BF5-4C7B-9D09-5A44EBE01BC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5B4081D-7207-4470-ACB8-B33BD8272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52EC132-A48B-45A0-8F25-36CEB8EB9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C64A026-C454-4921-9544-579C595FF2B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loUkObzv1E" TargetMode="External"/><Relationship Id="rId2" Type="http://schemas.openxmlformats.org/officeDocument/2006/relationships/hyperlink" Target="http://www.youtube.com/watch?v=Ue9HxppC_Gg&amp;feature=PlayList&amp;p=8DE2B8AF85F9E4C4&amp;index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E976E5EC-E78C-4226-AFA9-7C925A85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Algerian" panose="04020705040A02060702" pitchFamily="82" charset="0"/>
              </a:rPr>
              <a:t>RAZVOJ NOTNE PISAVE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A5CF0AB0-5B55-4BCA-AAF1-9F462BA6C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5" cy="4525963"/>
          </a:xfrm>
        </p:spPr>
        <p:txBody>
          <a:bodyPr/>
          <a:lstStyle/>
          <a:p>
            <a:r>
              <a:rPr lang="sl-SI" altLang="sl-SI"/>
              <a:t>NEKOČ – po ustnem izročilu</a:t>
            </a:r>
          </a:p>
          <a:p>
            <a:r>
              <a:rPr lang="sl-SI" altLang="sl-SI"/>
              <a:t>STAROKRŠČANSKA DOBA – koralni napevi ( na pamet )</a:t>
            </a:r>
          </a:p>
        </p:txBody>
      </p:sp>
      <p:pic>
        <p:nvPicPr>
          <p:cNvPr id="15366" name="Picture 6" descr="http://www.zupa-svkriz.hr/pjesme/slike/gregorijanski_koral.jpg">
            <a:extLst>
              <a:ext uri="{FF2B5EF4-FFF2-40B4-BE49-F238E27FC236}">
                <a16:creationId xmlns:a16="http://schemas.microsoft.com/office/drawing/2014/main" id="{D44196F4-5C67-46EE-B6E1-4D17FA618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71625"/>
            <a:ext cx="3322637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963893-F4A1-4EBC-AE73-C3132D77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928688"/>
            <a:ext cx="8286750" cy="54292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Stara Grčija          ČRKOVNA NOTACIJA  :</a:t>
            </a:r>
          </a:p>
          <a:p>
            <a:pPr>
              <a:buFontTx/>
              <a:buChar char="-"/>
            </a:pPr>
            <a:r>
              <a:rPr lang="sl-SI" altLang="sl-SI"/>
              <a:t>za vokalno glasbo</a:t>
            </a:r>
            <a:r>
              <a:rPr lang="sl-SI" altLang="sl-SI" sz="2000"/>
              <a:t>( velike grške črke )</a:t>
            </a:r>
          </a:p>
          <a:p>
            <a:pPr>
              <a:buFontTx/>
              <a:buChar char="-"/>
            </a:pPr>
            <a:r>
              <a:rPr lang="sl-SI" altLang="sl-SI"/>
              <a:t>za inštrumentalno glasbo </a:t>
            </a:r>
            <a:r>
              <a:rPr lang="sl-SI" altLang="sl-SI" sz="2000"/>
              <a:t>( s simboli za različna ozvezdja )</a:t>
            </a:r>
          </a:p>
          <a:p>
            <a:pPr>
              <a:buFontTx/>
              <a:buChar char="-"/>
            </a:pPr>
            <a:r>
              <a:rPr lang="sl-SI" altLang="sl-SI"/>
              <a:t>8. stol. –NEVME </a:t>
            </a:r>
            <a:r>
              <a:rPr lang="sl-SI" altLang="sl-SI" sz="2000"/>
              <a:t>( Gregorianski koral )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sl-SI" altLang="sl-SI" sz="2000"/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sp>
        <p:nvSpPr>
          <p:cNvPr id="4" name="Desna puščica 3">
            <a:extLst>
              <a:ext uri="{FF2B5EF4-FFF2-40B4-BE49-F238E27FC236}">
                <a16:creationId xmlns:a16="http://schemas.microsoft.com/office/drawing/2014/main" id="{41D35375-FBF2-4F56-9CD1-1AEDAAF3ADE2}"/>
              </a:ext>
            </a:extLst>
          </p:cNvPr>
          <p:cNvSpPr/>
          <p:nvPr/>
        </p:nvSpPr>
        <p:spPr>
          <a:xfrm>
            <a:off x="2500313" y="1143000"/>
            <a:ext cx="714375" cy="2143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098" name="Picture 2" descr="http://www.floraberlin.de/soundbag/sbimages/seikilos.gif">
            <a:extLst>
              <a:ext uri="{FF2B5EF4-FFF2-40B4-BE49-F238E27FC236}">
                <a16:creationId xmlns:a16="http://schemas.microsoft.com/office/drawing/2014/main" id="{871BCBB0-6668-4817-A68C-E02AB3B2D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500063"/>
            <a:ext cx="5468937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upload.wikimedia.org/wikipedia/commons/thumb/d/d1/Neume2.jpg/250px-Neume2.jpg">
            <a:extLst>
              <a:ext uri="{FF2B5EF4-FFF2-40B4-BE49-F238E27FC236}">
                <a16:creationId xmlns:a16="http://schemas.microsoft.com/office/drawing/2014/main" id="{70D4B1EB-72E2-4E48-8F50-9FA86755E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571875"/>
            <a:ext cx="4327525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8993470A-7FF9-407E-A152-AB09FE0A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28625"/>
            <a:ext cx="8358188" cy="6072188"/>
          </a:xfrm>
        </p:spPr>
        <p:txBody>
          <a:bodyPr/>
          <a:lstStyle/>
          <a:p>
            <a:r>
              <a:rPr lang="sl-SI" altLang="sl-SI"/>
              <a:t>KVADRATNA NOTACIJA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MENZURALNA NOTACIJATA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TABULATURE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5" name="Slika 4" descr="http://upload.wikimedia.org/wikipedia/commons/a/ab/Gregorian_chant.gif">
            <a:extLst>
              <a:ext uri="{FF2B5EF4-FFF2-40B4-BE49-F238E27FC236}">
                <a16:creationId xmlns:a16="http://schemas.microsoft.com/office/drawing/2014/main" id="{C645C528-DBBD-4C63-A92E-FDBFA52A1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000125"/>
            <a:ext cx="28575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collegiumvocale.bydgoszcz.pl/nm/nuty/waclaw1.gif">
            <a:extLst>
              <a:ext uri="{FF2B5EF4-FFF2-40B4-BE49-F238E27FC236}">
                <a16:creationId xmlns:a16="http://schemas.microsoft.com/office/drawing/2014/main" id="{DC8692F7-DD84-42EC-B9B4-4F0868CD6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785938"/>
            <a:ext cx="31305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birchmore.clara.net/britfolk/mctab.gif">
            <a:extLst>
              <a:ext uri="{FF2B5EF4-FFF2-40B4-BE49-F238E27FC236}">
                <a16:creationId xmlns:a16="http://schemas.microsoft.com/office/drawing/2014/main" id="{0C8EBC37-0617-4A97-B88A-98A025ED2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330700"/>
            <a:ext cx="20002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homeguitarplayer.com/wp-content/uploads/2008/11/tab.png">
            <a:extLst>
              <a:ext uri="{FF2B5EF4-FFF2-40B4-BE49-F238E27FC236}">
                <a16:creationId xmlns:a16="http://schemas.microsoft.com/office/drawing/2014/main" id="{1661544F-70FE-40F0-990E-0089CD5B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572000"/>
            <a:ext cx="2962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6A8337-85A7-427F-AF22-20580511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KLASIČNI NOTNI ZAPIS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C2593BD-119D-4C74-AC32-331B88E7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iz menzuralne notacije</a:t>
            </a:r>
          </a:p>
          <a:p>
            <a:r>
              <a:rPr lang="sl-SI" altLang="sl-SI"/>
              <a:t>iznajdba tiska – uveljavi se okrogla notacija</a:t>
            </a:r>
          </a:p>
        </p:txBody>
      </p:sp>
      <p:pic>
        <p:nvPicPr>
          <p:cNvPr id="2050" name="Picture 2" descr="http://www.teatredeblanes.net/images/Fotos/partitura2.jpg">
            <a:extLst>
              <a:ext uri="{FF2B5EF4-FFF2-40B4-BE49-F238E27FC236}">
                <a16:creationId xmlns:a16="http://schemas.microsoft.com/office/drawing/2014/main" id="{FDB30840-C1EA-46B6-9232-EFD6C3D63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28938"/>
            <a:ext cx="21907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://www.croatianpopmusic.com/Biografije/barjak%20na%20jarbolu,%20notni%20zapis%20romana%20butine.jpg">
            <a:extLst>
              <a:ext uri="{FF2B5EF4-FFF2-40B4-BE49-F238E27FC236}">
                <a16:creationId xmlns:a16="http://schemas.microsoft.com/office/drawing/2014/main" id="{1D748BEC-80FC-4A34-9A6F-FBD5297A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343275"/>
            <a:ext cx="61912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474DCB-F536-4231-95E3-A09AC89C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GRAFIČNI NOTNI ZAPIS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F33B863-DCE3-4665-9A53-D04A2759E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20. stol</a:t>
            </a:r>
          </a:p>
          <a:p>
            <a:r>
              <a:rPr lang="sl-SI" altLang="sl-SI"/>
              <a:t>z glasbo poskušajo presenetiti, šokirati</a:t>
            </a:r>
          </a:p>
        </p:txBody>
      </p:sp>
      <p:pic>
        <p:nvPicPr>
          <p:cNvPr id="1026" name="Picture 2" descr="bolofoli_sofa.gif image by juliof">
            <a:extLst>
              <a:ext uri="{FF2B5EF4-FFF2-40B4-BE49-F238E27FC236}">
                <a16:creationId xmlns:a16="http://schemas.microsoft.com/office/drawing/2014/main" id="{443BA7FB-74E0-40A4-96F6-3B4241F22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28938"/>
            <a:ext cx="3810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14132F7E-2274-46B9-A55C-DC104253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VIDEA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47948078-F3D1-4F92-8E7D-78632BEFD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Gregorianski koral 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>
                <a:hlinkClick r:id="rId2"/>
              </a:rPr>
              <a:t>http://www.youtube.com/watch?v=Ue9HxppC_Gg&amp;feature=PlayList&amp;p=8DE2B8AF85F9E4C4&amp;index=0</a:t>
            </a:r>
            <a:r>
              <a:rPr lang="sl-SI" altLang="sl-SI" sz="280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2800"/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Grafična glasba 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>
                <a:hlinkClick r:id="rId3"/>
              </a:rPr>
              <a:t>http://www.youtube.com/watch?v=IloUkObzv1E</a:t>
            </a:r>
            <a:r>
              <a:rPr lang="sl-SI" altLang="sl-SI" sz="280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2800"/>
          </a:p>
          <a:p>
            <a:pPr>
              <a:buFont typeface="Arial" panose="020B0604020202020204" pitchFamily="34" charset="0"/>
              <a:buNone/>
            </a:pPr>
            <a:endParaRPr lang="sl-SI" altLang="sl-SI" sz="2800"/>
          </a:p>
          <a:p>
            <a:pPr>
              <a:buFont typeface="Arial" panose="020B0604020202020204" pitchFamily="34" charset="0"/>
              <a:buNone/>
            </a:pPr>
            <a:endParaRPr lang="sl-SI" altLang="sl-SI" sz="2800"/>
          </a:p>
          <a:p>
            <a:pPr>
              <a:buFont typeface="Arial" panose="020B0604020202020204" pitchFamily="34" charset="0"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|0.6|0.3|1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5|0.1|0.1|0.1|36.9|0.6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9|0.2|0.1|0.1|0.5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0.1|0.1|0.5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2|0.7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Calibri</vt:lpstr>
      <vt:lpstr>Officeova tema</vt:lpstr>
      <vt:lpstr>RAZVOJ NOTNE PISAVE</vt:lpstr>
      <vt:lpstr>PowerPoint Presentation</vt:lpstr>
      <vt:lpstr>PowerPoint Presentation</vt:lpstr>
      <vt:lpstr>KLASIČNI NOTNI ZAPIS</vt:lpstr>
      <vt:lpstr>GRAFIČNI NOTNI ZAPIS</vt:lpstr>
      <vt:lpstr>VIDEA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2019-05-31T08:46:28Z</dcterms:created>
  <dcterms:modified xsi:type="dcterms:W3CDTF">2019-05-31T08:46:28Z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