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2F4F957-5D6B-4B6C-B268-3163C0B0763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4836-9D16-470A-AE80-AAAB8A743B7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F957-5D6B-4B6C-B268-3163C0B0763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4836-9D16-470A-AE80-AAAB8A743B7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F957-5D6B-4B6C-B268-3163C0B0763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4836-9D16-470A-AE80-AAAB8A743B7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F957-5D6B-4B6C-B268-3163C0B0763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4836-9D16-470A-AE80-AAAB8A743B76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F957-5D6B-4B6C-B268-3163C0B0763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4836-9D16-470A-AE80-AAAB8A743B76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F957-5D6B-4B6C-B268-3163C0B0763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4836-9D16-470A-AE80-AAAB8A743B76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F957-5D6B-4B6C-B268-3163C0B0763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4836-9D16-470A-AE80-AAAB8A743B7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F957-5D6B-4B6C-B268-3163C0B0763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4836-9D16-470A-AE80-AAAB8A743B76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F957-5D6B-4B6C-B268-3163C0B0763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4836-9D16-470A-AE80-AAAB8A743B7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F957-5D6B-4B6C-B268-3163C0B0763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4836-9D16-470A-AE80-AAAB8A743B76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F957-5D6B-4B6C-B268-3163C0B0763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4836-9D16-470A-AE80-AAAB8A743B7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2F4F957-5D6B-4B6C-B268-3163C0B0763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4CD4836-9D16-470A-AE80-AAAB8A743B76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339752" y="3284984"/>
            <a:ext cx="4248472" cy="599440"/>
          </a:xfrm>
        </p:spPr>
        <p:txBody>
          <a:bodyPr>
            <a:noAutofit/>
          </a:bodyPr>
          <a:lstStyle/>
          <a:p>
            <a:r>
              <a:rPr lang="sl-SI" sz="9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3136307" y="2852936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>
                <a:solidFill>
                  <a:srgbClr val="FF0000"/>
                </a:solidFill>
              </a:rPr>
              <a:t>opera</a:t>
            </a:r>
          </a:p>
        </p:txBody>
      </p:sp>
    </p:spTree>
    <p:extLst>
      <p:ext uri="{BB962C8B-B14F-4D97-AF65-F5344CB8AC3E}">
        <p14:creationId xmlns:p14="http://schemas.microsoft.com/office/powerpoint/2010/main" val="28577117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lgerian" panose="04020705040A02060702" pitchFamily="82" charset="0"/>
              </a:rPr>
              <a:t>Začetki opere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Prvo opero je napisal italijanski skladatelj </a:t>
            </a:r>
            <a:r>
              <a:rPr lang="sl-SI" dirty="0" err="1">
                <a:solidFill>
                  <a:srgbClr val="C00000"/>
                </a:solidFill>
              </a:rPr>
              <a:t>Jacopo</a:t>
            </a:r>
            <a:r>
              <a:rPr lang="sl-SI" dirty="0">
                <a:solidFill>
                  <a:srgbClr val="C00000"/>
                </a:solidFill>
              </a:rPr>
              <a:t> Peri </a:t>
            </a:r>
          </a:p>
          <a:p>
            <a:r>
              <a:rPr lang="sl-SI" dirty="0"/>
              <a:t>imenovala se je </a:t>
            </a:r>
            <a:r>
              <a:rPr lang="sl-SI" dirty="0" err="1">
                <a:solidFill>
                  <a:srgbClr val="C00000"/>
                </a:solidFill>
              </a:rPr>
              <a:t>Dafne</a:t>
            </a:r>
            <a:r>
              <a:rPr lang="sl-SI" dirty="0">
                <a:solidFill>
                  <a:srgbClr val="C00000"/>
                </a:solidFill>
              </a:rPr>
              <a:t> </a:t>
            </a:r>
          </a:p>
          <a:p>
            <a:r>
              <a:rPr lang="sl-SI" dirty="0"/>
              <a:t>prvič pa so jo izvedli leta 1597 v </a:t>
            </a:r>
            <a:r>
              <a:rPr lang="sl-SI" dirty="0">
                <a:solidFill>
                  <a:srgbClr val="C00000"/>
                </a:solidFill>
              </a:rPr>
              <a:t>Firencah</a:t>
            </a:r>
          </a:p>
          <a:p>
            <a:endParaRPr lang="sl-SI" dirty="0"/>
          </a:p>
          <a:p>
            <a:r>
              <a:rPr lang="sl-SI" dirty="0"/>
              <a:t>Angleško opero je razvil </a:t>
            </a:r>
            <a:r>
              <a:rPr lang="sl-SI" dirty="0">
                <a:solidFill>
                  <a:srgbClr val="C00000"/>
                </a:solidFill>
              </a:rPr>
              <a:t>Henry </a:t>
            </a:r>
            <a:r>
              <a:rPr lang="sl-SI" dirty="0" err="1">
                <a:solidFill>
                  <a:srgbClr val="C00000"/>
                </a:solidFill>
              </a:rPr>
              <a:t>Purcell</a:t>
            </a:r>
            <a:endParaRPr lang="sl-SI" dirty="0">
              <a:solidFill>
                <a:srgbClr val="C00000"/>
              </a:solidFill>
            </a:endParaRPr>
          </a:p>
          <a:p>
            <a:r>
              <a:rPr lang="sl-SI" dirty="0"/>
              <a:t>Opera se je imenovala </a:t>
            </a:r>
            <a:r>
              <a:rPr lang="sl-SI" dirty="0" err="1">
                <a:solidFill>
                  <a:srgbClr val="C00000"/>
                </a:solidFill>
              </a:rPr>
              <a:t>Dido</a:t>
            </a:r>
            <a:r>
              <a:rPr lang="sl-SI" dirty="0"/>
              <a:t> in </a:t>
            </a:r>
            <a:r>
              <a:rPr lang="sl-SI" dirty="0">
                <a:solidFill>
                  <a:srgbClr val="C00000"/>
                </a:solidFill>
              </a:rPr>
              <a:t>Enej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2614864"/>
            <a:ext cx="1008111" cy="127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78"/>
            <a:ext cx="1071169" cy="129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195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lgerian" panose="04020705040A02060702" pitchFamily="82" charset="0"/>
              </a:rPr>
              <a:t>Skladatelji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Wolfgang  </a:t>
            </a:r>
            <a:r>
              <a:rPr lang="sl-SI" dirty="0" err="1">
                <a:solidFill>
                  <a:srgbClr val="C00000"/>
                </a:solidFill>
              </a:rPr>
              <a:t>Amadeus</a:t>
            </a:r>
            <a:r>
              <a:rPr lang="sl-SI" dirty="0">
                <a:solidFill>
                  <a:srgbClr val="C00000"/>
                </a:solidFill>
              </a:rPr>
              <a:t> Mozart  </a:t>
            </a:r>
            <a:r>
              <a:rPr lang="sl-SI" dirty="0"/>
              <a:t>(klasična opera)</a:t>
            </a:r>
          </a:p>
          <a:p>
            <a:r>
              <a:rPr lang="sl-SI" dirty="0">
                <a:solidFill>
                  <a:srgbClr val="C00000"/>
                </a:solidFill>
              </a:rPr>
              <a:t>Giuseppe Verdi </a:t>
            </a:r>
            <a:r>
              <a:rPr lang="sl-SI" dirty="0"/>
              <a:t>(v trenutku postal uspešnica)</a:t>
            </a:r>
          </a:p>
          <a:p>
            <a:r>
              <a:rPr lang="sl-SI" dirty="0">
                <a:solidFill>
                  <a:srgbClr val="C00000"/>
                </a:solidFill>
              </a:rPr>
              <a:t>Richard Wagner </a:t>
            </a:r>
            <a:r>
              <a:rPr lang="sl-SI" dirty="0"/>
              <a:t>(največji </a:t>
            </a:r>
            <a:r>
              <a:rPr lang="sl-SI" dirty="0" err="1"/>
              <a:t>usvarjalni</a:t>
            </a:r>
            <a:r>
              <a:rPr lang="sl-SI" dirty="0"/>
              <a:t> napor)</a:t>
            </a:r>
          </a:p>
          <a:p>
            <a:r>
              <a:rPr lang="sl-SI" dirty="0" err="1">
                <a:solidFill>
                  <a:srgbClr val="C00000"/>
                </a:solidFill>
              </a:rPr>
              <a:t>Gioacchino</a:t>
            </a:r>
            <a:r>
              <a:rPr lang="sl-SI" dirty="0">
                <a:solidFill>
                  <a:srgbClr val="C00000"/>
                </a:solidFill>
              </a:rPr>
              <a:t> Rossini</a:t>
            </a:r>
            <a:r>
              <a:rPr lang="sl-SI" dirty="0"/>
              <a:t> (Rossini je </a:t>
            </a:r>
            <a:r>
              <a:rPr lang="sl-SI" dirty="0" err="1"/>
              <a:t>usvarjal</a:t>
            </a:r>
            <a:r>
              <a:rPr lang="sl-SI" dirty="0"/>
              <a:t> vse vrste oper)</a:t>
            </a:r>
          </a:p>
          <a:p>
            <a:pPr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784831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lgerian" panose="04020705040A02060702" pitchFamily="82" charset="0"/>
              </a:rPr>
              <a:t>Opere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172937" y="2789677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Carmen</a:t>
            </a:r>
            <a:r>
              <a:rPr lang="sl-SI" dirty="0"/>
              <a:t>  (</a:t>
            </a:r>
            <a:r>
              <a:rPr lang="sl-SI" dirty="0" err="1"/>
              <a:t>Georges</a:t>
            </a:r>
            <a:r>
              <a:rPr lang="sl-SI" dirty="0"/>
              <a:t> Bizet)</a:t>
            </a:r>
          </a:p>
          <a:p>
            <a:endParaRPr lang="sl-SI" dirty="0"/>
          </a:p>
          <a:p>
            <a:r>
              <a:rPr lang="sl-SI" dirty="0"/>
              <a:t>Deseta hči  (Milko Lazar)</a:t>
            </a:r>
          </a:p>
          <a:p>
            <a:endParaRPr lang="sl-SI" dirty="0"/>
          </a:p>
          <a:p>
            <a:r>
              <a:rPr lang="sl-SI" dirty="0"/>
              <a:t>La </a:t>
            </a:r>
            <a:r>
              <a:rPr lang="sl-SI" dirty="0" err="1"/>
              <a:t>Traviata</a:t>
            </a:r>
            <a:r>
              <a:rPr lang="sl-SI" dirty="0"/>
              <a:t>  (Giuseppe Verdi)</a:t>
            </a:r>
          </a:p>
          <a:p>
            <a:endParaRPr lang="sl-SI" dirty="0"/>
          </a:p>
          <a:p>
            <a:r>
              <a:rPr lang="sl-SI" dirty="0"/>
              <a:t>Hrestač  (Peter </a:t>
            </a:r>
            <a:r>
              <a:rPr lang="sl-SI" dirty="0" err="1"/>
              <a:t>Iljič</a:t>
            </a:r>
            <a:r>
              <a:rPr lang="sl-SI" dirty="0"/>
              <a:t> Čajkovski)</a:t>
            </a:r>
          </a:p>
        </p:txBody>
      </p:sp>
    </p:spTree>
    <p:extLst>
      <p:ext uri="{BB962C8B-B14F-4D97-AF65-F5344CB8AC3E}">
        <p14:creationId xmlns:p14="http://schemas.microsoft.com/office/powerpoint/2010/main" val="125337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309634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ni oblaček 5"/>
          <p:cNvSpPr/>
          <p:nvPr/>
        </p:nvSpPr>
        <p:spPr>
          <a:xfrm rot="1776066">
            <a:off x="4659021" y="2506184"/>
            <a:ext cx="2404707" cy="1173344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1"/>
                </a:solidFill>
              </a:rPr>
              <a:t>Hvala za ogled</a:t>
            </a:r>
          </a:p>
          <a:p>
            <a:pPr algn="ctr"/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soka moda">
  <a:themeElements>
    <a:clrScheme name="Visok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večano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sok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98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Algerian</vt:lpstr>
      <vt:lpstr>Arial</vt:lpstr>
      <vt:lpstr>Garamond</vt:lpstr>
      <vt:lpstr>Wingdings</vt:lpstr>
      <vt:lpstr>Visoka moda</vt:lpstr>
      <vt:lpstr> </vt:lpstr>
      <vt:lpstr>Začetki opere</vt:lpstr>
      <vt:lpstr>Skladatelji</vt:lpstr>
      <vt:lpstr>Opere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2019-07-04T11:10:03Z</dcterms:created>
  <dcterms:modified xsi:type="dcterms:W3CDTF">2019-07-04T11:10:03Z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