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FF00FF"/>
    <a:srgbClr val="6600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08" d="100"/>
          <a:sy n="108" d="100"/>
        </p:scale>
        <p:origin x="5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36D9-CB0D-4332-A03D-28397A549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4B89E-BA4E-4F97-B553-F22297E0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F33E-69CA-43EA-8F93-EC8C3577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FF66B-BAEA-41F0-B77D-6C305880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4A0E4-9A82-468F-8445-9F9B1AD0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1CC8-844C-4229-BC89-5A9E12BE259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86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83D0-3525-463E-A24F-437E68F8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E5E28-6E13-4405-B6EE-E54E40D3E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BBEEB-7EA6-465C-8091-29B7187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A16B-BFBF-4EDF-AB1E-B74B6A1F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FBE33-A437-4CD4-9DD9-1AA245F8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ACBA0-32C7-45BB-827B-E27E6E6EE9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880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9B82B-F0F4-4C0C-8128-973C2E4C6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DD253-C5C1-4338-BD31-1AA2E7966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51E2-DB35-4EFE-A297-0C7B9F76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CA41-81C8-4803-9381-32F5BD0E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B93DF-A7D9-4826-A7C3-67DCC9B4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A486B-3873-4BC0-915F-0540CA9D4D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948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D235-1E30-428C-B859-8373206F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0906E-0C85-4469-B90C-1DA4493F8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C3819-D3BC-421D-ADFD-B9CDE6C72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18168-F2C6-4B26-A39E-3301F6BB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2342C-99D0-427D-8499-39AE1A84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C32D8-EC23-4927-A437-335AEB9638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167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17EB-D39E-430E-B2B1-70788022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1A975-2325-48B5-88CE-AB82C019D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F1463-8118-4A37-869F-BBA798EA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2C51A-DF51-4BCB-887E-DAF77CEC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65DF9-B52F-4279-86D0-61EEC4DF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36FF-ED66-44BB-A13C-29DFE02BAF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843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C844C-3ABA-4690-AC79-E924BEE0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E4D7-EEF1-4D42-8D5C-B12AEC75B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CDD0B-D17D-4FED-A012-34497043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F9E4-DAA3-4EE4-9514-C7EB6232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B8A84-5E75-44B6-BC1C-4396D745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F83B6-EDF3-4D3E-8DD3-A480FB77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165B4-4207-485B-AC1E-CF44BF93E3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874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7E2C-39CD-4ED0-97B8-3A3ADAF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E8A7B-D8E0-4FBA-AA6A-9FCD4C47B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231A4-0010-4C20-88D3-3111736BE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545E9-6352-4B9F-8E83-28E06D9D3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581B9-2A72-462C-9C9F-9ADE80A33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39EE7-998B-4AED-8ADA-7F2F4256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3027A-3B47-40E4-B351-758727D6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FB687-4392-4316-BA39-18829BA4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7EC7-9375-433D-9EE1-8CC7D9FA8B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245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ED79A-C376-4341-9188-C82844F8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811AB-667D-487D-A035-DB11830F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E0350-5146-4CDA-B51C-F2586BF1D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30CE0-C8DF-4008-A15E-6E315685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B33E0-C8D6-44E8-8838-F18F5ACB11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488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18242-9641-4D8C-B45A-F54CDA92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4BB87-DF94-4067-9B20-F1E1FB57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7D3C7-6DAF-46AD-ADD6-9F4D1738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D3929-80B0-4919-ACDD-C0CE48E2BD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620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D841-77CF-49EC-8552-6DBFD765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55CB-5B7F-46FC-B82B-0A2F56DC0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C083D-7AD9-41B0-950E-E9B1FAE60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7FEF5-9FA5-4D89-8E26-6950B5B7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03DA3-16BF-4256-8D1D-B75E7A55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C3762-F68A-49A1-A30A-A2FD0A43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E020-34EE-4E9E-AB68-45FCEF5543B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71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50672-A823-4A14-B4CD-2355587D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4CADD-8F78-44FF-9C30-DF3672D09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96B8E-A552-4A9F-B76E-4513D450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CC7D9-FEBC-49EB-B539-02F45116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70E2E-A1E4-408A-8544-BCEBA0D02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4068A-6091-4097-A6DB-55961962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F1715-C469-43E8-9E33-065E339B95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808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66FF"/>
            </a:gs>
            <a:gs pos="100000">
              <a:schemeClr val="tx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FA0347-7715-48E0-B140-7A8253684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4A2B21-0E06-4E87-B159-73769A47E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763CDA-21F1-4580-B3C2-1FBD2F004E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813F79-ACD9-4B2D-A266-84848E8997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6F56B7C-219F-4CA2-897E-8677D4F8E2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EC0B129-55AF-42BC-8CA1-339538B15E4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46FC091-D5C7-4670-951B-2FA7B7CD35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800" b="1" dirty="0" err="1">
                <a:solidFill>
                  <a:srgbClr val="FFFF00"/>
                </a:solidFill>
              </a:rPr>
              <a:t>Krzysztof</a:t>
            </a:r>
            <a:r>
              <a:rPr lang="sl-SI" altLang="sl-SI" sz="4800" b="1" dirty="0">
                <a:solidFill>
                  <a:srgbClr val="FFFF00"/>
                </a:solidFill>
              </a:rPr>
              <a:t> </a:t>
            </a:r>
            <a:r>
              <a:rPr lang="sl-SI" altLang="sl-SI" sz="4800" b="1" dirty="0" err="1">
                <a:solidFill>
                  <a:srgbClr val="FFFF00"/>
                </a:solidFill>
              </a:rPr>
              <a:t>Penderecky</a:t>
            </a:r>
            <a:br>
              <a:rPr lang="sl-SI" altLang="sl-SI" sz="4000">
                <a:solidFill>
                  <a:srgbClr val="FFFF00"/>
                </a:solidFill>
              </a:rPr>
            </a:br>
            <a:endParaRPr lang="sl-SI" altLang="sl-SI" sz="4000">
              <a:solidFill>
                <a:srgbClr val="FFFF00"/>
              </a:solidFill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CF25D7E-94B8-481D-B850-73CD17C043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 b="1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2052" name="Picture 4" descr="krzysztof-penderecki">
            <a:extLst>
              <a:ext uri="{FF2B5EF4-FFF2-40B4-BE49-F238E27FC236}">
                <a16:creationId xmlns:a16="http://schemas.microsoft.com/office/drawing/2014/main" id="{A47D7113-2D87-4FD0-AA1B-36F9C2E61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149725"/>
            <a:ext cx="2293938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">
            <a:extLst>
              <a:ext uri="{FF2B5EF4-FFF2-40B4-BE49-F238E27FC236}">
                <a16:creationId xmlns:a16="http://schemas.microsoft.com/office/drawing/2014/main" id="{D83E9C98-AE6A-4207-9C7A-8C54A4BD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44450"/>
            <a:ext cx="1631950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BA9FFB63-0897-495D-95BB-1B8592C26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sl-SI" altLang="sl-SI" b="1">
                <a:solidFill>
                  <a:srgbClr val="FFFF00"/>
                </a:solidFill>
              </a:rPr>
              <a:t>Živjlenjepis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25340A-E0AE-4145-B7BD-494FE4A4B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Velja za enega največjih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b="1">
                <a:solidFill>
                  <a:srgbClr val="FFFF00"/>
                </a:solidFill>
              </a:rPr>
              <a:t>    skladateljev druge polovice 20. stoletja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Rojstvo leta 1933 v Dębici na Poljskem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Leta 1958 je diplomiral na glasbeni akademiji v Krakówu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Od leta 1972 nastopa kot dirigent s pomembnimi orkestri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Od leta 1993 je umetniški vodja festivala Pablo Casals v San Juanu v Portoriku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Živi v Krakówu</a:t>
            </a:r>
          </a:p>
          <a:p>
            <a:pPr>
              <a:lnSpc>
                <a:spcPct val="90000"/>
              </a:lnSpc>
            </a:pPr>
            <a:endParaRPr lang="sl-SI" altLang="sl-SI" sz="2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sl-SI" altLang="sl-SI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963969-9D17-403C-B2A6-3BBB01E04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FF00"/>
                </a:solidFill>
              </a:rPr>
              <a:t>Dela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460DAF0-A78A-4A3A-9D18-6CA3F5124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900" b="1">
                <a:solidFill>
                  <a:srgbClr val="FFFF00"/>
                </a:solidFill>
              </a:rPr>
              <a:t>Najpomembnejša dela: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Thren (žalostinka za žrtvami Hirošime)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Dies irae (spomin žrtvam iz Auschwitza)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Pasijon po sv. Luki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Kosmogonija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Dies irae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Jutranjica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Poljski requiem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Credo </a:t>
            </a:r>
          </a:p>
        </p:txBody>
      </p:sp>
      <p:pic>
        <p:nvPicPr>
          <p:cNvPr id="4100" name="Picture 4" descr="1171445">
            <a:extLst>
              <a:ext uri="{FF2B5EF4-FFF2-40B4-BE49-F238E27FC236}">
                <a16:creationId xmlns:a16="http://schemas.microsoft.com/office/drawing/2014/main" id="{B2F52D33-1638-47CE-B59B-E36B88A5B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644900"/>
            <a:ext cx="4557713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enderecki">
            <a:extLst>
              <a:ext uri="{FF2B5EF4-FFF2-40B4-BE49-F238E27FC236}">
                <a16:creationId xmlns:a16="http://schemas.microsoft.com/office/drawing/2014/main" id="{36563636-C2C6-4084-B5C8-F07C54106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3213100"/>
            <a:ext cx="2570163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BC9BAA29-E25E-40DC-8316-E96543AEF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7643813" cy="43926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b="1">
                <a:solidFill>
                  <a:srgbClr val="FFFF00"/>
                </a:solidFill>
              </a:rPr>
              <a:t>Koncerti za razne instrumente z orkestrom: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Koncert za violino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Koncert za violončelo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Koncert za flavto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Drugi koncert za violino, imenovan Metamorfoze 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Godalni trio </a:t>
            </a:r>
          </a:p>
          <a:p>
            <a:pPr>
              <a:lnSpc>
                <a:spcPct val="90000"/>
              </a:lnSpc>
            </a:pPr>
            <a:endParaRPr lang="sl-SI" altLang="sl-SI" sz="2800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 b="1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499C8709-29E5-48C1-887A-995EA2724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7138988" cy="381635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900" b="1">
                <a:solidFill>
                  <a:srgbClr val="FFFF00"/>
                </a:solidFill>
              </a:rPr>
              <a:t>Opere: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Hudiči iz Louduna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Izgubljeni raj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Črna maska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Ubu Rex </a:t>
            </a:r>
          </a:p>
          <a:p>
            <a:endParaRPr lang="sl-SI" altLang="sl-SI" sz="2800" b="1">
              <a:solidFill>
                <a:srgbClr val="FFFF00"/>
              </a:solidFill>
            </a:endParaRPr>
          </a:p>
          <a:p>
            <a:endParaRPr lang="sl-SI" altLang="sl-SI" sz="2800" b="1">
              <a:solidFill>
                <a:srgbClr val="FFFF00"/>
              </a:solidFill>
            </a:endParaRPr>
          </a:p>
        </p:txBody>
      </p:sp>
      <p:pic>
        <p:nvPicPr>
          <p:cNvPr id="7173" name="Picture 5" descr="penderecki">
            <a:extLst>
              <a:ext uri="{FF2B5EF4-FFF2-40B4-BE49-F238E27FC236}">
                <a16:creationId xmlns:a16="http://schemas.microsoft.com/office/drawing/2014/main" id="{DE1B6967-844F-4367-ACD9-F75E1856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628775"/>
            <a:ext cx="3232150" cy="479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71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F05673D-3684-4214-A3BE-49ED7BCC3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FF00"/>
                </a:solidFill>
              </a:rPr>
              <a:t>Orkestri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17A98EF-CC96-4B0A-9326-91394E36A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r>
              <a:rPr lang="sl-SI" altLang="sl-SI" sz="2800" b="1">
                <a:solidFill>
                  <a:srgbClr val="FFFF00"/>
                </a:solidFill>
              </a:rPr>
              <a:t>Münchenska filharmonija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Orkester severnonemškega radia v Hamburgu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Simfonični orkester srednjenemškega radia v Leipzigu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Sinfonia Varsovia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NHK orkester v Tokiu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Filharmonični orkester v Osaki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Newyorška filharmonija</a:t>
            </a:r>
            <a:r>
              <a:rPr lang="sl-SI" altLang="sl-SI" sz="2800"/>
              <a:t> </a:t>
            </a:r>
          </a:p>
          <a:p>
            <a:r>
              <a:rPr lang="sl-SI" altLang="sl-SI" sz="2800" b="1">
                <a:solidFill>
                  <a:srgbClr val="FFFF00"/>
                </a:solidFill>
              </a:rPr>
              <a:t>Filadelfijski orkester </a:t>
            </a:r>
          </a:p>
        </p:txBody>
      </p:sp>
      <p:pic>
        <p:nvPicPr>
          <p:cNvPr id="9221" name="Picture 5" descr="0i0kpčuš">
            <a:extLst>
              <a:ext uri="{FF2B5EF4-FFF2-40B4-BE49-F238E27FC236}">
                <a16:creationId xmlns:a16="http://schemas.microsoft.com/office/drawing/2014/main" id="{03A2DF45-C6D9-4ECF-9B31-AC93F7C9C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716338"/>
            <a:ext cx="2108200" cy="286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km">
            <a:extLst>
              <a:ext uri="{FF2B5EF4-FFF2-40B4-BE49-F238E27FC236}">
                <a16:creationId xmlns:a16="http://schemas.microsoft.com/office/drawing/2014/main" id="{73B3857B-5827-47BA-80D8-26B68E8FB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5202238"/>
            <a:ext cx="1382712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54483275-6FB5-42B9-B068-73C120BDA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FF00"/>
                </a:solidFill>
              </a:rPr>
              <a:t>Zanimivosti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FA276F-73AD-4889-92FB-995E11605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804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Ustvaril je nov revolucionaren glasbeni izraz       </a:t>
            </a: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Izhajal je iz samega pojava zvoka, ki ga ni več delil na ton in šum</a:t>
            </a: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Denaturacijo zvoka, ki jo je dosegel na ta način, je prvikrat uporabil leta 1961 v Threnih (žalostinkah) za žrtvami Hirošime</a:t>
            </a: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Napisal jih je napisal za 52 godalnih  instrumentov </a:t>
            </a:r>
          </a:p>
          <a:p>
            <a:pPr>
              <a:lnSpc>
                <a:spcPct val="80000"/>
              </a:lnSpc>
            </a:pPr>
            <a:r>
              <a:rPr lang="sl-SI" altLang="sl-SI" sz="2800" b="1">
                <a:solidFill>
                  <a:srgbClr val="FFFF00"/>
                </a:solidFill>
              </a:rPr>
              <a:t>Je tudi dobitnik številnih priznanj in nagrad ter profesor in častni član številnih univerz in akademij po vsem svetu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Privzeti načrt</vt:lpstr>
      <vt:lpstr>Krzysztof Penderecky </vt:lpstr>
      <vt:lpstr>Živjlenjepis</vt:lpstr>
      <vt:lpstr>Dela</vt:lpstr>
      <vt:lpstr>PowerPoint Presentation</vt:lpstr>
      <vt:lpstr>PowerPoint Presentation</vt:lpstr>
      <vt:lpstr>Orkestri</vt:lpstr>
      <vt:lpstr>Zanimivosti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2019-05-31T08:46:30Z</dcterms:created>
  <dcterms:modified xsi:type="dcterms:W3CDTF">2019-05-31T08:46:30Z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