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sl-SI"/>
    </a:defPPr>
    <a:lvl1pPr algn="ctr" rtl="0" eaLnBrk="0" fontAlgn="base" hangingPunct="0">
      <a:spcBef>
        <a:spcPct val="0"/>
      </a:spcBef>
      <a:spcAft>
        <a:spcPct val="0"/>
      </a:spcAft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8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433EF57-517E-4E3D-8A91-A571B034D0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A325D47-B6EF-4B87-A4D0-1B07AD0660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A34FF11-B803-42F5-8F6A-2309D17CB4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BF93B86-75A1-4E42-87B1-C9BCC5669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073F1FE7-99A7-4A4F-BFC4-22F561FF44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CC55101-412F-46D2-A234-637952285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fld id="{48BE2103-B192-4E38-9EC9-219DCEA4EE7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B848DE-994A-4905-A03C-564022960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D9F32-87D8-47F3-AF1E-7D0049F78628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6A1728D-C8B7-4F74-A4A9-EF1C309CB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574F0CB-F423-4092-A24C-8B6E4A3BC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A5DEA0-EEAF-48CE-92C9-07F9B7B55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9FFD1-21AC-436F-B09D-5FBE9A06DDF3}" type="slidenum">
              <a:rPr lang="sl-SI" altLang="sl-SI"/>
              <a:pPr/>
              <a:t>19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000FF28-EE11-4CC9-A66C-34FA50C955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447A781-C017-4782-97E3-2D215698B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3BDC-7CC5-445E-B07E-CEC56EB44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A7B3E-8DD3-4AB4-976B-7D99E8178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1DAF-E0B7-4C70-ABEC-2290885B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6EAA9-0811-41A1-8634-9FCAC9FD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AED0E-4270-49CC-B555-F5632491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7866-A72C-4B1C-AFA2-E0E6753765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60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F73A-643C-4655-BE19-C25539093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221DE-8501-43C2-8931-01B612587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7DDBA-FC2C-476E-BFBE-7B46039A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D8A99-B61A-45B0-9A05-858555D9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270AE-B913-497C-A86D-45E9BC80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824CD-C7B3-4C32-879D-069400F9D9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35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21BE4-6F28-4FA1-BE00-D4AD4AF59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1024F-DCDF-47EC-90B7-9D407C408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A8FC-5E1B-421D-9F79-80ADFD33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BC124-BF5F-42B8-8412-DA410DFA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DFB37-CF36-46FB-A54F-EC18BEC7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C0E9D-743A-4EB3-9C94-CA15D96C49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315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3251-563C-416F-B05B-DA47624A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1D71D-1123-4634-8903-5264487460C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557F5-993B-452C-A666-5E799CC5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F909A-E199-4C1E-A18F-7F40FC7E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8A623-0054-471D-89D6-E1251F75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E6408-ABD8-40BF-A565-FFD3E4FB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6F91C1-6BCA-4412-8ADE-4AB8FD4684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0533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3BB25-4CD6-4B39-9891-5D363E922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921C-6447-4CAC-B112-CA51C0655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91B68-94F6-47EB-B6F7-B0DC83C08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57DD8-95F5-433D-ADCE-C03C10E0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BA3F8-ABD0-4C53-9076-6BCFDE18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FEB9A-7D5E-469E-8CBE-2B55EB21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33C955-093A-4B31-B639-850F7EFE27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0331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BF18-CAF2-42A1-B2EC-9F02C270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88E70-D8D0-4357-8B2F-06AC9FBBF3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18A35-DCE1-46E4-B69F-CC87B694601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EA5A3-F698-46FE-8C88-C49F9F586F66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BB244D-0C95-430F-9CC8-4DFB3196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7DCF60-ACEA-44B3-8FFF-0D513374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16DEF3-E596-4930-8FD0-10F8BD2B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FC4AFF-4EEA-4565-BAAE-386C94D152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5320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D77C-E0BE-470C-8B64-957B3371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0F9A6-8E7A-4DD0-BAA9-C1AF6FA2BBC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4E30-4D66-4CB3-A805-0581EE53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84009-15CD-4BBA-B5B8-B58EAFA1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6CE53-B2A6-4ECE-AEA0-8992C19BD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7BB9D-4A66-452D-99DA-90CAD5A3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416EC0-92A8-4F92-8171-8189F57131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665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30C2-B350-435A-A5DC-F55EBD9F3A71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AE8EE-0C5B-440B-B6EA-93A4F2DFFA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F4B55-5DEE-415E-A9EB-F8423039DC5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44325D-0CF8-4D49-9174-7DC4880093FD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60158-3479-44F6-A2A4-4DFDD99B4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925FA-2CA8-4B08-9D3D-97F7388E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975726-5F3D-44DA-8474-15C9BC6E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6F5803-57EC-4B77-8127-22E9CD9A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DA6BA1-A235-4251-8AD1-436D098BC9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673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01A2-D2FF-410B-A69C-32E3448AF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AEE63-2A9B-4DD6-8A9E-E595C52A250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54D0D-8CD1-491A-A2B0-E2FE297861E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6F56B-FF41-4076-81E7-46163593188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DBFEBF-86BF-43B2-A05A-7706CF96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392AC54-3B47-48CC-B62B-34940392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8C41E3-D6B8-4B46-95BE-3FE10851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2CF047-4E65-4AFB-A558-148747D938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04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BF229-66E7-4B89-A829-6CD0F3B9E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19AEA-856C-48FF-9DCF-931EE584630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3C761-4188-4FCF-9C83-E64711D8699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0A33E8-30B5-490F-92A2-5B62843A025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E794B8-4CBC-4CD0-B45F-EB7F8E10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1A060BE-A2F2-464E-B718-5E024A81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624D12C-76B0-474D-A5B6-4A9B9C46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2042B5-EED4-43AD-88B6-3F96D41C81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728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F87F-8257-4559-893C-C097CEF3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D8928-7BA8-4217-BB85-8E87B8B42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86DD0-6E3B-4AA2-AA7C-7269BEB8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5B06-E06E-43D6-A106-C56AAF33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B2405-3EE6-427E-ABE4-BAB27720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EC9CD-39F2-4EE2-9D59-E1DA6EA844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405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27CC-56DA-4E7B-8F20-7AAA978F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5E073-11A8-4ECC-8953-362816015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550A3-DEC3-4F5A-A757-229E54CE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F9EA6-2C4D-46B4-B75B-FABE1DED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97814-586B-413C-A2AD-E74ADC8D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4B89E-EA6F-4B9E-A077-725504D7E9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7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EB8E-4B58-41B2-88B8-A3D8A281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A01C9-A626-4D4F-97A8-1D451CDBF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88DA3-5FE3-4E9F-848B-EF01B47FC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B95D6-D3FC-4479-8D18-F4EA6489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21090-54BF-4BC3-B6D5-8A245346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D7D9C-3474-4B86-AEDE-61962ADD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C380-918D-4F5D-BAE8-40D73B2C6C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83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7D90-C9FF-4379-AA84-70A6C497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F4B6-8B31-4322-947C-C71662892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AB2D1-1E5C-4DAF-A682-A085D6393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3DA90-8A8E-4B14-B763-549895288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B5B1B9-73F7-469B-B165-810ED6BAD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3874E-B182-4205-806A-FB42FD32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1AB77B-DFDE-41C0-8C23-61AE8ECD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1A6ADF-C386-4B38-9624-8E463D60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07040-BAD8-4A5E-A18C-734E86F6F2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047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DD08A-2C4F-4CEC-96AB-957EBD67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F936A-3CC1-4BC3-A148-CF97B13E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B2937-C100-4365-BBE9-F4D7342E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B219E-EC1E-435E-AF57-297AA9A0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893B3-6D2B-41D5-95D2-E684516130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81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16143-5B0B-453A-AE55-45E05C7C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F6FFBC-FE88-4445-9070-4787EF5B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35BEC-F46A-4AF5-A610-1DDA4C42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10172-C8F0-4AB1-9646-CEAF3DF3C8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505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C5632-1F4E-4D37-A9A4-E7FDF647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AAB5-0663-4D6D-B448-A9A52146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5BE32-83D8-4434-AD45-4B11AA3A2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0CD26-215C-4FE6-9269-1A0201A1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D741C-34A5-4A8E-A4AD-B18D1E1B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041E7-7B06-4563-B513-FF0D9976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44B9A-6FE3-4ABF-8BA7-8E37B457EB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67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9A80E-B3F0-43B2-BD99-499F147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33993-52B6-488D-BAAD-C993CA893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127AE-C62E-44ED-94B4-F16903F7E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174B4-E455-42B8-A73E-BF3448B5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2A141-E30E-476E-A2D0-3C40B419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C04B4-6CDB-466E-974B-10CE7AA4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E226-AD18-484A-B319-10E8C71905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26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3B4635-E8D7-4975-86EF-4A590CB30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741793-D4FD-4487-BF61-E35D06AD5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427E49-28D7-4B22-A5F9-39FED8D6F0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E732F0-D106-4435-B718-4D69E73216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4CDAD7-63FE-4EC7-8579-BF8C210ECE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36DE2F-1F55-4B61-A221-3842A8880FF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#262,8,CERDAN IN &#8220;La vie en rose&#8221;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1.jpeg"/><Relationship Id="rId7" Type="http://schemas.openxmlformats.org/officeDocument/2006/relationships/image" Target="../media/image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0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#258,3,Biografija &#381;IVLJENJE NA ULICI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#259,4,PRVI&#268; NA ODRU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#257,2,Pari&#353;ki vrab&#269;ek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260,5,EDITH POSTANE ZVEZDA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hyperlink" Target="#258,3,Biografija &#381;IVLJENJE NA ULICI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259,4,PRVI&#268; NA ODRU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1.bin"/><Relationship Id="rId7" Type="http://schemas.openxmlformats.org/officeDocument/2006/relationships/hyperlink" Target="#265,7,SPRAVILA JIH JE NA ODER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jpeg"/><Relationship Id="rId4" Type="http://schemas.openxmlformats.org/officeDocument/2006/relationships/image" Target="../media/image11.png"/><Relationship Id="rId9" Type="http://schemas.openxmlformats.org/officeDocument/2006/relationships/hyperlink" Target="#260,5,EDITH POSTANE ZVEZDA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Relationship Id="rId6" Type="http://schemas.openxmlformats.org/officeDocument/2006/relationships/hyperlink" Target="#261,6,EDITHINA &#8220;ODKRITJA&#8221;"/><Relationship Id="rId5" Type="http://schemas.openxmlformats.org/officeDocument/2006/relationships/image" Target="../media/image7.jpeg"/><Relationship Id="rId4" Type="http://schemas.openxmlformats.org/officeDocument/2006/relationships/hyperlink" Target="#262,8,CERDAN IN &#8220;La vie en rose&#8221;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#265,7,SPRAVILA JIH JE NA ODER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hyperlink" Target="#263,9,MRA&#268;NO OBDOBJE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Moji dokumenti\IP1\Računalništvo 9-1\curtain.jpg">
            <a:extLst>
              <a:ext uri="{FF2B5EF4-FFF2-40B4-BE49-F238E27FC236}">
                <a16:creationId xmlns:a16="http://schemas.microsoft.com/office/drawing/2014/main" id="{AC17F422-097B-46D7-8451-DB46214D2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Moji dokumenti\IP1\Računalništvo 9-1\curtain.jpg">
            <a:extLst>
              <a:ext uri="{FF2B5EF4-FFF2-40B4-BE49-F238E27FC236}">
                <a16:creationId xmlns:a16="http://schemas.microsoft.com/office/drawing/2014/main" id="{546FEE42-009F-4207-917C-07D78C56E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Moji dokumenti\IP1\Računalništvo 9-1\dithe14.JPG">
            <a:extLst>
              <a:ext uri="{FF2B5EF4-FFF2-40B4-BE49-F238E27FC236}">
                <a16:creationId xmlns:a16="http://schemas.microsoft.com/office/drawing/2014/main" id="{89329E32-0FAF-4AC4-9C60-203C6942A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4114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1F03123-8079-4B5B-9A1B-25F54A0087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4600" y="1447800"/>
            <a:ext cx="4114800" cy="1447800"/>
          </a:xfrm>
        </p:spPr>
        <p:txBody>
          <a:bodyPr anchor="ctr"/>
          <a:lstStyle/>
          <a:p>
            <a:r>
              <a:rPr lang="sl-SI" altLang="sl-SI" sz="88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EDITH PIAF</a:t>
            </a:r>
            <a:endParaRPr lang="sl-SI" altLang="sl-SI" sz="4400"/>
          </a:p>
        </p:txBody>
      </p:sp>
      <p:pic>
        <p:nvPicPr>
          <p:cNvPr id="2059" name="Picture 11" descr="C:\Moji dokumenti\IP1\Računalništvo 9-1\sign.JPG">
            <a:extLst>
              <a:ext uri="{FF2B5EF4-FFF2-40B4-BE49-F238E27FC236}">
                <a16:creationId xmlns:a16="http://schemas.microsoft.com/office/drawing/2014/main" id="{A083F18B-575D-4429-A578-85880631B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286375"/>
            <a:ext cx="41148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ACF6754C-C563-40C5-8002-FD665B8878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75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675"/>
                            </p:stCondLst>
                            <p:childTnLst>
                              <p:par>
                                <p:cTn id="1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675"/>
                            </p:stCondLst>
                            <p:childTnLst>
                              <p:par>
                                <p:cTn id="2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E4DFDF7-E4C9-4284-9197-959F96822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MRAČNO OBDOBJE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A3C50DE-8699-416E-8D08-BDAE10A4DD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28.10.1949- Marcel umre v letalski nesreči, obupana Edith kliče duhove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obdobje morfija, alkohola</a:t>
            </a:r>
          </a:p>
          <a:p>
            <a:r>
              <a:rPr lang="sl-SI" altLang="sl-SI" sz="2400" i="1">
                <a:latin typeface="Arial" panose="020B0604020202020204" pitchFamily="34" charset="0"/>
              </a:rPr>
              <a:t>Hymne á l’amour</a:t>
            </a:r>
            <a:endParaRPr lang="sl-SI" altLang="sl-SI" sz="2400">
              <a:latin typeface="Arial" panose="020B0604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E1B923D-D523-473F-AE16-6AFB603B8DE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Edith večkrat omedli med nastopi</a:t>
            </a:r>
            <a:endParaRPr lang="sl-SI" altLang="sl-SI" sz="4800">
              <a:latin typeface="Arial" panose="020B0604020202020204" pitchFamily="34" charset="0"/>
            </a:endParaRPr>
          </a:p>
        </p:txBody>
      </p:sp>
      <p:pic>
        <p:nvPicPr>
          <p:cNvPr id="10245" name="Picture 5" descr="C:\Moji dokumenti\IP1\Računalništvo 9-1\steinway.jpg">
            <a:extLst>
              <a:ext uri="{FF2B5EF4-FFF2-40B4-BE49-F238E27FC236}">
                <a16:creationId xmlns:a16="http://schemas.microsoft.com/office/drawing/2014/main" id="{EBDCB264-48C1-447E-9876-92B655CFD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2687638" cy="37338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578A5AE-B86B-4F43-941C-E12434F5D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C:\Moji dokumenti\IP1\Računalništvo 9-1\steinnw.jpg">
            <a:hlinkClick r:id="rId4"/>
            <a:extLst>
              <a:ext uri="{FF2B5EF4-FFF2-40B4-BE49-F238E27FC236}">
                <a16:creationId xmlns:a16="http://schemas.microsoft.com/office/drawing/2014/main" id="{01EABD05-C9C0-4F82-949B-E96E4423B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0"/>
      <p:bldP spid="10244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EB04302-5C53-4671-8FE4-4BB27C7F03A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838200" y="4800600"/>
            <a:ext cx="4343400" cy="1600200"/>
          </a:xfrm>
        </p:spPr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EDITH PIAF</a:t>
            </a:r>
          </a:p>
        </p:txBody>
      </p:sp>
      <p:pic>
        <p:nvPicPr>
          <p:cNvPr id="15381" name="Picture 21" descr="C:\Moji dokumenti\Računalništvo 9-1\dithe13.JPG">
            <a:extLst>
              <a:ext uri="{FF2B5EF4-FFF2-40B4-BE49-F238E27FC236}">
                <a16:creationId xmlns:a16="http://schemas.microsoft.com/office/drawing/2014/main" id="{9F841B7D-9F38-478D-8015-6B57DBFCFAB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990600"/>
            <a:ext cx="3435350" cy="3505200"/>
          </a:xfrm>
        </p:spPr>
      </p:pic>
      <p:pic>
        <p:nvPicPr>
          <p:cNvPr id="15385" name="Picture 25" descr="C:\Moji dokumenti\Računalništvo 9-1\dithe.jpg">
            <a:extLst>
              <a:ext uri="{FF2B5EF4-FFF2-40B4-BE49-F238E27FC236}">
                <a16:creationId xmlns:a16="http://schemas.microsoft.com/office/drawing/2014/main" id="{CFCA9B9B-0F38-490C-B1C0-3D2FE71A2EE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81000"/>
            <a:ext cx="3246438" cy="4495800"/>
          </a:xfrm>
        </p:spPr>
      </p:pic>
      <p:pic>
        <p:nvPicPr>
          <p:cNvPr id="15390" name="Picture 30" descr="C:\Moji dokumenti\Računalništvo 9-1\dithe12.JPG">
            <a:extLst>
              <a:ext uri="{FF2B5EF4-FFF2-40B4-BE49-F238E27FC236}">
                <a16:creationId xmlns:a16="http://schemas.microsoft.com/office/drawing/2014/main" id="{17BD905F-F635-40DA-B879-6FC0B805196C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057400"/>
            <a:ext cx="3081338" cy="4267200"/>
          </a:xfr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0" name="Picture 16" descr="C:\Moji dokumenti\IP1\Računalništvo 9-1\marlene.jpg">
            <a:extLst>
              <a:ext uri="{FF2B5EF4-FFF2-40B4-BE49-F238E27FC236}">
                <a16:creationId xmlns:a16="http://schemas.microsoft.com/office/drawing/2014/main" id="{39BAF6F8-D847-4F6C-8EA6-4637716CE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85800"/>
            <a:ext cx="226536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4A52AABA-A306-44E7-BB8D-46131EA6E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VÉLIKI PRIJATELJI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FAF5A3F-410E-4681-A0A2-6B34BDFB608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343400" cy="4419600"/>
          </a:xfrm>
        </p:spPr>
        <p:txBody>
          <a:bodyPr/>
          <a:lstStyle/>
          <a:p>
            <a:r>
              <a:rPr lang="sl-SI" altLang="sl-SI" sz="2200" b="1">
                <a:latin typeface="Arial" panose="020B0604020202020204" pitchFamily="34" charset="0"/>
              </a:rPr>
              <a:t>Marlene Dietrich</a:t>
            </a:r>
            <a:r>
              <a:rPr lang="sl-SI" altLang="sl-SI" sz="2200">
                <a:latin typeface="Arial" panose="020B0604020202020204" pitchFamily="34" charset="0"/>
              </a:rPr>
              <a:t> - igralka, šansonjerka, spoznata se na turneji po ZDA</a:t>
            </a:r>
          </a:p>
          <a:p>
            <a:r>
              <a:rPr lang="sl-SI" altLang="sl-SI" sz="2200" b="1">
                <a:latin typeface="Arial" panose="020B0604020202020204" pitchFamily="34" charset="0"/>
              </a:rPr>
              <a:t>Jean Cocteau</a:t>
            </a:r>
            <a:r>
              <a:rPr lang="sl-SI" altLang="sl-SI" sz="2200">
                <a:latin typeface="Arial" panose="020B0604020202020204" pitchFamily="34" charset="0"/>
              </a:rPr>
              <a:t> - pisatelj, igralec, Edithin pariški prijatelj, umrl istega dne kot ona</a:t>
            </a:r>
          </a:p>
          <a:p>
            <a:r>
              <a:rPr lang="sl-SI" altLang="sl-SI" sz="2200" b="1">
                <a:latin typeface="Arial" panose="020B0604020202020204" pitchFamily="34" charset="0"/>
              </a:rPr>
              <a:t>Marguerite Monnot</a:t>
            </a:r>
            <a:r>
              <a:rPr lang="sl-SI" altLang="sl-SI" sz="2200">
                <a:latin typeface="Arial" panose="020B0604020202020204" pitchFamily="34" charset="0"/>
              </a:rPr>
              <a:t> - skladateljica, napisala veliko Edithinih šansonov</a:t>
            </a:r>
          </a:p>
          <a:p>
            <a:r>
              <a:rPr lang="sl-SI" altLang="sl-SI" sz="2200" b="1">
                <a:latin typeface="Arial" panose="020B0604020202020204" pitchFamily="34" charset="0"/>
              </a:rPr>
              <a:t>Michel Emer</a:t>
            </a:r>
            <a:r>
              <a:rPr lang="sl-SI" altLang="sl-SI" sz="2200">
                <a:latin typeface="Arial" panose="020B0604020202020204" pitchFamily="34" charset="0"/>
              </a:rPr>
              <a:t> - skladatelj, kitarist, avtor nekaterih uspešnic</a:t>
            </a:r>
          </a:p>
          <a:p>
            <a:endParaRPr lang="sl-SI" altLang="sl-SI" sz="2400">
              <a:latin typeface="Arial" panose="020B0604020202020204" pitchFamily="34" charset="0"/>
            </a:endParaRPr>
          </a:p>
        </p:txBody>
      </p:sp>
      <p:pic>
        <p:nvPicPr>
          <p:cNvPr id="16391" name="Picture 7" descr="C:\Moji dokumenti\Računalništvo 9-1\marlene2.jpg">
            <a:extLst>
              <a:ext uri="{FF2B5EF4-FFF2-40B4-BE49-F238E27FC236}">
                <a16:creationId xmlns:a16="http://schemas.microsoft.com/office/drawing/2014/main" id="{050129C1-94CF-445B-AC78-E35DDCF4C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38800"/>
            <a:ext cx="935038" cy="990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C:\Moji dokumenti\Računalništvo 9-1\gita.jpg">
            <a:extLst>
              <a:ext uri="{FF2B5EF4-FFF2-40B4-BE49-F238E27FC236}">
                <a16:creationId xmlns:a16="http://schemas.microsoft.com/office/drawing/2014/main" id="{795F19FC-164D-42D7-A454-C3F75E27A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1274763" cy="24384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C:\Moji dokumenti\Računalništvo 9-1\cocteau.jpg">
            <a:extLst>
              <a:ext uri="{FF2B5EF4-FFF2-40B4-BE49-F238E27FC236}">
                <a16:creationId xmlns:a16="http://schemas.microsoft.com/office/drawing/2014/main" id="{EB9D195B-9BF3-47DA-BD7B-4D8C9DA79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13255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C:\Moji dokumenti\Računalništvo 9-1\emer.jpg">
            <a:extLst>
              <a:ext uri="{FF2B5EF4-FFF2-40B4-BE49-F238E27FC236}">
                <a16:creationId xmlns:a16="http://schemas.microsoft.com/office/drawing/2014/main" id="{019A00B0-7B05-45CA-AFEE-DF36A9CEA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1293813" cy="1981200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7" name="Picture 13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E029B5E-C98E-4AB3-BB43-950B8ABFD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8" name="Picture 14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99854FF-21DF-41A9-A0CD-76DD24209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FFAA46D-A961-45D5-830A-61BF2585F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TURNEJE, NASTOPI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9F11DFD-31F3-40F9-9A72-08CF75580A5A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1981200"/>
            <a:ext cx="5638800" cy="1981200"/>
          </a:xfrm>
        </p:spPr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Po ZDA - Chompagnions de la Chanson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Pariška Olimpija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francoske turneje, evropska mesta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nastopi v ABC-ju v Parizu</a:t>
            </a:r>
          </a:p>
        </p:txBody>
      </p:sp>
      <p:pic>
        <p:nvPicPr>
          <p:cNvPr id="17415" name="Picture 7" descr="C:\Moji dokumenti\IP1\Računalništvo 9-1\nast.jpg">
            <a:extLst>
              <a:ext uri="{FF2B5EF4-FFF2-40B4-BE49-F238E27FC236}">
                <a16:creationId xmlns:a16="http://schemas.microsoft.com/office/drawing/2014/main" id="{3EA86534-55F9-4657-9669-E7EDCDF97FB1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2133600"/>
            <a:ext cx="1512888" cy="28956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7" name="Picture 9" descr="C:\Moji dokumenti\IP1\Računalništvo 9-1\nastop.jpg">
            <a:extLst>
              <a:ext uri="{FF2B5EF4-FFF2-40B4-BE49-F238E27FC236}">
                <a16:creationId xmlns:a16="http://schemas.microsoft.com/office/drawing/2014/main" id="{894D6F31-D058-407F-B185-95233DA8FD2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810000"/>
            <a:ext cx="1905000" cy="2590800"/>
          </a:xfrm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8" name="Picture 10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9E619DA-D1A1-402C-A710-A16783BA5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EA6A1A3-9A57-441F-AB18-6F0DE3AFD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003E57-7841-4290-9C09-F516FB7B1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 MALIH ZASLONIH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BBDB54B-55EC-4893-B73A-566F1671F0F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>
                <a:latin typeface="Arial" panose="020B0604020202020204" pitchFamily="34" charset="0"/>
              </a:rPr>
              <a:t>musical </a:t>
            </a:r>
            <a:r>
              <a:rPr lang="sl-SI" altLang="sl-SI" sz="2800" b="1">
                <a:latin typeface="Arial" panose="020B0604020202020204" pitchFamily="34" charset="0"/>
              </a:rPr>
              <a:t>“MALA LILI”</a:t>
            </a:r>
            <a:r>
              <a:rPr lang="sl-SI" altLang="sl-SI" sz="2800">
                <a:latin typeface="Arial" panose="020B0604020202020204" pitchFamily="34" charset="0"/>
              </a:rPr>
              <a:t>(La p’tite Lili) z Eddijem Costantinom</a:t>
            </a:r>
          </a:p>
          <a:p>
            <a:r>
              <a:rPr lang="sl-SI" altLang="sl-SI" sz="2800">
                <a:latin typeface="Arial" panose="020B0604020202020204" pitchFamily="34" charset="0"/>
              </a:rPr>
              <a:t>film </a:t>
            </a:r>
            <a:r>
              <a:rPr lang="sl-SI" altLang="sl-SI" sz="2800" b="1">
                <a:latin typeface="Arial" panose="020B0604020202020204" pitchFamily="34" charset="0"/>
              </a:rPr>
              <a:t>“LEPI BREZBRIŽNEŽ”</a:t>
            </a:r>
            <a:r>
              <a:rPr lang="sl-SI" altLang="sl-SI" sz="2800">
                <a:latin typeface="Arial" panose="020B0604020202020204" pitchFamily="34" charset="0"/>
              </a:rPr>
              <a:t> s Paulom Meurissom</a:t>
            </a:r>
          </a:p>
        </p:txBody>
      </p:sp>
      <p:pic>
        <p:nvPicPr>
          <p:cNvPr id="18439" name="Picture 7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605EA98-703E-4BD5-B3B1-0EB41AF25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F4F5FC3-215E-44C0-A91C-87C55A256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C:\Moji dokumenti\IP1\Računalništvo 9-1\tve.jpg">
            <a:extLst>
              <a:ext uri="{FF2B5EF4-FFF2-40B4-BE49-F238E27FC236}">
                <a16:creationId xmlns:a16="http://schemas.microsoft.com/office/drawing/2014/main" id="{C833D471-905A-4CB4-80D0-DA09C36F8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14800"/>
            <a:ext cx="2743200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2ADAF57-68CD-421C-A54E-2E07BE768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72200" y="533400"/>
            <a:ext cx="2590800" cy="1295400"/>
          </a:xfrm>
        </p:spPr>
        <p:txBody>
          <a:bodyPr/>
          <a:lstStyle/>
          <a:p>
            <a:r>
              <a:rPr lang="sl-SI" altLang="sl-SI" sz="24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LES CHANSONES D’OR</a:t>
            </a:r>
            <a:endParaRPr lang="sl-SI" altLang="sl-SI" sz="3600" b="1" u="sng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D1E99B1-3B84-4A01-80D0-D1F5F3A526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343400"/>
          </a:xfrm>
        </p:spPr>
        <p:txBody>
          <a:bodyPr/>
          <a:lstStyle/>
          <a:p>
            <a:r>
              <a:rPr lang="sl-SI" altLang="sl-SI" sz="2000" b="1" i="1">
                <a:latin typeface="Arial" panose="020B0604020202020204" pitchFamily="34" charset="0"/>
              </a:rPr>
              <a:t>La vie en rose</a:t>
            </a:r>
            <a:r>
              <a:rPr lang="sl-SI" altLang="sl-SI" sz="2000" i="1">
                <a:latin typeface="Arial" panose="020B0604020202020204" pitchFamily="34" charset="0"/>
              </a:rPr>
              <a:t> (Louiguy-Piaf)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Milord</a:t>
            </a:r>
            <a:r>
              <a:rPr lang="sl-SI" altLang="sl-SI" sz="2000" i="1">
                <a:latin typeface="Arial" panose="020B0604020202020204" pitchFamily="34" charset="0"/>
              </a:rPr>
              <a:t> (Monnot-Moustaki)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Les Trois cloches</a:t>
            </a:r>
            <a:r>
              <a:rPr lang="sl-SI" altLang="sl-SI" sz="2000" i="1">
                <a:latin typeface="Arial" panose="020B0604020202020204" pitchFamily="34" charset="0"/>
              </a:rPr>
              <a:t> (Villard)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L’accordéoniste</a:t>
            </a:r>
            <a:r>
              <a:rPr lang="sl-SI" altLang="sl-SI" sz="2000" i="1">
                <a:latin typeface="Arial" panose="020B0604020202020204" pitchFamily="34" charset="0"/>
              </a:rPr>
              <a:t> (Emer)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Non, je ne regrette rien</a:t>
            </a:r>
            <a:r>
              <a:rPr lang="sl-SI" altLang="sl-SI" sz="2000" i="1">
                <a:latin typeface="Arial" panose="020B0604020202020204" pitchFamily="34" charset="0"/>
              </a:rPr>
              <a:t> (Dumont)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La Foule </a:t>
            </a:r>
            <a:r>
              <a:rPr lang="sl-SI" altLang="sl-SI" sz="2000" i="1">
                <a:latin typeface="Arial" panose="020B0604020202020204" pitchFamily="34" charset="0"/>
              </a:rPr>
              <a:t>(Dumont)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A quoi ça sert l’amour </a:t>
            </a:r>
            <a:r>
              <a:rPr lang="sl-SI" altLang="sl-SI" sz="2000" i="1">
                <a:latin typeface="Arial" panose="020B0604020202020204" pitchFamily="34" charset="0"/>
              </a:rPr>
              <a:t>(Emer)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Mon Dieu </a:t>
            </a:r>
            <a:r>
              <a:rPr lang="sl-SI" altLang="sl-SI" sz="2000" i="1">
                <a:latin typeface="Arial" panose="020B0604020202020204" pitchFamily="34" charset="0"/>
              </a:rPr>
              <a:t>(Vaucaire- Dumont)</a:t>
            </a:r>
          </a:p>
          <a:p>
            <a:r>
              <a:rPr lang="sl-SI" altLang="sl-SI" sz="2000" b="1" i="1">
                <a:latin typeface="Arial" panose="020B0604020202020204" pitchFamily="34" charset="0"/>
              </a:rPr>
              <a:t>Plus bleu que tes yeux </a:t>
            </a:r>
            <a:r>
              <a:rPr lang="sl-SI" altLang="sl-SI" sz="2000" i="1">
                <a:latin typeface="Arial" panose="020B0604020202020204" pitchFamily="34" charset="0"/>
              </a:rPr>
              <a:t>(Aznavour)</a:t>
            </a:r>
          </a:p>
          <a:p>
            <a:endParaRPr lang="sl-SI" altLang="sl-SI" sz="2000" i="1">
              <a:latin typeface="Arial" panose="020B0604020202020204" pitchFamily="34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31CC513-6BB9-463E-A49A-6AB3F648014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581400" cy="4114800"/>
          </a:xfrm>
        </p:spPr>
        <p:txBody>
          <a:bodyPr/>
          <a:lstStyle/>
          <a:p>
            <a:r>
              <a:rPr lang="sl-SI" altLang="sl-SI" sz="2000" b="1">
                <a:latin typeface="Arial" panose="020B0604020202020204" pitchFamily="34" charset="0"/>
              </a:rPr>
              <a:t>Življenje kot roža</a:t>
            </a:r>
          </a:p>
          <a:p>
            <a:r>
              <a:rPr lang="sl-SI" altLang="sl-SI" sz="2000" b="1">
                <a:latin typeface="Arial" panose="020B0604020202020204" pitchFamily="34" charset="0"/>
              </a:rPr>
              <a:t>Milord</a:t>
            </a:r>
          </a:p>
          <a:p>
            <a:r>
              <a:rPr lang="sl-SI" altLang="sl-SI" sz="2000" b="1">
                <a:latin typeface="Arial" panose="020B0604020202020204" pitchFamily="34" charset="0"/>
              </a:rPr>
              <a:t>Trije zvonovi</a:t>
            </a:r>
          </a:p>
          <a:p>
            <a:r>
              <a:rPr lang="sl-SI" altLang="sl-SI" sz="2000" b="1">
                <a:latin typeface="Arial" panose="020B0604020202020204" pitchFamily="34" charset="0"/>
              </a:rPr>
              <a:t>Harmonikar</a:t>
            </a:r>
          </a:p>
          <a:p>
            <a:r>
              <a:rPr lang="sl-SI" altLang="sl-SI" sz="2000" b="1">
                <a:latin typeface="Arial" panose="020B0604020202020204" pitchFamily="34" charset="0"/>
              </a:rPr>
              <a:t>Ne, ničesar ne obžalujem</a:t>
            </a:r>
          </a:p>
          <a:p>
            <a:endParaRPr lang="sl-SI" altLang="sl-SI" sz="2000" b="1">
              <a:latin typeface="Arial" panose="020B0604020202020204" pitchFamily="34" charset="0"/>
            </a:endParaRPr>
          </a:p>
          <a:p>
            <a:r>
              <a:rPr lang="sl-SI" altLang="sl-SI" sz="2000" b="1">
                <a:latin typeface="Arial" panose="020B0604020202020204" pitchFamily="34" charset="0"/>
              </a:rPr>
              <a:t>Norica</a:t>
            </a:r>
          </a:p>
          <a:p>
            <a:r>
              <a:rPr lang="sl-SI" altLang="sl-SI" sz="2000" b="1">
                <a:latin typeface="Arial" panose="020B0604020202020204" pitchFamily="34" charset="0"/>
              </a:rPr>
              <a:t>Čemu ljubezen</a:t>
            </a:r>
          </a:p>
          <a:p>
            <a:r>
              <a:rPr lang="sl-SI" altLang="sl-SI" sz="2000" b="1">
                <a:latin typeface="Arial" panose="020B0604020202020204" pitchFamily="34" charset="0"/>
              </a:rPr>
              <a:t>Moj bog</a:t>
            </a:r>
          </a:p>
          <a:p>
            <a:r>
              <a:rPr lang="sl-SI" altLang="sl-SI" sz="2000" b="1">
                <a:latin typeface="Arial" panose="020B0604020202020204" pitchFamily="34" charset="0"/>
              </a:rPr>
              <a:t>Bolj sinje kot tvoje oči</a:t>
            </a:r>
          </a:p>
        </p:txBody>
      </p:sp>
      <p:pic>
        <p:nvPicPr>
          <p:cNvPr id="21509" name="Picture 5" descr="C:\Moji dokumenti\IP1\Računalništvo 9-1\goldd.jpg">
            <a:extLst>
              <a:ext uri="{FF2B5EF4-FFF2-40B4-BE49-F238E27FC236}">
                <a16:creationId xmlns:a16="http://schemas.microsoft.com/office/drawing/2014/main" id="{5B596BE0-51E5-4D67-9645-D2F0C367F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2286000" cy="17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4B114CE-FF7C-4334-BBF0-712291AB2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91E68C9-83B0-4C44-B716-CCC742E23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4A08E50-744F-4353-882D-65735AB9B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533400"/>
            <a:ext cx="3200400" cy="1828800"/>
          </a:xfrm>
        </p:spPr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NOVI</a:t>
            </a:r>
            <a:b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USPEHI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25E20E1-5809-492D-8171-80024947FC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895600"/>
            <a:ext cx="7620000" cy="3200400"/>
          </a:xfrm>
        </p:spPr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Julija 1952- poroka z Jacquesom Pillsom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še vedno v alkoholu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huda prometna nesreča v bližini Pariza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ločitev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55. leta nastop v pariški Olympiji</a:t>
            </a:r>
          </a:p>
          <a:p>
            <a:endParaRPr lang="sl-SI" altLang="sl-SI" sz="2800">
              <a:latin typeface="Arial" panose="020B0604020202020204" pitchFamily="34" charset="0"/>
            </a:endParaRPr>
          </a:p>
          <a:p>
            <a:r>
              <a:rPr lang="sl-SI" altLang="sl-SI" sz="2400" i="1">
                <a:latin typeface="Arial" panose="020B0604020202020204" pitchFamily="34" charset="0"/>
              </a:rPr>
              <a:t>Je t’ai dans la peau</a:t>
            </a:r>
            <a:endParaRPr lang="sl-SI" altLang="sl-SI" sz="2800">
              <a:latin typeface="Arial" panose="020B0604020202020204" pitchFamily="34" charset="0"/>
            </a:endParaRPr>
          </a:p>
        </p:txBody>
      </p:sp>
      <p:pic>
        <p:nvPicPr>
          <p:cNvPr id="22533" name="Picture 5" descr="C:\Moji dokumenti\IP1\Računalništvo 9-1\nastop22.jpg">
            <a:extLst>
              <a:ext uri="{FF2B5EF4-FFF2-40B4-BE49-F238E27FC236}">
                <a16:creationId xmlns:a16="http://schemas.microsoft.com/office/drawing/2014/main" id="{090D2C29-31AF-4BC1-BA0C-1010E588A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2209800" cy="21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E530B7B-D58E-4AAA-9404-F5FD8CEB3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8401505-587F-409B-822B-00B0DD19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62A5CF4-A6A8-40A4-9EF2-23B54C4CC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 VRHU oz.</a:t>
            </a:r>
            <a:b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ZAČETEK KONCA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51AAA6-A5AB-47E7-BD85-5BDE721BD3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turneja po latinski Ameriki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1958 spozna Moustakija</a:t>
            </a:r>
          </a:p>
          <a:p>
            <a:r>
              <a:rPr lang="sl-SI" altLang="sl-SI" sz="2400" i="1">
                <a:latin typeface="Arial" panose="020B0604020202020204" pitchFamily="34" charset="0"/>
              </a:rPr>
              <a:t>Milord</a:t>
            </a:r>
          </a:p>
          <a:p>
            <a:r>
              <a:rPr lang="sl-SI" altLang="sl-SI" sz="2400" i="1">
                <a:latin typeface="Arial" panose="020B0604020202020204" pitchFamily="34" charset="0"/>
              </a:rPr>
              <a:t>Je ne regrette rien</a:t>
            </a:r>
            <a:endParaRPr lang="sl-SI" altLang="sl-SI" sz="2400">
              <a:latin typeface="Arial" panose="020B0604020202020204" pitchFamily="34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A9E07676-136B-4C79-B0F3-A986F93BA78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huda prometna nesreča v bližini Pariza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po dolgem okrevanju zopet na odru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1960 koncert v New Yorku</a:t>
            </a:r>
          </a:p>
          <a:p>
            <a:endParaRPr lang="sl-SI" altLang="sl-SI" sz="2400">
              <a:latin typeface="Arial" panose="020B0604020202020204" pitchFamily="34" charset="0"/>
            </a:endParaRP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534E57BD-C89A-4EBB-9A13-91908DDDD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958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 sz="28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Ko si enkrat na vrhu, poti navzgor več ni. Četudi postopoma in po malo gre navzdol...</a:t>
            </a:r>
          </a:p>
        </p:txBody>
      </p:sp>
      <p:pic>
        <p:nvPicPr>
          <p:cNvPr id="23560" name="Picture 8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79546A9-CDCC-4AF2-9FCF-D42A71EC2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BE9C7C8-3FEB-4AF0-B341-09ADB9EC1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364374D-7952-482E-927A-021797B9D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NAJDALJŠI DAN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3CE620C-DAD4-442E-881D-94DAA14F9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6705600" cy="4114800"/>
          </a:xfrm>
        </p:spPr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“Samomorilska turneja” v pariški Olympiji- 1961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pokonci jo držijo le zdravila in trdna odločenost, da bo nadaljevala s petjem za vsako ceno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nagrada Akademije Charles Cros za življenjsko delo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l.61 spozna Thea Sarapoja- z njim se poroči oktobra 62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film “Le jour plus long”- Najdaljši dan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1963 </a:t>
            </a:r>
            <a:r>
              <a:rPr lang="sl-SI" altLang="sl-SI" sz="2400" i="1">
                <a:latin typeface="Arial" panose="020B0604020202020204" pitchFamily="34" charset="0"/>
              </a:rPr>
              <a:t>A quoi ça sert l’amour </a:t>
            </a:r>
            <a:r>
              <a:rPr lang="sl-SI" altLang="sl-SI" sz="2400">
                <a:latin typeface="Arial" panose="020B0604020202020204" pitchFamily="34" charset="0"/>
              </a:rPr>
              <a:t>s Theom</a:t>
            </a:r>
          </a:p>
        </p:txBody>
      </p:sp>
      <p:pic>
        <p:nvPicPr>
          <p:cNvPr id="24580" name="Picture 4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4A186F3-5C46-4FD0-B217-63E07F474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0C528A4-8F31-424B-92AB-629767986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262B22E-DC2A-47B7-9151-13F6DEE13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KONEC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6380239-BED9-4232-8964-1AB14272C53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791200" cy="4114800"/>
          </a:xfrm>
        </p:spPr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Edith aprila pade v komo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zadnje mesece življenja preživi na jugu Francije večinoma v postelji</a:t>
            </a:r>
            <a:endParaRPr lang="sl-SI" altLang="sl-SI" sz="2400" i="1">
              <a:latin typeface="Arial" panose="020B0604020202020204" pitchFamily="34" charset="0"/>
            </a:endParaRPr>
          </a:p>
          <a:p>
            <a:r>
              <a:rPr lang="sl-SI" altLang="sl-SI" sz="2400">
                <a:latin typeface="Arial" panose="020B0604020202020204" pitchFamily="34" charset="0"/>
              </a:rPr>
              <a:t>umre 11. oktobra 1963 in z rešilnim avtom jo takoj pripeljejo v Pariz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istega dne umre njen prijatelj Cocteau, ko jih preko radia izreče zadnje pozdrave svoji mali Edith</a:t>
            </a:r>
          </a:p>
        </p:txBody>
      </p:sp>
      <p:pic>
        <p:nvPicPr>
          <p:cNvPr id="25606" name="Picture 6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65B5434-1879-43FD-9D10-ABFD2FCAB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6B09361-38D8-4BBC-A86B-D0B4018A0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C:\Moji dokumenti\IP1\Računalništvo 9-1\Kopija od tipke.jpg">
            <a:extLst>
              <a:ext uri="{FF2B5EF4-FFF2-40B4-BE49-F238E27FC236}">
                <a16:creationId xmlns:a16="http://schemas.microsoft.com/office/drawing/2014/main" id="{627E00D6-31D8-4D5D-855F-A3D3AF1A6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4196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C:\Moji dokumenti\IP1\Računalništvo 9-1\Kopija od tipke.jpg">
            <a:extLst>
              <a:ext uri="{FF2B5EF4-FFF2-40B4-BE49-F238E27FC236}">
                <a16:creationId xmlns:a16="http://schemas.microsoft.com/office/drawing/2014/main" id="{1BAB767E-0BF3-43A1-A340-05F26AB82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1148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1" name="Picture 11" descr="C:\Moji dokumenti\IP1\Računalništvo 9-1\Kopija od tipke.jpg">
            <a:extLst>
              <a:ext uri="{FF2B5EF4-FFF2-40B4-BE49-F238E27FC236}">
                <a16:creationId xmlns:a16="http://schemas.microsoft.com/office/drawing/2014/main" id="{34A90D23-0251-47DF-882D-10625687D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7244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 descr="C:\Moji dokumenti\IP1\Računalništvo 9-1\Kopija od tipke.jpg">
            <a:extLst>
              <a:ext uri="{FF2B5EF4-FFF2-40B4-BE49-F238E27FC236}">
                <a16:creationId xmlns:a16="http://schemas.microsoft.com/office/drawing/2014/main" id="{D44A13F0-6DAE-403B-9A9B-F79BF2377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0292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3" descr="C:\Moji dokumenti\IP1\Računalništvo 9-1\Kopija od tipke.jpg">
            <a:extLst>
              <a:ext uri="{FF2B5EF4-FFF2-40B4-BE49-F238E27FC236}">
                <a16:creationId xmlns:a16="http://schemas.microsoft.com/office/drawing/2014/main" id="{93AD4FA9-C66F-47D8-93C2-9D61B833E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340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4" name="Picture 14" descr="C:\Moji dokumenti\IP1\Računalništvo 9-1\Kopija od tipke.jpg">
            <a:extLst>
              <a:ext uri="{FF2B5EF4-FFF2-40B4-BE49-F238E27FC236}">
                <a16:creationId xmlns:a16="http://schemas.microsoft.com/office/drawing/2014/main" id="{841B2E6A-0810-4460-BD83-1A4B4F5C0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388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5" name="Picture 15" descr="C:\Moji dokumenti\IP1\Računalništvo 9-1\Kopija od tipke.jpg">
            <a:extLst>
              <a:ext uri="{FF2B5EF4-FFF2-40B4-BE49-F238E27FC236}">
                <a16:creationId xmlns:a16="http://schemas.microsoft.com/office/drawing/2014/main" id="{CBC5815D-1479-4874-82CE-CCE3ACC07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8100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6" name="Picture 16" descr="C:\Moji dokumenti\IP1\Računalništvo 9-1\Kopija od tipke.jpg">
            <a:extLst>
              <a:ext uri="{FF2B5EF4-FFF2-40B4-BE49-F238E27FC236}">
                <a16:creationId xmlns:a16="http://schemas.microsoft.com/office/drawing/2014/main" id="{A1EDB518-ACBD-425A-8F7B-0CCA1B0ED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5052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7" name="Picture 17" descr="C:\Moji dokumenti\IP1\Računalništvo 9-1\Kopija od tipke.jpg">
            <a:extLst>
              <a:ext uri="{FF2B5EF4-FFF2-40B4-BE49-F238E27FC236}">
                <a16:creationId xmlns:a16="http://schemas.microsoft.com/office/drawing/2014/main" id="{063EE6A6-B33A-438F-A6C3-95158041B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9436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9" name="Picture 19" descr="C:\Moji dokumenti\IP1\Računalništvo 9-1\Kopija od tipke.jpg">
            <a:extLst>
              <a:ext uri="{FF2B5EF4-FFF2-40B4-BE49-F238E27FC236}">
                <a16:creationId xmlns:a16="http://schemas.microsoft.com/office/drawing/2014/main" id="{CB6EAA98-41B4-4989-B622-9BC7877A4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2004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0" name="Picture 20" descr="C:\Moji dokumenti\IP1\Računalništvo 9-1\Kopija od tipke.jpg">
            <a:extLst>
              <a:ext uri="{FF2B5EF4-FFF2-40B4-BE49-F238E27FC236}">
                <a16:creationId xmlns:a16="http://schemas.microsoft.com/office/drawing/2014/main" id="{C13B6E47-EF2D-42F7-96B9-4E0B93A36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895600" y="609600"/>
            <a:ext cx="3810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75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75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375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75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75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75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375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875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375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875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375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9B49DC6-234E-40BD-99C8-DFF9DD45C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800" u="sng">
                <a:latin typeface="Arial" panose="020B0604020202020204" pitchFamily="34" charset="0"/>
              </a:rPr>
              <a:t>Pariški vrabček</a:t>
            </a:r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01B1658-84EE-4A0A-B8FB-BA1FB59A9A4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>
                <a:latin typeface="Arial" panose="020B0604020202020204" pitchFamily="34" charset="0"/>
              </a:rPr>
              <a:t>Parižanka</a:t>
            </a:r>
          </a:p>
          <a:p>
            <a:r>
              <a:rPr lang="sl-SI" altLang="sl-SI" sz="2800">
                <a:latin typeface="Arial" panose="020B0604020202020204" pitchFamily="34" charset="0"/>
              </a:rPr>
              <a:t>najslavnejša pevka v zgodovini šansona</a:t>
            </a:r>
          </a:p>
          <a:p>
            <a:r>
              <a:rPr lang="sl-SI" altLang="sl-SI" sz="2800">
                <a:latin typeface="Arial" panose="020B0604020202020204" pitchFamily="34" charset="0"/>
              </a:rPr>
              <a:t>vzdevek: “La môme Piaf” (Pariški vrabček)</a:t>
            </a:r>
          </a:p>
          <a:p>
            <a:r>
              <a:rPr lang="sl-SI" altLang="sl-SI" sz="2800">
                <a:latin typeface="Arial" panose="020B0604020202020204" pitchFamily="34" charset="0"/>
              </a:rPr>
              <a:t>1915- 1963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D7445B86-5171-4152-A91A-7237880C15B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752600"/>
            <a:ext cx="2895600" cy="4114800"/>
          </a:xfrm>
        </p:spPr>
      </p:pic>
      <p:pic>
        <p:nvPicPr>
          <p:cNvPr id="3077" name="Picture 5" descr="C:\Moji dokumenti\IP1\Računalništvo 9-1\WRABC.jpg">
            <a:extLst>
              <a:ext uri="{FF2B5EF4-FFF2-40B4-BE49-F238E27FC236}">
                <a16:creationId xmlns:a16="http://schemas.microsoft.com/office/drawing/2014/main" id="{6E275F35-7242-4E09-A09F-5919E3A05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160020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Moji dokumenti\IP1\Računalništvo 9-1\steinnw.jpg">
            <a:hlinkClick r:id="rId4"/>
            <a:extLst>
              <a:ext uri="{FF2B5EF4-FFF2-40B4-BE49-F238E27FC236}">
                <a16:creationId xmlns:a16="http://schemas.microsoft.com/office/drawing/2014/main" id="{C306F51E-0042-4738-BFCD-B11C0892C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Moji dokumenti\IP1\Računalništvo 9-1\steinnw.jpg">
            <a:extLst>
              <a:ext uri="{FF2B5EF4-FFF2-40B4-BE49-F238E27FC236}">
                <a16:creationId xmlns:a16="http://schemas.microsoft.com/office/drawing/2014/main" id="{D00EDE44-4004-4945-A4B9-D5193FEFC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0"/>
      <p:bldP spid="307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2602A6-34A3-455E-815C-70195A47D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VSE KAR OSTANE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69F62BD3-A6A0-471C-8ECD-717C3F22E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43400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 sz="2400" b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Spominski muzej Edith Piaf v Parizu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320A025F-A46B-46D8-A548-2C1F8BD1E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312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 sz="2400" b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Parcela družine Gassion - Piaf na pariškem pokopališču Pere Lachaise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146744F9-4F67-4D61-9361-8E4DDA01F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343400"/>
            <a:ext cx="2286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l-SI" altLang="sl-SI" sz="24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5, rue Crespin du Gast , 75011 Paris </a:t>
            </a:r>
            <a:endParaRPr lang="sl-SI" altLang="sl-SI" sz="2800" b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8682" name="Picture 10" descr="C:\Moji dokumenti\IP1\Računalništvo 9-1\lachaise.jpg">
            <a:extLst>
              <a:ext uri="{FF2B5EF4-FFF2-40B4-BE49-F238E27FC236}">
                <a16:creationId xmlns:a16="http://schemas.microsoft.com/office/drawing/2014/main" id="{8CAC5519-7534-4177-ADF3-09F2AEE3B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2895600" cy="19621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3" name="Picture 11" descr="C:\Moji dokumenti\IP1\Računalništvo 9-1\steinnw.jp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1FB39C-78B7-4AA0-9800-BE4F48A35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4" name="Picture 12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38043F7-263F-405E-A013-18904E108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0" grpId="0" build="p" autoUpdateAnimBg="0" advAuto="0"/>
      <p:bldP spid="286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464DCC-BF8E-4CE8-A6A9-E53448B75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" panose="020B0604020202020204" pitchFamily="34" charset="0"/>
              </a:rPr>
              <a:t>VIRI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5AEC954-C27C-49AD-B8D4-29A74F4DB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>
                <a:solidFill>
                  <a:srgbClr val="000000"/>
                </a:solidFill>
              </a:rPr>
              <a:t>http://fr.music.yahoo.com/biographies/edith_piaf.html</a:t>
            </a:r>
          </a:p>
          <a:p>
            <a:r>
              <a:rPr lang="sl-SI" altLang="sl-SI" sz="2400">
                <a:solidFill>
                  <a:srgbClr val="000000"/>
                </a:solidFill>
              </a:rPr>
              <a:t>www.paroles.com</a:t>
            </a:r>
          </a:p>
          <a:p>
            <a:endParaRPr lang="sl-SI" altLang="sl-SI" sz="2400">
              <a:solidFill>
                <a:srgbClr val="000000"/>
              </a:solidFill>
            </a:endParaRPr>
          </a:p>
          <a:p>
            <a:r>
              <a:rPr lang="sl-SI" altLang="sl-SI" sz="2400">
                <a:solidFill>
                  <a:srgbClr val="000000"/>
                </a:solidFill>
              </a:rPr>
              <a:t>Simone Berteaut</a:t>
            </a:r>
            <a:r>
              <a:rPr lang="sl-SI" altLang="sl-SI">
                <a:solidFill>
                  <a:srgbClr val="000000"/>
                </a:solidFill>
              </a:rPr>
              <a:t>: Edith Piaf</a:t>
            </a:r>
          </a:p>
        </p:txBody>
      </p:sp>
      <p:pic>
        <p:nvPicPr>
          <p:cNvPr id="27652" name="Picture 4" descr="C:\Moji dokumenti\IP1\Računalništvo 9-1\steinnw.jpg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8D823E4-75A5-4C5B-8E27-7B9B56EAC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C:\Moji dokumenti\IP1\Računalništvo 9-1\steinnw.jp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E5EAA91-F48D-4B5C-94C5-CDA42F996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8B77CAD-8CC6-4FFA-BE8B-55877DBCE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CHANSON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9748E20-EB64-482A-9649-388D38307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od 19. stol. aktualna, drzno šaljiva ali saitrična kabaretna pesem ali popevka, izvajana z recitiranim petjem; izhaja iz Francije</a:t>
            </a:r>
          </a:p>
          <a:p>
            <a:r>
              <a:rPr lang="sl-SI" altLang="sl-SI" sz="2400" b="1">
                <a:latin typeface="Arial" panose="020B0604020202020204" pitchFamily="34" charset="0"/>
              </a:rPr>
              <a:t>ZNANI ŠANSONJERJI: </a:t>
            </a:r>
            <a:r>
              <a:rPr lang="sl-SI" altLang="sl-SI" sz="2400">
                <a:latin typeface="Arial" panose="020B0604020202020204" pitchFamily="34" charset="0"/>
              </a:rPr>
              <a:t>poleg Edith Piaf; Marlene Dietrich, Charles Aznavour, Gilbert Becaud, Charles Dumont, Marie Dubas,…(večinoma francoski)</a:t>
            </a:r>
          </a:p>
          <a:p>
            <a:r>
              <a:rPr lang="sl-SI" altLang="sl-SI" sz="2400" b="1">
                <a:latin typeface="Arial" panose="020B0604020202020204" pitchFamily="34" charset="0"/>
              </a:rPr>
              <a:t>INŠTRUMENTALNA SPREMLJAVA: </a:t>
            </a:r>
            <a:r>
              <a:rPr lang="sl-SI" altLang="sl-SI" sz="2400">
                <a:latin typeface="Arial" panose="020B0604020202020204" pitchFamily="34" charset="0"/>
              </a:rPr>
              <a:t>standardni jazz ansambel; kabaretni orkester; včasih samo koncertni klavir ali harmonika(accordéon)</a:t>
            </a:r>
          </a:p>
        </p:txBody>
      </p:sp>
      <p:pic>
        <p:nvPicPr>
          <p:cNvPr id="11268" name="Picture 4" descr="C:\Moji dokumenti\IP1\Računalništvo 9-1\steinnw.jpg">
            <a:extLst>
              <a:ext uri="{FF2B5EF4-FFF2-40B4-BE49-F238E27FC236}">
                <a16:creationId xmlns:a16="http://schemas.microsoft.com/office/drawing/2014/main" id="{7BB94F40-C7E8-42A5-99D9-1C2B49C48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Moji dokumenti\IP1\Računalništvo 9-1\steinnw.jpg">
            <a:extLst>
              <a:ext uri="{FF2B5EF4-FFF2-40B4-BE49-F238E27FC236}">
                <a16:creationId xmlns:a16="http://schemas.microsoft.com/office/drawing/2014/main" id="{DF6D803F-F935-44CC-9B14-7C0AA15F2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CD7838D-8F3F-4A91-B768-1860C319F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" panose="020B0604020202020204" pitchFamily="34" charset="0"/>
              </a:rPr>
              <a:t>Biografija</a:t>
            </a:r>
            <a:br>
              <a:rPr lang="sl-SI" altLang="sl-SI">
                <a:latin typeface="Arial" panose="020B0604020202020204" pitchFamily="34" charset="0"/>
              </a:rPr>
            </a:br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ŽIVLJENJE NA ULICI</a:t>
            </a: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6C343A4-A923-42EC-83A1-3A78FACCB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Arial" panose="020B0604020202020204" pitchFamily="34" charset="0"/>
              </a:rPr>
              <a:t>rojena 19.12. 1915- Belleville, Pariz</a:t>
            </a:r>
          </a:p>
          <a:p>
            <a:r>
              <a:rPr lang="sl-SI" altLang="sl-SI">
                <a:latin typeface="Arial" panose="020B0604020202020204" pitchFamily="34" charset="0"/>
              </a:rPr>
              <a:t>že kot majhen otrok si je s petjem na ulici služila denar</a:t>
            </a:r>
          </a:p>
          <a:p>
            <a:r>
              <a:rPr lang="sl-SI" altLang="sl-SI">
                <a:latin typeface="Arial" panose="020B0604020202020204" pitchFamily="34" charset="0"/>
              </a:rPr>
              <a:t>vedno v družbi polsestre Simone</a:t>
            </a:r>
          </a:p>
          <a:p>
            <a:r>
              <a:rPr lang="sl-SI" altLang="sl-SI">
                <a:latin typeface="Arial" panose="020B0604020202020204" pitchFamily="34" charset="0"/>
              </a:rPr>
              <a:t>zelo močan in ekspresiven glas</a:t>
            </a:r>
          </a:p>
          <a:p>
            <a:endParaRPr lang="sl-SI" altLang="sl-SI"/>
          </a:p>
        </p:txBody>
      </p:sp>
      <p:pic>
        <p:nvPicPr>
          <p:cNvPr id="4101" name="Picture 5" descr="C:\Moji dokumenti\IP1\Računalništvo 9-1\steinnw.jpg">
            <a:hlinkClick r:id="rId2"/>
            <a:extLst>
              <a:ext uri="{FF2B5EF4-FFF2-40B4-BE49-F238E27FC236}">
                <a16:creationId xmlns:a16="http://schemas.microsoft.com/office/drawing/2014/main" id="{CB7607CB-2D65-455E-A166-85E12D4DF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Moji dokumenti\IP1\Računalništvo 9-1\steinnw.jpg">
            <a:hlinkClick r:id="rId4"/>
            <a:extLst>
              <a:ext uri="{FF2B5EF4-FFF2-40B4-BE49-F238E27FC236}">
                <a16:creationId xmlns:a16="http://schemas.microsoft.com/office/drawing/2014/main" id="{1208B3CF-85A6-4146-94D1-8B31E88D2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AF2032C-AB71-4897-9118-55743F07E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PRVIČ NA ODRU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F56E19C-D432-4E65-AC02-FC6E933DE8F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odkril jo je Louis Leplée in ji dal vzdevek “piaf”- vrabček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v njegovem baru “Lulu” je Edith debutirala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l.1936- Leplée ustreljen, Edith zopet brez “menedžerja”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nastane pesem “Browning”</a:t>
            </a:r>
            <a:endParaRPr lang="sl-SI" altLang="sl-SI" sz="2800"/>
          </a:p>
        </p:txBody>
      </p:sp>
      <p:pic>
        <p:nvPicPr>
          <p:cNvPr id="5128" name="Picture 8" descr="C:\Moji dokumenti\Računalništvo 9-1\edith3.jpg">
            <a:extLst>
              <a:ext uri="{FF2B5EF4-FFF2-40B4-BE49-F238E27FC236}">
                <a16:creationId xmlns:a16="http://schemas.microsoft.com/office/drawing/2014/main" id="{2913325E-0DB5-467F-8CCC-217195429DB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5850" y="1981200"/>
            <a:ext cx="3008313" cy="4114800"/>
          </a:xfrm>
          <a:ln w="57150" cmpd="thickThin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31" name="Picture 11" descr="C:\Moji dokumenti\IP1\Računalništvo 9-1\steinnw.jpg">
            <a:hlinkClick r:id="rId3"/>
            <a:extLst>
              <a:ext uri="{FF2B5EF4-FFF2-40B4-BE49-F238E27FC236}">
                <a16:creationId xmlns:a16="http://schemas.microsoft.com/office/drawing/2014/main" id="{8196049A-4802-486B-9BDE-C31C9B58C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C:\Moji dokumenti\IP1\Računalništvo 9-1\steinnw.jpg">
            <a:hlinkClick r:id="rId5"/>
            <a:extLst>
              <a:ext uri="{FF2B5EF4-FFF2-40B4-BE49-F238E27FC236}">
                <a16:creationId xmlns:a16="http://schemas.microsoft.com/office/drawing/2014/main" id="{D5C2E340-2E6F-488A-9A4C-0E3951387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build="p" autoUpdateAnimBg="0" advAuto="0"/>
      <p:bldP spid="512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6A59665-94FB-4C66-8224-04E098100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EDITH POSTANE ZVEZDA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8BB0D71-3B60-437A-ABE2-09707297CF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pod okriljem R. Assoja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nekaj let pozneje posname film s Paulom Meurisseom “Lepi brezbrižnež”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nastane ena od njenih največjih uspešnic “L’accordéoniste”- Harmonikar</a:t>
            </a:r>
          </a:p>
        </p:txBody>
      </p:sp>
      <p:pic>
        <p:nvPicPr>
          <p:cNvPr id="6161" name="Picture 17" descr="C:\Moji dokumenti\IP1\Računalništvo 9-1\steinnw.jpg">
            <a:extLst>
              <a:ext uri="{FF2B5EF4-FFF2-40B4-BE49-F238E27FC236}">
                <a16:creationId xmlns:a16="http://schemas.microsoft.com/office/drawing/2014/main" id="{29BFB191-BEAD-4DBE-96D9-6DE8B79B9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C:\Moji dokumenti\IP1\Računalništvo 9-1\steinnw.jpg">
            <a:hlinkClick r:id="rId3"/>
            <a:extLst>
              <a:ext uri="{FF2B5EF4-FFF2-40B4-BE49-F238E27FC236}">
                <a16:creationId xmlns:a16="http://schemas.microsoft.com/office/drawing/2014/main" id="{51049E9C-A171-4670-A6E6-3E06043F1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5" name="Picture 21" descr="C:\Moji dokumenti\IP1\Računalništvo 9-1\plošče12.jpg">
            <a:extLst>
              <a:ext uri="{FF2B5EF4-FFF2-40B4-BE49-F238E27FC236}">
                <a16:creationId xmlns:a16="http://schemas.microsoft.com/office/drawing/2014/main" id="{CEBC9EC3-CB94-4C3C-BDFF-A3C396D17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CC07826-CEE8-47C6-808D-FA7721692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EDITHINA “ODKRITJA”</a:t>
            </a:r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601F27C1-078E-423A-AA07-F4B64453E72C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2097088"/>
          <a:ext cx="3200400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PhotoImpact" r:id="rId3" imgW="2380952" imgH="2076190" progId="PI3.Image">
                  <p:embed/>
                </p:oleObj>
              </mc:Choice>
              <mc:Fallback>
                <p:oleObj name="PhotoImpact" r:id="rId3" imgW="2380952" imgH="2076190" progId="PI3.Imag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97088"/>
                        <a:ext cx="3200400" cy="279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4A2790A4-302B-44F4-89A0-7FE3AF30AD4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95600" y="3657600"/>
          <a:ext cx="1666875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PhotoImpact" r:id="rId5" imgW="952129" imgH="1523810" progId="PI3.Image">
                  <p:embed/>
                </p:oleObj>
              </mc:Choice>
              <mc:Fallback>
                <p:oleObj name="PhotoImpact" r:id="rId5" imgW="952129" imgH="1523810" progId="PI3.Imag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57600"/>
                        <a:ext cx="1666875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>
            <a:extLst>
              <a:ext uri="{FF2B5EF4-FFF2-40B4-BE49-F238E27FC236}">
                <a16:creationId xmlns:a16="http://schemas.microsoft.com/office/drawing/2014/main" id="{2420CB71-9354-490F-AAD9-56C08486C635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1944 Edith spozna Yvesa Montanda in odkrije njegov talent. Pomaga mu do slave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Nekaj let deluje s skupino “Chompagnons de la chanson- turneja po ZDA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Les Trois cloches</a:t>
            </a:r>
          </a:p>
        </p:txBody>
      </p:sp>
      <p:pic>
        <p:nvPicPr>
          <p:cNvPr id="8200" name="Picture 8" descr="C:\Moji dokumenti\IP1\Računalništvo 9-1\steinnw.jpg">
            <a:hlinkClick r:id="rId7"/>
            <a:extLst>
              <a:ext uri="{FF2B5EF4-FFF2-40B4-BE49-F238E27FC236}">
                <a16:creationId xmlns:a16="http://schemas.microsoft.com/office/drawing/2014/main" id="{1CFA7507-D00A-486D-9492-0C3BDB018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:\Moji dokumenti\IP1\Računalništvo 9-1\steinnw.jpg">
            <a:hlinkClick r:id="rId9"/>
            <a:extLst>
              <a:ext uri="{FF2B5EF4-FFF2-40B4-BE49-F238E27FC236}">
                <a16:creationId xmlns:a16="http://schemas.microsoft.com/office/drawing/2014/main" id="{02F1DECF-2078-4735-970C-CF44D267D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7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2D4DBA2-41AC-45DC-A8F6-61D3893DE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SPRAVILA JIH JE NA ODER</a:t>
            </a:r>
            <a:endParaRPr lang="sl-SI" altLang="sl-SI" sz="3600">
              <a:latin typeface="Arial" panose="020B0604020202020204" pitchFamily="34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D3E1E74D-37A8-455F-84ED-38AE3E327902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Poleg Y.Montanda, Ch.de la Chanson še:</a:t>
            </a:r>
          </a:p>
          <a:p>
            <a:r>
              <a:rPr lang="sl-SI" altLang="sl-SI" sz="2400" b="1">
                <a:latin typeface="Arial" panose="020B0604020202020204" pitchFamily="34" charset="0"/>
              </a:rPr>
              <a:t>Charles Aznavour</a:t>
            </a:r>
            <a:r>
              <a:rPr lang="sl-SI" altLang="sl-SI" sz="2400">
                <a:latin typeface="Arial" panose="020B0604020202020204" pitchFamily="34" charset="0"/>
              </a:rPr>
              <a:t>(skupaj sta posnela “Plus bleu que tes Yeux”,…)</a:t>
            </a:r>
          </a:p>
          <a:p>
            <a:r>
              <a:rPr lang="sl-SI" altLang="sl-SI" sz="2400" b="1">
                <a:latin typeface="Arial" panose="020B0604020202020204" pitchFamily="34" charset="0"/>
              </a:rPr>
              <a:t>Gilbert Becaud</a:t>
            </a:r>
            <a:r>
              <a:rPr lang="sl-SI" altLang="sl-SI" sz="2400">
                <a:latin typeface="Arial" panose="020B0604020202020204" pitchFamily="34" charset="0"/>
              </a:rPr>
              <a:t>(uspešnice: “C’est en septembre”,…)</a:t>
            </a:r>
            <a:endParaRPr lang="sl-SI" altLang="sl-SI" sz="2400" b="1">
              <a:latin typeface="Arial" panose="020B0604020202020204" pitchFamily="34" charset="0"/>
            </a:endParaRPr>
          </a:p>
          <a:p>
            <a:r>
              <a:rPr lang="sl-SI" altLang="sl-SI" sz="2400" b="1">
                <a:latin typeface="Arial" panose="020B0604020202020204" pitchFamily="34" charset="0"/>
              </a:rPr>
              <a:t>...</a:t>
            </a:r>
            <a:endParaRPr lang="sl-SI" altLang="sl-SI" sz="2400">
              <a:latin typeface="Arial" panose="020B0604020202020204" pitchFamily="34" charset="0"/>
            </a:endParaRPr>
          </a:p>
          <a:p>
            <a:endParaRPr lang="sl-SI" altLang="sl-SI" sz="2400">
              <a:latin typeface="Arial" panose="020B0604020202020204" pitchFamily="34" charset="0"/>
            </a:endParaRPr>
          </a:p>
        </p:txBody>
      </p:sp>
      <p:pic>
        <p:nvPicPr>
          <p:cNvPr id="12304" name="Picture 16" descr="C:\Moji dokumenti\Računalništvo 9-1\charlie.jpg">
            <a:extLst>
              <a:ext uri="{FF2B5EF4-FFF2-40B4-BE49-F238E27FC236}">
                <a16:creationId xmlns:a16="http://schemas.microsoft.com/office/drawing/2014/main" id="{597B3B78-D9DA-43EB-AC5B-6492D375B7B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00200"/>
            <a:ext cx="3124200" cy="3124200"/>
          </a:xfrm>
        </p:spPr>
      </p:pic>
      <p:pic>
        <p:nvPicPr>
          <p:cNvPr id="12307" name="Picture 19" descr="C:\Moji dokumenti\Računalništvo 9-1\gb1.jpg">
            <a:extLst>
              <a:ext uri="{FF2B5EF4-FFF2-40B4-BE49-F238E27FC236}">
                <a16:creationId xmlns:a16="http://schemas.microsoft.com/office/drawing/2014/main" id="{FA4AD453-1AC0-4D17-9E8B-14122AF55E5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4343400"/>
            <a:ext cx="2001838" cy="1981200"/>
          </a:xfrm>
        </p:spPr>
      </p:pic>
      <p:pic>
        <p:nvPicPr>
          <p:cNvPr id="12310" name="Picture 22" descr="C:\Moji dokumenti\IP1\Računalništvo 9-1\steinnw.jpg">
            <a:hlinkClick r:id="rId4"/>
            <a:extLst>
              <a:ext uri="{FF2B5EF4-FFF2-40B4-BE49-F238E27FC236}">
                <a16:creationId xmlns:a16="http://schemas.microsoft.com/office/drawing/2014/main" id="{30BC666E-7761-465B-A7B8-00DF01794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1" name="Picture 23" descr="C:\Moji dokumenti\IP1\Računalništvo 9-1\steinnw.jpg">
            <a:hlinkClick r:id="rId6"/>
            <a:extLst>
              <a:ext uri="{FF2B5EF4-FFF2-40B4-BE49-F238E27FC236}">
                <a16:creationId xmlns:a16="http://schemas.microsoft.com/office/drawing/2014/main" id="{6BBD089E-A291-43AF-BD92-91A18F93B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8DB5738-8516-458C-89AE-7C3BA1A74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CERDAN IN “La vie en rose”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EB3EAC7-5363-4AB7-844B-2F9776351C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>
                <a:latin typeface="Arial" panose="020B0604020202020204" pitchFamily="34" charset="0"/>
              </a:rPr>
              <a:t>1947 Edith se poroči z boksarjem Marcelom Cerdanom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Nastane njen najbolj znan šanson- </a:t>
            </a:r>
            <a:r>
              <a:rPr lang="sl-SI" altLang="sl-SI" sz="2400" b="1">
                <a:latin typeface="Arial" panose="020B0604020202020204" pitchFamily="34" charset="0"/>
              </a:rPr>
              <a:t>La vie en rose</a:t>
            </a:r>
            <a:r>
              <a:rPr lang="sl-SI" altLang="sl-SI" sz="2400">
                <a:latin typeface="Arial" panose="020B0604020202020204" pitchFamily="34" charset="0"/>
              </a:rPr>
              <a:t> (Življenje kot roža)</a:t>
            </a:r>
          </a:p>
          <a:p>
            <a:r>
              <a:rPr lang="sl-SI" altLang="sl-SI" sz="2400">
                <a:latin typeface="Arial" panose="020B0604020202020204" pitchFamily="34" charset="0"/>
              </a:rPr>
              <a:t>Postane velika prijateljica z Marlene Dietrich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842EF7B3-649B-47D7-BC33-DE198EBEE7E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4419600"/>
          <a:ext cx="45370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PhotoImpact" r:id="rId3" imgW="2333333" imgH="1019048" progId="PI3.Image">
                  <p:embed/>
                </p:oleObj>
              </mc:Choice>
              <mc:Fallback>
                <p:oleObj name="PhotoImpact" r:id="rId3" imgW="2333333" imgH="1019048" progId="PI3.Imag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19600"/>
                        <a:ext cx="4537075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5">
            <a:extLst>
              <a:ext uri="{FF2B5EF4-FFF2-40B4-BE49-F238E27FC236}">
                <a16:creationId xmlns:a16="http://schemas.microsoft.com/office/drawing/2014/main" id="{5CF2ABA1-CC67-4818-B8A1-A37CDEA9C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 descr="C:\Moji dokumenti\IP1\Računalništvo 9-1\steinnw.jpg">
            <a:hlinkClick r:id="rId6"/>
            <a:extLst>
              <a:ext uri="{FF2B5EF4-FFF2-40B4-BE49-F238E27FC236}">
                <a16:creationId xmlns:a16="http://schemas.microsoft.com/office/drawing/2014/main" id="{97F577D2-A92D-4BD5-9132-F9F59C9E8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Moji dokumenti\IP1\Računalništvo 9-1\steinnw.jpg">
            <a:hlinkClick r:id="rId8"/>
            <a:extLst>
              <a:ext uri="{FF2B5EF4-FFF2-40B4-BE49-F238E27FC236}">
                <a16:creationId xmlns:a16="http://schemas.microsoft.com/office/drawing/2014/main" id="{7BD3D992-614F-4842-B0D1-506B7CCA3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91200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88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88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On-screen Show (4:3)</PresentationFormat>
  <Paragraphs>116</Paragraphs>
  <Slides>21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Garamond</vt:lpstr>
      <vt:lpstr>Times New Roman</vt:lpstr>
      <vt:lpstr>Office Theme</vt:lpstr>
      <vt:lpstr>PhotoImpact</vt:lpstr>
      <vt:lpstr>EDITH PIAF</vt:lpstr>
      <vt:lpstr>Pariški vrabček</vt:lpstr>
      <vt:lpstr>CHANSON</vt:lpstr>
      <vt:lpstr>Biografija ŽIVLJENJE NA ULICI</vt:lpstr>
      <vt:lpstr>PRVIČ NA ODRU</vt:lpstr>
      <vt:lpstr>EDITH POSTANE ZVEZDA</vt:lpstr>
      <vt:lpstr>EDITHINA “ODKRITJA”</vt:lpstr>
      <vt:lpstr>SPRAVILA JIH JE NA ODER</vt:lpstr>
      <vt:lpstr>CERDAN IN “La vie en rose”</vt:lpstr>
      <vt:lpstr>MRAČNO OBDOBJE</vt:lpstr>
      <vt:lpstr>EDITH PIAF</vt:lpstr>
      <vt:lpstr>VÉLIKI PRIJATELJI</vt:lpstr>
      <vt:lpstr>TURNEJE, NASTOPI</vt:lpstr>
      <vt:lpstr>NA MALIH ZASLONIH</vt:lpstr>
      <vt:lpstr>LES CHANSONES D’OR</vt:lpstr>
      <vt:lpstr>NOVI USPEHI</vt:lpstr>
      <vt:lpstr>NA VRHU oz. ZAČETEK KONCA</vt:lpstr>
      <vt:lpstr>NAJDALJŠI DAN</vt:lpstr>
      <vt:lpstr>KONEC</vt:lpstr>
      <vt:lpstr>VSE KAR OSTANE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2019-05-31T08:46:31Z</dcterms:created>
  <dcterms:modified xsi:type="dcterms:W3CDTF">2019-05-31T08:46:31Z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