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>
            <a:extLst>
              <a:ext uri="{FF2B5EF4-FFF2-40B4-BE49-F238E27FC236}">
                <a16:creationId xmlns:a16="http://schemas.microsoft.com/office/drawing/2014/main" id="{0E5490EC-13F7-4EBA-9967-B32BB950911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4035" name="Group 3">
              <a:extLst>
                <a:ext uri="{FF2B5EF4-FFF2-40B4-BE49-F238E27FC236}">
                  <a16:creationId xmlns:a16="http://schemas.microsoft.com/office/drawing/2014/main" id="{D733C1B9-8785-460C-AD5C-2221B2F768C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6" name="Freeform 4">
                <a:extLst>
                  <a:ext uri="{FF2B5EF4-FFF2-40B4-BE49-F238E27FC236}">
                    <a16:creationId xmlns:a16="http://schemas.microsoft.com/office/drawing/2014/main" id="{54BD0D70-2365-40E9-B2CF-771DA80A65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37" name="Freeform 5">
                <a:extLst>
                  <a:ext uri="{FF2B5EF4-FFF2-40B4-BE49-F238E27FC236}">
                    <a16:creationId xmlns:a16="http://schemas.microsoft.com/office/drawing/2014/main" id="{7AD01B8F-D58E-4FCA-A283-4216962548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38" name="Freeform 6">
                <a:extLst>
                  <a:ext uri="{FF2B5EF4-FFF2-40B4-BE49-F238E27FC236}">
                    <a16:creationId xmlns:a16="http://schemas.microsoft.com/office/drawing/2014/main" id="{A8FCF3EC-2242-4132-8518-9F18244D2F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39" name="Freeform 7">
                <a:extLst>
                  <a:ext uri="{FF2B5EF4-FFF2-40B4-BE49-F238E27FC236}">
                    <a16:creationId xmlns:a16="http://schemas.microsoft.com/office/drawing/2014/main" id="{C46B5ADC-C5BB-45E8-A4AB-E661609599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0" name="Freeform 8">
                <a:extLst>
                  <a:ext uri="{FF2B5EF4-FFF2-40B4-BE49-F238E27FC236}">
                    <a16:creationId xmlns:a16="http://schemas.microsoft.com/office/drawing/2014/main" id="{3A528764-DD24-4928-9760-411BF7C49C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4041" name="Freeform 9">
              <a:extLst>
                <a:ext uri="{FF2B5EF4-FFF2-40B4-BE49-F238E27FC236}">
                  <a16:creationId xmlns:a16="http://schemas.microsoft.com/office/drawing/2014/main" id="{D7A6C19A-FFC3-4480-A44C-8079328A2C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4042" name="Freeform 10">
              <a:extLst>
                <a:ext uri="{FF2B5EF4-FFF2-40B4-BE49-F238E27FC236}">
                  <a16:creationId xmlns:a16="http://schemas.microsoft.com/office/drawing/2014/main" id="{DBA81369-8018-450B-9A3C-249D6E6181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63F7B191-A5BD-4FB8-A197-C3319662741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 altLang="sl-SI" noProof="0"/>
              <a:t>Kliknite, če želite urediti slog naslova matrice</a:t>
            </a:r>
          </a:p>
        </p:txBody>
      </p: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CE05C0E3-F48E-487D-A1F6-F4BC8D7C0AA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sl-SI" noProof="0"/>
              <a:t>Kliknite, če želite urediti slog podnaslova matrice</a:t>
            </a:r>
          </a:p>
        </p:txBody>
      </p:sp>
      <p:sp>
        <p:nvSpPr>
          <p:cNvPr id="44045" name="Rectangle 13">
            <a:extLst>
              <a:ext uri="{FF2B5EF4-FFF2-40B4-BE49-F238E27FC236}">
                <a16:creationId xmlns:a16="http://schemas.microsoft.com/office/drawing/2014/main" id="{C89FE90F-F436-4586-BD27-0BBAE7BC575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4046" name="Rectangle 14">
            <a:extLst>
              <a:ext uri="{FF2B5EF4-FFF2-40B4-BE49-F238E27FC236}">
                <a16:creationId xmlns:a16="http://schemas.microsoft.com/office/drawing/2014/main" id="{8A41B1D3-D6DA-4466-9740-AED5CE15D3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4047" name="Rectangle 15">
            <a:extLst>
              <a:ext uri="{FF2B5EF4-FFF2-40B4-BE49-F238E27FC236}">
                <a16:creationId xmlns:a16="http://schemas.microsoft.com/office/drawing/2014/main" id="{B0AE6991-87E5-44CF-917A-46A7523CC4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D8048E-F0A0-4C94-BEAE-CB91B8C16B0E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65D8-3B0E-4B88-987E-5D4EAD7A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D1922-FB37-4892-910D-653762303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51D1-656C-4269-B72B-9C835484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4AF97-C708-4566-8406-E43104FE96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54F9C-4F9D-4250-AF26-B696991E72CF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F711D-81AC-447E-99E2-D0988A2451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4607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4BF98-44E0-4A63-8F84-26436F0A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19B9F-3636-4995-914D-28C092439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8501F-9D95-41BC-B6A8-CA5D83F0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2080E-082A-40CC-8ADB-5E201566A1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68ED9B-9D45-48B8-88E7-E47D92729867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C4AE0-EA3E-4ECE-B8E2-BC519797B0F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5840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477F-753B-4CED-9B8C-ED9E2800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13DA-05F8-4BD3-A010-8B78D6DF0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E6743-87FC-48BE-8A32-C039BAE2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035D3-138C-4687-B178-FA31961C49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3B2A2D-2775-436D-99B4-46077E1495DA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EDD5F-31BD-4B6D-A4CF-7CE7BA8D2A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5947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287C-B489-484D-9C6A-AE1C8C40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7627D-86C0-440B-B80C-0B1E483B2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4E01-0E95-4BA4-B6AF-F85B4BF4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0A186-0B37-42EC-BADB-5181C75E17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643F16-74C2-44A5-A9D7-844A0755780E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0721A-63DF-48D9-9D05-1C279D44A3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188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10FFA-5DC2-4F83-81AD-B5A8A61FD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2D94E-E88D-419B-9762-8CBB54A0D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8F439-68F0-48F7-BCAD-33D97305A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7D080-A74A-4B56-A305-428C87F9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68347-1AAD-43A4-9213-854575F810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B5B144-AB64-4CDC-86EA-810D03FD8AC4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3DA220C-A53F-43CD-AD34-7870751DD6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102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EDEB-0EBD-4F19-B18B-C6D0C43ED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EE73A-AAB6-4C28-95C5-41B3024EB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C4F52-3185-451F-932A-A96461CC4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FFD35-2E49-4AB4-9B95-8C4DA7E10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E0B12-05DF-4E0F-A2D7-8C10D63FA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B9BAE-0F08-464A-A00D-1C810D40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E474FF8-38A2-471A-BE79-2B1827758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F1AD01-0DFD-44E7-A1E0-39B3ECA7689A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170328-C993-44ED-9E74-3A762EA5B9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11396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F6F2-15C2-4D79-B37A-8AEB867E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2528F-4910-4268-9073-3B5E0342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7C934-40C6-48DE-97F7-1E51CDCCDD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74B845-E289-431A-9AA1-510CDE21FB72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7108-E69B-4598-A871-8BFCED7E02C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146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31E44-8B24-4AA4-BD8A-3C226DD3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281631-14B4-4B03-AE28-8FC86C338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9BDF59-BF76-46F2-9179-7B4BDE7CF8B0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5C565-05DD-4EA9-81CF-BE0ED4D6430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7956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8518-489B-4CA6-8994-7060E6267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0F9D4-907A-456C-8D32-E2DBFE351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CD00D-A5AC-4000-BC41-D89FE6CAB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DFAEB-73B3-45F2-AFE4-727908C8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18B54-039F-4DF6-8389-DEC47DE79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5514D7-787A-4EA8-A42E-954B5E264D75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73FDC83-81DB-459F-B814-F3CA4E6EF9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3516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D9C1-582A-43C8-9E44-F1F4165B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B215A-4FD4-487D-A037-C29374E6B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03B1E-68A4-4058-83ED-70C64371A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C8B3A-E700-40AE-A118-57903E22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994EB-F6F4-4B7A-8837-DC0541D67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E060E8-7110-4D3F-B7FC-CD368715C7A5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8064C96-F997-4B2E-9694-4D03C30F5A1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475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924BACA-8962-4C67-B844-7E66FED5A8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341F18F-9C43-4BB7-8A2A-07C17ED047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7E8DC1-7818-4473-B815-39AB7F91B414}" type="slidenum">
              <a:rPr lang="en-GB" altLang="sl-SI"/>
              <a:pPr/>
              <a:t>‹#›</a:t>
            </a:fld>
            <a:endParaRPr lang="en-GB" altLang="sl-SI"/>
          </a:p>
        </p:txBody>
      </p:sp>
      <p:grpSp>
        <p:nvGrpSpPr>
          <p:cNvPr id="43012" name="Group 4">
            <a:extLst>
              <a:ext uri="{FF2B5EF4-FFF2-40B4-BE49-F238E27FC236}">
                <a16:creationId xmlns:a16="http://schemas.microsoft.com/office/drawing/2014/main" id="{E7D3AE5F-3C00-4C80-B3D8-CB5473559C6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3013" name="Group 5">
              <a:extLst>
                <a:ext uri="{FF2B5EF4-FFF2-40B4-BE49-F238E27FC236}">
                  <a16:creationId xmlns:a16="http://schemas.microsoft.com/office/drawing/2014/main" id="{B5B531C7-E8E4-4362-BF01-22B2E92D842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3014" name="Freeform 6">
                <a:extLst>
                  <a:ext uri="{FF2B5EF4-FFF2-40B4-BE49-F238E27FC236}">
                    <a16:creationId xmlns:a16="http://schemas.microsoft.com/office/drawing/2014/main" id="{91CAF1C9-9107-413B-942D-81ECE1E9AB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015" name="Freeform 7">
                <a:extLst>
                  <a:ext uri="{FF2B5EF4-FFF2-40B4-BE49-F238E27FC236}">
                    <a16:creationId xmlns:a16="http://schemas.microsoft.com/office/drawing/2014/main" id="{58EABB0D-DE42-4E97-BC90-AD44128804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016" name="Freeform 8">
                <a:extLst>
                  <a:ext uri="{FF2B5EF4-FFF2-40B4-BE49-F238E27FC236}">
                    <a16:creationId xmlns:a16="http://schemas.microsoft.com/office/drawing/2014/main" id="{3CD420CE-A41B-4DED-9F65-5CCF44A72E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017" name="Freeform 9">
                <a:extLst>
                  <a:ext uri="{FF2B5EF4-FFF2-40B4-BE49-F238E27FC236}">
                    <a16:creationId xmlns:a16="http://schemas.microsoft.com/office/drawing/2014/main" id="{DCC91D95-E92D-4A90-8940-18A7AAAB71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018" name="Freeform 10">
                <a:extLst>
                  <a:ext uri="{FF2B5EF4-FFF2-40B4-BE49-F238E27FC236}">
                    <a16:creationId xmlns:a16="http://schemas.microsoft.com/office/drawing/2014/main" id="{7A42778F-D48E-459D-B630-98468D9DB1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3019" name="Freeform 11">
              <a:extLst>
                <a:ext uri="{FF2B5EF4-FFF2-40B4-BE49-F238E27FC236}">
                  <a16:creationId xmlns:a16="http://schemas.microsoft.com/office/drawing/2014/main" id="{DDAF8251-1B2A-4115-A02A-74E4AF862A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0" name="Freeform 12">
              <a:extLst>
                <a:ext uri="{FF2B5EF4-FFF2-40B4-BE49-F238E27FC236}">
                  <a16:creationId xmlns:a16="http://schemas.microsoft.com/office/drawing/2014/main" id="{80AFE1E5-2B59-44A5-ABDA-FD1F16FC86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3021" name="Rectangle 13">
            <a:extLst>
              <a:ext uri="{FF2B5EF4-FFF2-40B4-BE49-F238E27FC236}">
                <a16:creationId xmlns:a16="http://schemas.microsoft.com/office/drawing/2014/main" id="{23DF428D-187A-4CD0-8F23-351DF36E89D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Kliknite, če želite urediti slog naslova matrice</a:t>
            </a:r>
          </a:p>
        </p:txBody>
      </p:sp>
      <p:sp>
        <p:nvSpPr>
          <p:cNvPr id="43022" name="Rectangle 14">
            <a:extLst>
              <a:ext uri="{FF2B5EF4-FFF2-40B4-BE49-F238E27FC236}">
                <a16:creationId xmlns:a16="http://schemas.microsoft.com/office/drawing/2014/main" id="{C2A63987-E10A-4ACE-90D6-541F251C28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43023" name="Rectangle 15">
            <a:extLst>
              <a:ext uri="{FF2B5EF4-FFF2-40B4-BE49-F238E27FC236}">
                <a16:creationId xmlns:a16="http://schemas.microsoft.com/office/drawing/2014/main" id="{9CA24692-BCF2-493A-9641-1AF154A82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Kliknite, če želite urediti sloge besedila matrice</a:t>
            </a:r>
          </a:p>
          <a:p>
            <a:pPr lvl="1"/>
            <a:r>
              <a:rPr lang="en-GB" altLang="sl-SI"/>
              <a:t>Druga raven</a:t>
            </a:r>
          </a:p>
          <a:p>
            <a:pPr lvl="2"/>
            <a:r>
              <a:rPr lang="en-GB" altLang="sl-SI"/>
              <a:t>Tretja raven</a:t>
            </a:r>
          </a:p>
          <a:p>
            <a:pPr lvl="3"/>
            <a:r>
              <a:rPr lang="en-GB" altLang="sl-SI"/>
              <a:t>Četrta raven</a:t>
            </a:r>
          </a:p>
          <a:p>
            <a:pPr lvl="4"/>
            <a:r>
              <a:rPr lang="en-GB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.wikipedia.org/wiki/Elvis_Presle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9uJg6UPJlf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Nd18M71WLj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_1Qo1eaWF8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uPuKoqu6kM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75C5A6F-D883-4003-A33D-A0BCD6C106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Elvis Aaron Presley</a:t>
            </a:r>
            <a:endParaRPr lang="en-GB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EB00CB-E4EF-4AAB-AE1B-D921DB8D1B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3575" y="6021388"/>
            <a:ext cx="6400800" cy="622300"/>
          </a:xfrm>
        </p:spPr>
        <p:txBody>
          <a:bodyPr/>
          <a:lstStyle/>
          <a:p>
            <a:r>
              <a:rPr lang="sl-SI" altLang="sl-SI" dirty="0"/>
              <a:t> </a:t>
            </a:r>
            <a:endParaRPr lang="en-GB" alt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E8AC1D6-5905-4C07-9ED0-63CEC2B9130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Vsebina</a:t>
            </a:r>
            <a:endParaRPr lang="en-GB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1ACA4A6-8E51-488E-AF55-B86C7CA49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Rojstvo in začetki</a:t>
            </a:r>
          </a:p>
          <a:p>
            <a:r>
              <a:rPr lang="sl-SI" altLang="sl-SI"/>
              <a:t>Kariera</a:t>
            </a:r>
          </a:p>
          <a:p>
            <a:r>
              <a:rPr lang="sl-SI" altLang="sl-SI"/>
              <a:t>Film</a:t>
            </a:r>
          </a:p>
          <a:p>
            <a:r>
              <a:rPr lang="sl-SI" altLang="sl-SI"/>
              <a:t>Smrt</a:t>
            </a:r>
          </a:p>
          <a:p>
            <a:r>
              <a:rPr lang="sl-SI" altLang="sl-SI"/>
              <a:t>Filmografija</a:t>
            </a:r>
          </a:p>
          <a:p>
            <a:endParaRPr lang="en-GB" altLang="sl-SI"/>
          </a:p>
        </p:txBody>
      </p:sp>
      <p:pic>
        <p:nvPicPr>
          <p:cNvPr id="3076" name="Picture 4" descr="5104xIwME4L">
            <a:hlinkClick r:id="rId2"/>
            <a:extLst>
              <a:ext uri="{FF2B5EF4-FFF2-40B4-BE49-F238E27FC236}">
                <a16:creationId xmlns:a16="http://schemas.microsoft.com/office/drawing/2014/main" id="{1422257F-16C9-4E92-B46D-0ECBA508D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3738562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390911-E128-42DA-A9CC-D9B6051C5A2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Rojstvo in začetki</a:t>
            </a:r>
            <a:endParaRPr lang="en-GB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5E22235-D404-40A3-94D6-8A63C61F7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8. januarja 1935 v Tupelu </a:t>
            </a:r>
          </a:p>
          <a:p>
            <a:r>
              <a:rPr lang="sl-SI" altLang="sl-SI"/>
              <a:t>Pel s starši</a:t>
            </a:r>
          </a:p>
          <a:p>
            <a:r>
              <a:rPr lang="sl-SI" altLang="sl-SI"/>
              <a:t>Za 10 rojstni dan zaželel kolo, dobil pa kitaro  </a:t>
            </a:r>
          </a:p>
          <a:p>
            <a:r>
              <a:rPr lang="sl-SI" altLang="sl-SI"/>
              <a:t>1948  preselil v Memphis</a:t>
            </a:r>
          </a:p>
          <a:p>
            <a:r>
              <a:rPr lang="sl-SI" altLang="sl-SI"/>
              <a:t>Imel je dolge lase in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zalizke, nosil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kričeča oblačila </a:t>
            </a:r>
            <a:endParaRPr lang="en-GB" altLang="sl-SI"/>
          </a:p>
        </p:txBody>
      </p:sp>
      <p:pic>
        <p:nvPicPr>
          <p:cNvPr id="4100" name="Picture 4" descr="gal_elvis14">
            <a:extLst>
              <a:ext uri="{FF2B5EF4-FFF2-40B4-BE49-F238E27FC236}">
                <a16:creationId xmlns:a16="http://schemas.microsoft.com/office/drawing/2014/main" id="{63DE4E91-26B8-4D54-8979-F49C2FC81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365625"/>
            <a:ext cx="35433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8FE0BC-9B63-42A5-83BF-3904C27362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Kariera</a:t>
            </a:r>
            <a:endParaRPr lang="en-GB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F8C806D-10DA-4384-BA33-010DC438D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1954 nastop na </a:t>
            </a:r>
            <a:r>
              <a:rPr lang="sl-SI" altLang="sl-SI" i="1"/>
              <a:t>talent</a:t>
            </a:r>
            <a:r>
              <a:rPr lang="sl-SI" altLang="sl-SI"/>
              <a:t> showu</a:t>
            </a:r>
          </a:p>
          <a:p>
            <a:r>
              <a:rPr lang="sl-SI" altLang="sl-SI"/>
              <a:t>Trajala 23let</a:t>
            </a:r>
          </a:p>
          <a:p>
            <a:r>
              <a:rPr lang="sl-SI" altLang="sl-SI"/>
              <a:t>Sodeloval z Scottyem Moorem in Billom Blackom</a:t>
            </a:r>
          </a:p>
          <a:p>
            <a:r>
              <a:rPr lang="sl-SI" altLang="sl-SI"/>
              <a:t>Blue Moon Boys </a:t>
            </a:r>
          </a:p>
          <a:p>
            <a:r>
              <a:rPr lang="sl-SI" altLang="sl-SI"/>
              <a:t>Prvi pesmi </a:t>
            </a:r>
            <a:r>
              <a:rPr lang="en-GB" altLang="sl-SI"/>
              <a:t>»I Love You Because« in »That's All Right Mama « </a:t>
            </a:r>
            <a:endParaRPr lang="sl-SI" altLang="sl-SI"/>
          </a:p>
          <a:p>
            <a:endParaRPr lang="sl-SI" altLang="sl-SI"/>
          </a:p>
          <a:p>
            <a:endParaRPr lang="en-GB" altLang="sl-SI"/>
          </a:p>
        </p:txBody>
      </p:sp>
      <p:pic>
        <p:nvPicPr>
          <p:cNvPr id="5124" name="Picture 4" descr="elvis">
            <a:hlinkClick r:id="rId2"/>
            <a:extLst>
              <a:ext uri="{FF2B5EF4-FFF2-40B4-BE49-F238E27FC236}">
                <a16:creationId xmlns:a16="http://schemas.microsoft.com/office/drawing/2014/main" id="{441F4857-B86F-449E-AF9D-49C5265D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188913"/>
            <a:ext cx="19637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Elvis-SoldOut1976">
            <a:extLst>
              <a:ext uri="{FF2B5EF4-FFF2-40B4-BE49-F238E27FC236}">
                <a16:creationId xmlns:a16="http://schemas.microsoft.com/office/drawing/2014/main" id="{9326A0FB-75D0-40B0-95DF-FC421960C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5472113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FDDFDD5-DDB7-4E6A-983B-0512E7A9A05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Film</a:t>
            </a:r>
            <a:endParaRPr lang="en-GB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8218AB-306D-41B6-92CF-6477B0D61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Prvi film Love Me Tender , avgusta 1956</a:t>
            </a:r>
          </a:p>
          <a:p>
            <a:r>
              <a:rPr lang="sl-SI" altLang="sl-SI"/>
              <a:t>Drugi film Loving you, 1957</a:t>
            </a:r>
          </a:p>
          <a:p>
            <a:r>
              <a:rPr lang="sl-SI" altLang="sl-SI"/>
              <a:t>Igral kot glavni igralec v 33-ih filmih</a:t>
            </a:r>
          </a:p>
          <a:p>
            <a:endParaRPr lang="sl-SI" altLang="sl-SI"/>
          </a:p>
          <a:p>
            <a:endParaRPr lang="en-GB" altLang="sl-SI"/>
          </a:p>
        </p:txBody>
      </p:sp>
      <p:pic>
        <p:nvPicPr>
          <p:cNvPr id="6149" name="Picture 5" descr="99-elvis-presley-20-years">
            <a:hlinkClick r:id="rId2"/>
            <a:extLst>
              <a:ext uri="{FF2B5EF4-FFF2-40B4-BE49-F238E27FC236}">
                <a16:creationId xmlns:a16="http://schemas.microsoft.com/office/drawing/2014/main" id="{9F6CBC0B-8823-4493-82F5-B19ABA333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19550"/>
            <a:ext cx="22669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169D43F-FA09-41E0-954A-033CEEAA1EB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Smrt</a:t>
            </a:r>
            <a:endParaRPr lang="en-GB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51F831-ADEC-41CC-AD54-E39715F18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Leta 1977 je umrl zaradi srčnega napada</a:t>
            </a:r>
          </a:p>
          <a:p>
            <a:r>
              <a:rPr lang="sl-SI" altLang="sl-SI"/>
              <a:t>Vzrok smrti: poživila</a:t>
            </a:r>
          </a:p>
          <a:p>
            <a:r>
              <a:rPr lang="sl-SI" altLang="sl-SI"/>
              <a:t>Fizično ni bil sposoben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prenesti tolikšno število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nastopov </a:t>
            </a:r>
          </a:p>
          <a:p>
            <a:r>
              <a:rPr lang="sl-SI" altLang="sl-SI"/>
              <a:t> Pokopan v Memphisu</a:t>
            </a:r>
            <a:endParaRPr lang="en-GB" altLang="sl-SI"/>
          </a:p>
        </p:txBody>
      </p:sp>
      <p:pic>
        <p:nvPicPr>
          <p:cNvPr id="7172" name="Picture 4" descr="small_memphis_elvis_tombstone">
            <a:extLst>
              <a:ext uri="{FF2B5EF4-FFF2-40B4-BE49-F238E27FC236}">
                <a16:creationId xmlns:a16="http://schemas.microsoft.com/office/drawing/2014/main" id="{2155DD3E-186E-4A58-844D-7546C6420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708275"/>
            <a:ext cx="267335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BFB78FC-F1BA-4EE0-B3FE-76896DF842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Filmografija</a:t>
            </a:r>
            <a:endParaRPr lang="en-GB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AE7AFD-47A5-4E69-8184-8F93CDA69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Debitiral na filmskem platnu leta 1955</a:t>
            </a:r>
          </a:p>
          <a:p>
            <a:r>
              <a:rPr lang="sl-SI" altLang="sl-SI"/>
              <a:t>The Pied Piper of Cleveland  </a:t>
            </a:r>
          </a:p>
          <a:p>
            <a:r>
              <a:rPr lang="sl-SI" altLang="sl-SI"/>
              <a:t>Film se trenutno smatra kot 'založen' </a:t>
            </a:r>
          </a:p>
          <a:p>
            <a:r>
              <a:rPr lang="sl-SI" altLang="sl-SI"/>
              <a:t>Večina filmov je bila glasbenih filmov (muzikalov) </a:t>
            </a:r>
          </a:p>
          <a:p>
            <a:r>
              <a:rPr lang="sl-SI" altLang="sl-SI"/>
              <a:t>označen kot delovni in prizadeven filmski igralec </a:t>
            </a:r>
            <a:endParaRPr lang="en-GB" altLang="sl-SI"/>
          </a:p>
        </p:txBody>
      </p:sp>
      <p:pic>
        <p:nvPicPr>
          <p:cNvPr id="8197" name="Picture 5" descr="sjff_03_img1287">
            <a:extLst>
              <a:ext uri="{FF2B5EF4-FFF2-40B4-BE49-F238E27FC236}">
                <a16:creationId xmlns:a16="http://schemas.microsoft.com/office/drawing/2014/main" id="{C8CF2455-A2FB-4880-BE03-CB4E8F2FA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0"/>
            <a:ext cx="27686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0094A5E-FCBE-459A-B52B-C8C31D86D3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Plošče in albumi:</a:t>
            </a:r>
            <a:endParaRPr lang="en-GB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8EE523B-4FCA-4CEE-8884-F23CAAB27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Posnel je 94 malih plošč,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40 uspešnih albumov in odigral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27 filmskih vlog.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  <a:p>
            <a:pPr>
              <a:lnSpc>
                <a:spcPct val="80000"/>
              </a:lnSpc>
            </a:pPr>
            <a:r>
              <a:rPr lang="sl-SI" altLang="sl-SI" sz="2800"/>
              <a:t>For LP Fans Only,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Elvis is Back,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It's Now or Never,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Hand in Mine,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Bilboard,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… </a:t>
            </a:r>
          </a:p>
        </p:txBody>
      </p:sp>
      <p:pic>
        <p:nvPicPr>
          <p:cNvPr id="10245" name="Picture 5" descr="elvis">
            <a:hlinkClick r:id="rId2"/>
            <a:extLst>
              <a:ext uri="{FF2B5EF4-FFF2-40B4-BE49-F238E27FC236}">
                <a16:creationId xmlns:a16="http://schemas.microsoft.com/office/drawing/2014/main" id="{A429E4E5-3D5B-48CE-84B8-88D8EE51C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141663"/>
            <a:ext cx="2852737" cy="31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3971BBA-16CF-42DB-9CA6-3E583AD11BF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  <a:endParaRPr lang="en-GB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425B883-141C-4462-88A4-6A515EB46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l-SI"/>
              <a:t>http://sl.wikipedia.org</a:t>
            </a:r>
          </a:p>
        </p:txBody>
      </p:sp>
      <p:pic>
        <p:nvPicPr>
          <p:cNvPr id="9220" name="Picture 4" descr="elvisbike57">
            <a:hlinkClick r:id="rId2"/>
            <a:extLst>
              <a:ext uri="{FF2B5EF4-FFF2-40B4-BE49-F238E27FC236}">
                <a16:creationId xmlns:a16="http://schemas.microsoft.com/office/drawing/2014/main" id="{1969687F-FB36-4DAD-B678-A8242E6B1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852738"/>
            <a:ext cx="29511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Slika:Elvis presley.jpg">
            <a:extLst>
              <a:ext uri="{FF2B5EF4-FFF2-40B4-BE49-F238E27FC236}">
                <a16:creationId xmlns:a16="http://schemas.microsoft.com/office/drawing/2014/main" id="{A20CC75E-B7B8-492C-9360-EBFEE7BC8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24175"/>
            <a:ext cx="23304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61111E-6 -4.00879E-6 C 0.02483 -0.02752 0.05 -0.05736 0.07448 -0.09599 C 0.14202 -0.20518 0.1599 -0.31205 0.11077 -0.32847 C 0.06059 -0.34744 -0.03576 -0.2711 -0.10329 -0.16146 C -0.13906 -0.10386 -0.16007 -0.04927 -0.16736 -0.00809 C -0.17795 0.02476 -0.18177 0.05737 -0.18177 0.09577 C -0.18177 0.21883 -0.13559 0.32015 -0.08177 0.32015 C -0.02829 0.32015 0.01789 0.21883 0.01789 0.09577 C 0.01789 0.0384 0.00747 -0.01665 -0.01041 -0.05459 C -0.01788 -0.08744 -0.03576 -0.12306 -0.05677 -0.15868 C -0.12795 -0.2711 -0.22448 -0.34744 -0.27465 -0.32847 C -0.32413 -0.30904 -0.30625 -0.20518 -0.23489 -0.09299 C -0.20625 -0.04071 -0.16736 0.00278 -0.12795 0.03285 C -0.09965 0.06038 -0.06718 0.08467 -0.02482 0.10965 C 0.1033 0.18899 0.23125 0.22462 0.26684 0.19131 C 0.29896 0.15869 0.22796 0.06847 0.09948 -0.00809 C 0.04601 -0.04071 -0.01041 -0.06546 -0.05677 -0.08211 C -0.09965 -0.09877 -0.15347 -0.11196 -0.21024 -0.12051 C -0.36649 -0.14758 -0.50173 -0.13948 -0.51215 -0.09599 C -0.52621 -0.05459 -0.40902 -4.00879E-6 -0.25277 0.02753 C -0.18177 0.0384 -0.11371 0.04372 -0.06059 0.04095 C -0.01441 0.04095 0.03577 0.03563 0.08889 0.02753 C 0.24514 -4.00879E-6 0.36372 -0.05736 0.34844 -0.09877 C 0.33785 -0.13948 0.20278 -0.15059 0.04601 -0.12306 C -0.02829 -0.10964 -0.09635 -0.09021 -0.14218 -0.06847 C -0.18177 -0.05227 -0.22083 -0.03284 -0.26336 -0.00809 C -0.38802 0.07125 -0.46319 0.15869 -0.42691 0.19131 C -0.39514 0.22462 -0.26336 0.18899 -0.13906 0.11196 C -0.07847 0.07403 -0.02829 0.03563 -3.61111E-6 -4.00879E-6 Z " pathEditMode="relative" rAng="0" ptsTypes="fffffffffffffffffffffffffffff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-1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689"/>
                            </p:stCondLst>
                            <p:childTnLst>
                              <p:par>
                                <p:cTn id="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689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Tok">
  <a:themeElements>
    <a:clrScheme name="Tok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o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208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Garamond</vt:lpstr>
      <vt:lpstr>Wingdings</vt:lpstr>
      <vt:lpstr>Tok</vt:lpstr>
      <vt:lpstr>Elvis Aaron Presley</vt:lpstr>
      <vt:lpstr>Vsebina</vt:lpstr>
      <vt:lpstr>Rojstvo in začetki</vt:lpstr>
      <vt:lpstr>Kariera</vt:lpstr>
      <vt:lpstr>Film</vt:lpstr>
      <vt:lpstr>Smrt</vt:lpstr>
      <vt:lpstr>Filmografija</vt:lpstr>
      <vt:lpstr>Plošče in albumi: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2019-05-31T08:46:33Z</dcterms:created>
  <dcterms:modified xsi:type="dcterms:W3CDTF">2019-05-31T08:46:33Z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