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9CDF10-41B9-444B-B6AA-4895ED352C1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78150-3F15-456A-A344-B4D21D207F6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B4838-ADC1-4D54-A33A-86FCAEF2E3E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A25D9-FA19-4C79-ADF2-ACCB56E9CC7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34DC12F2-D345-4860-9F22-012C18FFAC35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84719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9146F1-75FB-4728-8C73-F5C7E8A71C1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436AAC1-E81B-44F8-8EEA-7200437FEB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BC1B766-E348-4484-A7C7-F8E1B0A6921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565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D4DCDD-53D0-4437-91CC-13A0F8B53BD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F1C050-C334-416B-8257-C1E9901B2F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8467FB-CAFA-420A-A96D-E678CAB0DA9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23ECB8-E5FD-44E8-B86D-8990CE8B4A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8B55CB-5CF0-4C0C-A846-C987B8ED61D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ABACC7-DD64-4056-91AC-A790103948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41B239-50C4-4666-91BE-66A548251FD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D43D90-B174-47D5-B17A-3CA2D206A5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145D3B-80F7-47B9-AD4A-12F01BEBF7D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991FC7-69F8-45B1-BD06-7F67201E4D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F0347A-9BDC-4E25-8C39-A8C3EC0B490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1070CD-505A-4A1B-9CA3-B0C820B466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E7A49F-B00E-4F3A-AFD8-1317EA2FC81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A16C51-69A1-433C-A8EE-E8146F60A3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E814A7-C8BB-41E8-B3F0-11595E05328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FB4B82-8E79-4945-B6F3-2E18C4A0A9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3F3429-B889-4573-8137-B9092C79A42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C0D6D0-6572-4B34-909D-E02146BF3D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CC9A-7DB3-46F8-8471-C2D8FEF5B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B944B-911E-40F9-B707-5C67768B1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8862-EF91-4A69-B631-B53AEF23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3D8B2-77E3-4FE4-B2A0-866643D7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321D-5F26-4BEB-8F0D-FCD43CB4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FFCD2E-F579-41B7-9906-88DA7F208C4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48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F3BA-F24B-43AE-9369-E39B54B5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5FB10-71FB-46A7-AF52-5E374BEDA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BC0FE-4558-49F9-9E89-B7F46365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8D734-D42C-4629-A27A-BD4AFC93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9ABA3-92D5-4E86-9F56-9EB0C0B0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73CDCF-A5A4-46C3-BF3A-1486B1F249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A39CA-4C42-41F5-8C7F-21717D14C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5949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9E569-88D1-4453-A689-D35AC500C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5949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E36E-4C5E-454C-A716-4BDEDA0A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40D10-CE67-4ECD-952C-5704501A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368B-FE3A-49E4-A019-FBAE53DE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BE774F-40CA-4D9D-AAD5-E983820040E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9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717E-30CC-457A-8D3D-E2F2832F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90F7F-BA3E-43D0-8CA9-D9E7B41F5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21D0F-BBD0-4031-A8F7-DF45FACF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A7DD5-94A7-4792-B10F-79415DA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255F4-1F36-4E6C-BFBE-B8C56F9A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6AC315-A29A-4BBD-8EAF-9398BC6B4F2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1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0C17-9795-42AC-838A-56C2F036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B545F-4728-45C8-87D6-832798F1B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E005B-5D4E-4624-BCA7-7BB45142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A2DD-EB10-42E0-8311-B17F14EB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47679-D08A-4301-BD70-E7C36A44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63500F-F25E-4037-9933-A8FEDB19A7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FA36-15F8-46DF-A03A-6326C39E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F7A3-2FAF-406F-8BD2-C9C36F2BE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510B0-F08D-4E55-93FB-DF6F5252D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55E93-E057-4D35-BB3D-C0E1CC55A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2FF30-C657-4416-9708-03BFD5DE2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C9740-6489-4061-9CA8-1330CAD1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FBDB83-898A-4DAA-BB3A-FEE10E458AB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8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7E153-0650-4AD4-AE0E-5DA74A64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488BE-B543-43F9-9AAB-01CB2BBF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71809-C8A2-4C5D-B233-38439C76E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EF6A0-85AA-46BF-AA3A-6CADC7151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7004E-0F6D-4039-A99F-3753B644C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3C984-9EDD-4C07-B3AF-9E74DCA0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9C8DD-6CAA-4072-9424-6D1D5CF6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231E4-75E0-484F-8AB4-375E8B50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470BCE-595D-4B1B-86DE-077B58E5A1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4CC54-4343-41F8-B634-E377AF7E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85279-C338-4C4A-9073-516096FD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2A36D-3552-4C19-8B55-9D089B10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B5048-19BF-4ED4-A258-3C05040F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BA1279-1B12-4D77-9283-BA83C5CDAAA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09C20-BABB-468A-ADE5-4DB1BB39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567B8-19FB-4928-8B7B-BA6E4EE9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80BC7-EBE1-4C46-B232-B92C49D9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F75731-2C09-47AA-839B-0779BD59C3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509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113F-DE3A-4A4F-B882-4D05F0BC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21136-2B45-4A14-AE53-A79D12756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33FE3-DAEA-4270-A0C1-41DD624A3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23597-76A1-4D09-8412-AF1D2224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5ECF-5AFC-4821-84FE-16F57735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E08BA-92FD-4426-90A8-D719969F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E7AB27-669D-4473-B9FA-360973E3D43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5081-E6BB-4861-9C27-2EFC3D63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AB9B5-1215-4DEA-ACA4-C078999F6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AF984-92A6-4A62-AF84-997E9F847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0598-0113-47C4-8E16-E6F2C345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4849A-A98A-4DFB-95FB-874307BC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3E7B5-05E9-43BA-81CD-046AF92E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17ADCB-5293-40AC-A2B3-2C9E85D9AD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5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50000">
              <a:srgbClr val="4D0808"/>
            </a:gs>
            <a:gs pos="100000">
              <a:srgbClr val="FFF200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F288C7-D282-4AF3-8D21-7C6B50C5D0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5320"/>
            <a:ext cx="8228160" cy="1340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B5F39-5D41-47D6-9FFC-6CA66140A9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8BFB3-4D6B-4CEE-8E0E-04AB14400D6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80"/>
            <a:ext cx="2131920" cy="474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83972-FF73-409A-B29A-95827BE28A8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5280"/>
            <a:ext cx="2894040" cy="474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8A9C-C177-4481-8F69-BCC62DA897D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5280"/>
            <a:ext cx="2132280" cy="474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88CD2C8C-3C04-4DDC-8081-45A520872D84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93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baseline="0">
          <a:ln>
            <a:noFill/>
          </a:ln>
          <a:solidFill>
            <a:srgbClr val="000000"/>
          </a:solidFill>
          <a:latin typeface="Arial" pitchFamily="34"/>
          <a:cs typeface="Lucida Sans Unicode" pitchFamily="2"/>
        </a:defRPr>
      </a:lvl1pPr>
    </p:titleStyle>
    <p:bodyStyle>
      <a:lvl1pPr marL="341280" marR="0" indent="0" algn="l" rtl="0" hangingPunct="1">
        <a:lnSpc>
          <a:spcPct val="93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000000"/>
          </a:solidFill>
          <a:latin typeface="Arial" pitchFamily="34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A4E5-E283-4110-ADFA-40AD57DFD27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2130120"/>
            <a:ext cx="7772400" cy="1470239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800" b="1">
                <a:effectLst>
                  <a:outerShdw dist="17961" dir="2700000">
                    <a:scrgbClr r="0" g="0" b="0"/>
                  </a:outerShdw>
                </a:effectLst>
              </a:rPr>
              <a:t>Pritrkavanje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8E3A-A6D5-4AB1-8AD7-B2786B11A9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Namen naloge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B3B5D-84E0-415B-A842-4870E120AB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Predstavitev dejavnosti vsem, ki je še ne poznate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Zbrati čim več podatkov o pritrkavanju in jih strniti v seminarsko nalogo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Anketa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Predstavitev zvonov in zvonika v Župniji Naklo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5B73-948F-4642-ACAC-8E350EE2AD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Kaj sploh je pritrkavanje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2CEC8-FD05-4B95-920E-F13D40E5F4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73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300"/>
              <a:t>Je zvrst slovesnega, prazničnega zvonjenja</a:t>
            </a:r>
          </a:p>
          <a:p>
            <a:pPr lvl="0" indent="-341280">
              <a:lnSpc>
                <a:spcPct val="100000"/>
              </a:lnSpc>
              <a:spcBef>
                <a:spcPts val="573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300"/>
              <a:t>Kembelj zvona ne udarja na krilo zvona, ampak obenj trka</a:t>
            </a:r>
          </a:p>
          <a:p>
            <a:pPr lvl="0" indent="-341280">
              <a:lnSpc>
                <a:spcPct val="100000"/>
              </a:lnSpc>
              <a:spcBef>
                <a:spcPts val="573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300"/>
              <a:t>Pritrkovalec pritrdi kembelj s pomočjo vrvi in vrv priveže tako, da je kembelj od krila odmaknjen le 10 cm. Nato v taktu poteguje vrv, da kembelj trka ob krilo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B55F9-E7EF-47CA-9302-C3222E411B3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8920" y="3645000"/>
            <a:ext cx="1969920" cy="2374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9314A97-0075-42FF-850A-9BC03B08E13D}"/>
              </a:ext>
            </a:extLst>
          </p:cNvPr>
          <p:cNvSpPr/>
          <p:nvPr/>
        </p:nvSpPr>
        <p:spPr>
          <a:xfrm flipV="1">
            <a:off x="1835280" y="5875200"/>
            <a:ext cx="287280" cy="3636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55EC42E-9218-4CD5-B5ED-FF5574C61758}"/>
              </a:ext>
            </a:extLst>
          </p:cNvPr>
          <p:cNvSpPr/>
          <p:nvPr/>
        </p:nvSpPr>
        <p:spPr>
          <a:xfrm>
            <a:off x="1046159" y="6237360"/>
            <a:ext cx="9655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kembelj</a:t>
            </a: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72727A5A-6846-4504-A674-4D65FB37A8C8}"/>
              </a:ext>
            </a:extLst>
          </p:cNvPr>
          <p:cNvSpPr/>
          <p:nvPr/>
        </p:nvSpPr>
        <p:spPr>
          <a:xfrm flipH="1" flipV="1">
            <a:off x="2986200" y="5659559"/>
            <a:ext cx="650880" cy="43488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A9BFD09-DAB3-40EC-9A68-133683982356}"/>
              </a:ext>
            </a:extLst>
          </p:cNvPr>
          <p:cNvSpPr/>
          <p:nvPr/>
        </p:nvSpPr>
        <p:spPr>
          <a:xfrm>
            <a:off x="3351240" y="6092999"/>
            <a:ext cx="12704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krilo zvona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D2F82A-248D-4BCC-8099-10F4F7CCEC5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35640" y="3645000"/>
            <a:ext cx="2305080" cy="2631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433368-E4DD-42BE-AB02-245A9E848C04}"/>
              </a:ext>
            </a:extLst>
          </p:cNvPr>
          <p:cNvSpPr/>
          <p:nvPr/>
        </p:nvSpPr>
        <p:spPr>
          <a:xfrm>
            <a:off x="900000" y="620640"/>
            <a:ext cx="7380360" cy="55371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80A5-4DEF-47B4-BDDC-FD1BF46932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Izvor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AF429-609B-4BFE-9865-F3A5107300A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Začetki v času turških vpadov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Sčasoma postane to slovesna dejavnost, ki zaznamuje praznik ali kakšno bolj pomembno župnijsko stvar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998AA4-FBC5-4C1D-B797-02B160E46535}"/>
              </a:ext>
            </a:extLst>
          </p:cNvPr>
          <p:cNvSpPr/>
          <p:nvPr/>
        </p:nvSpPr>
        <p:spPr>
          <a:xfrm>
            <a:off x="755639" y="549360"/>
            <a:ext cx="7632719" cy="5675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57484C2-5FEB-41B3-B832-4A1B6BDF70C6}"/>
              </a:ext>
            </a:extLst>
          </p:cNvPr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4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Osnove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7709F6-07B2-49C6-88E3-7CB2C82DC4E5}"/>
              </a:ext>
            </a:extLst>
          </p:cNvPr>
          <p:cNvGrpSpPr/>
          <p:nvPr/>
        </p:nvGrpSpPr>
        <p:grpSpPr>
          <a:xfrm>
            <a:off x="1116000" y="1268280"/>
            <a:ext cx="6769080" cy="2275200"/>
            <a:chOff x="1116000" y="1268280"/>
            <a:chExt cx="6769080" cy="22752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BD366FD-5E27-4142-979F-4DD11BA3FB99}"/>
                </a:ext>
              </a:extLst>
            </p:cNvPr>
            <p:cNvSpPr/>
            <p:nvPr/>
          </p:nvSpPr>
          <p:spPr>
            <a:xfrm>
              <a:off x="1116000" y="1268280"/>
              <a:ext cx="6769080" cy="2275200"/>
            </a:xfrm>
            <a:custGeom>
              <a:avLst>
                <a:gd name="f0" fmla="val 15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endParaRPr>
            </a:p>
          </p:txBody>
        </p:sp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65FC6993-23F4-4DC4-A261-CC0C0151C9CC}"/>
                </a:ext>
              </a:extLst>
            </p:cNvPr>
            <p:cNvCxnSpPr>
              <a:stCxn id="9" idx="0"/>
              <a:endCxn id="7" idx="2"/>
            </p:cNvCxnSpPr>
            <p:nvPr/>
          </p:nvCxnSpPr>
          <p:spPr>
            <a:xfrm rot="16200000" flipV="1">
              <a:off x="5183910" y="1494630"/>
              <a:ext cx="455760" cy="1822500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2BCC6E42-6E2E-4D0E-8A9A-9670BE01A5D8}"/>
                </a:ext>
              </a:extLst>
            </p:cNvPr>
            <p:cNvCxnSpPr>
              <a:stCxn id="8" idx="0"/>
              <a:endCxn id="7" idx="2"/>
            </p:cNvCxnSpPr>
            <p:nvPr/>
          </p:nvCxnSpPr>
          <p:spPr>
            <a:xfrm rot="5400000" flipH="1" flipV="1">
              <a:off x="3361410" y="1494630"/>
              <a:ext cx="455760" cy="1822500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F43ACFC-2FD2-497F-B297-9B03B0675E1F}"/>
                </a:ext>
              </a:extLst>
            </p:cNvPr>
            <p:cNvSpPr/>
            <p:nvPr/>
          </p:nvSpPr>
          <p:spPr>
            <a:xfrm>
              <a:off x="2938320" y="1268280"/>
              <a:ext cx="3124440" cy="90972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ctr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3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Lucida Sans Unicode" pitchFamily="2"/>
                  <a:cs typeface="Lucida Sans Unicode" pitchFamily="2"/>
                </a:rPr>
                <a:t>melodije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7968B06-6DAD-4980-AB91-9D552ACF828A}"/>
                </a:ext>
              </a:extLst>
            </p:cNvPr>
            <p:cNvSpPr/>
            <p:nvPr/>
          </p:nvSpPr>
          <p:spPr>
            <a:xfrm>
              <a:off x="1116000" y="2633760"/>
              <a:ext cx="3124079" cy="90972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ctr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3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Lucida Sans Unicode" pitchFamily="2"/>
                  <a:cs typeface="Lucida Sans Unicode" pitchFamily="2"/>
                </a:rPr>
                <a:t>stoječe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F89050C-C9D1-4397-BF5A-439F78A30DE6}"/>
                </a:ext>
              </a:extLst>
            </p:cNvPr>
            <p:cNvSpPr/>
            <p:nvPr/>
          </p:nvSpPr>
          <p:spPr>
            <a:xfrm>
              <a:off x="4761000" y="2633760"/>
              <a:ext cx="3124079" cy="90972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ctr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3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Lucida Sans Unicode" pitchFamily="2"/>
                  <a:cs typeface="Lucida Sans Unicode" pitchFamily="2"/>
                </a:rPr>
                <a:t>leteče</a:t>
              </a: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153A5E-7322-4982-98FE-625DC02B71BC}"/>
              </a:ext>
            </a:extLst>
          </p:cNvPr>
          <p:cNvSpPr/>
          <p:nvPr/>
        </p:nvSpPr>
        <p:spPr>
          <a:xfrm>
            <a:off x="4643280" y="3645000"/>
            <a:ext cx="4105440" cy="1434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Zvon niha in s tem daje takt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Ostali zvonovi tolčejo melodijo,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  vmes pa se vpleta drobljenje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6C80AFE-39CF-454D-88DF-4BBE433C0EF4}"/>
              </a:ext>
            </a:extLst>
          </p:cNvPr>
          <p:cNvSpPr/>
          <p:nvPr/>
        </p:nvSpPr>
        <p:spPr>
          <a:xfrm>
            <a:off x="448560" y="3687839"/>
            <a:ext cx="4100400" cy="764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Noben zvon ne niha, ampak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 se na vse zvonove tolče ročno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E923-C48C-4056-A556-666EE615A74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Pritrkavanje pri nas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B201E-D8FA-4506-B880-E1E52B6673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62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400"/>
              <a:t>Obstajajo različni narečni izrazi, kot so:</a:t>
            </a:r>
          </a:p>
          <a:p>
            <a:pPr marL="741239" lvl="1" indent="-2840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848879" algn="l"/>
                <a:tab pos="1298159" algn="l"/>
                <a:tab pos="1747439" algn="l"/>
                <a:tab pos="2196719" algn="l"/>
                <a:tab pos="2645999" algn="l"/>
                <a:tab pos="3095279" algn="l"/>
                <a:tab pos="3544559" algn="l"/>
                <a:tab pos="3993839" algn="l"/>
                <a:tab pos="4443119" algn="l"/>
                <a:tab pos="4892398" algn="l"/>
                <a:tab pos="5341679" algn="l"/>
                <a:tab pos="5790959" algn="l"/>
                <a:tab pos="6240239" algn="l"/>
                <a:tab pos="6689519" algn="l"/>
                <a:tab pos="7138799" algn="l"/>
                <a:tab pos="7588079" algn="l"/>
                <a:tab pos="8037359" algn="l"/>
                <a:tab pos="8486639" algn="l"/>
                <a:tab pos="8935558" algn="l"/>
                <a:tab pos="9384839" algn="l"/>
              </a:tabLst>
            </a:pPr>
            <a:r>
              <a:rPr lang="en-GB" sz="2000">
                <a:solidFill>
                  <a:srgbClr val="000000"/>
                </a:solidFill>
                <a:latin typeface="Arial" pitchFamily="34"/>
                <a:cs typeface="Lucida Sans Unicode" pitchFamily="2"/>
              </a:rPr>
              <a:t>Nabijanje, potrkavanje, klenkanje, trankanje, klonkanje, klotananje, trojančanje, zvone bijejo, s pengelnom pobijajo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5CC545-60F3-4CC2-B86B-3FBBC8D8F66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6920" y="2924279"/>
            <a:ext cx="4680000" cy="35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8B869E-0F2D-4291-A6F2-C71CAF343D1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24360" y="2924279"/>
            <a:ext cx="2644920" cy="3529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7782-93BF-4BAD-8CC9-B7D3C1F230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Anketa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0AF4-B2DA-4BFE-BBCD-79D53F2CB7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6839" y="1600200"/>
            <a:ext cx="8435880" cy="45262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en-GB" sz="2800"/>
              <a:t>Kdaj naj bi se sploh pritrkavalo?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D6DD62-B2E1-4CA2-A202-BD8F9AA58F95}"/>
              </a:ext>
            </a:extLst>
          </p:cNvPr>
          <p:cNvGraphicFramePr/>
          <p:nvPr/>
        </p:nvGraphicFramePr>
        <p:xfrm>
          <a:off x="1835280" y="2133720"/>
          <a:ext cx="5761080" cy="4417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5442188" imgH="4176563" progId="">
                  <p:embed/>
                </p:oleObj>
              </mc:Choice>
              <mc:Fallback>
                <p:oleObj r:id="rId4" imgW="5442188" imgH="417656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280" y="2133720"/>
                        <a:ext cx="5761080" cy="441792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indefinite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(4:3)</PresentationFormat>
  <Paragraphs>33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Privzeto</vt:lpstr>
      <vt:lpstr>Pritrkavanje</vt:lpstr>
      <vt:lpstr>Namen naloge</vt:lpstr>
      <vt:lpstr>Kaj sploh je pritrkavanje</vt:lpstr>
      <vt:lpstr>PowerPoint Presentation</vt:lpstr>
      <vt:lpstr>Izvor</vt:lpstr>
      <vt:lpstr>PowerPoint Presentation</vt:lpstr>
      <vt:lpstr>PowerPoint Presentation</vt:lpstr>
      <vt:lpstr>Pritrkavanje pri nas</vt:lpstr>
      <vt:lpstr>Anketa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