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nakokraki trikotnik 6">
            <a:extLst>
              <a:ext uri="{FF2B5EF4-FFF2-40B4-BE49-F238E27FC236}">
                <a16:creationId xmlns:a16="http://schemas.microsoft.com/office/drawing/2014/main" id="{ED5D33AF-920F-4911-8A15-4E831D371339}"/>
              </a:ext>
            </a:extLst>
          </p:cNvPr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5" name="Ograda datuma 27">
            <a:extLst>
              <a:ext uri="{FF2B5EF4-FFF2-40B4-BE49-F238E27FC236}">
                <a16:creationId xmlns:a16="http://schemas.microsoft.com/office/drawing/2014/main" id="{6B421418-880B-4640-8C63-D7CC27CA18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013450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69492003-986C-4D50-9553-36AE917EAAFF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16">
            <a:extLst>
              <a:ext uri="{FF2B5EF4-FFF2-40B4-BE49-F238E27FC236}">
                <a16:creationId xmlns:a16="http://schemas.microsoft.com/office/drawing/2014/main" id="{BA11D18E-FD24-4D25-A234-291A98905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8">
            <a:extLst>
              <a:ext uri="{FF2B5EF4-FFF2-40B4-BE49-F238E27FC236}">
                <a16:creationId xmlns:a16="http://schemas.microsoft.com/office/drawing/2014/main" id="{FA1D6F7A-32F5-4074-AA82-799F0C0C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725ADA68-3A23-4940-9AA4-8297770BFA6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3080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C3C9E88A-E366-4C88-A572-A8AA0F17F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2C363-692A-4F43-971D-7DD17CE79944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07F0F7D4-9253-4654-8EE1-8DCF99838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3245D6E3-CF76-4C8C-9C43-2A12B5022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8EBEE-BCA4-4DA1-812F-D9B0FC16213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1242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12505486-6A6F-40AE-BBF0-5573BB05B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12566-5003-4447-8585-14433AC8BB23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C9AC2269-8C4D-45B9-B746-3E77A9A97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77CA1C8F-17B8-4289-8DA5-E8F3D22F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58256-D6B4-4075-9D22-D431A17A9F5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097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9BD0BE42-F513-4FFF-8EF3-B63E265368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31D11-C483-43D3-9848-FD03C34B06BC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9DEBADB6-C5DE-41A6-B7CA-3E540B7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E271DCD8-B5B3-4CA1-A21B-3E409744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51CEF-34E2-4AD1-B52B-15C39D3D0E2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5622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 trikotnik 8">
            <a:extLst>
              <a:ext uri="{FF2B5EF4-FFF2-40B4-BE49-F238E27FC236}">
                <a16:creationId xmlns:a16="http://schemas.microsoft.com/office/drawing/2014/main" id="{DEAC23D5-1D26-48C3-BB2E-2CD55EAE26B5}"/>
              </a:ext>
            </a:extLst>
          </p:cNvPr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nakokraki trikotnik 7">
            <a:extLst>
              <a:ext uri="{FF2B5EF4-FFF2-40B4-BE49-F238E27FC236}">
                <a16:creationId xmlns:a16="http://schemas.microsoft.com/office/drawing/2014/main" id="{A2F00B4B-A4C3-4571-AB37-1BA89F268CC5}"/>
              </a:ext>
            </a:extLst>
          </p:cNvPr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Raven konektor 10">
            <a:extLst>
              <a:ext uri="{FF2B5EF4-FFF2-40B4-BE49-F238E27FC236}">
                <a16:creationId xmlns:a16="http://schemas.microsoft.com/office/drawing/2014/main" id="{6551E07B-BB5F-42C3-89E4-A602261226FD}"/>
              </a:ext>
            </a:extLst>
          </p:cNvPr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9">
            <a:extLst>
              <a:ext uri="{FF2B5EF4-FFF2-40B4-BE49-F238E27FC236}">
                <a16:creationId xmlns:a16="http://schemas.microsoft.com/office/drawing/2014/main" id="{51184FE0-24DD-4F34-9C00-2635B75F8AA9}"/>
              </a:ext>
            </a:extLst>
          </p:cNvPr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8" name="Ograda datuma 3">
            <a:extLst>
              <a:ext uri="{FF2B5EF4-FFF2-40B4-BE49-F238E27FC236}">
                <a16:creationId xmlns:a16="http://schemas.microsoft.com/office/drawing/2014/main" id="{A1C1F4F1-F27E-40BF-A3EF-29DDB0417E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F1155-4A26-4E01-89E8-9370BC42456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9" name="Ograda noge 4">
            <a:extLst>
              <a:ext uri="{FF2B5EF4-FFF2-40B4-BE49-F238E27FC236}">
                <a16:creationId xmlns:a16="http://schemas.microsoft.com/office/drawing/2014/main" id="{E7B1C7D9-4409-41FA-8DC4-22C68FD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5">
            <a:extLst>
              <a:ext uri="{FF2B5EF4-FFF2-40B4-BE49-F238E27FC236}">
                <a16:creationId xmlns:a16="http://schemas.microsoft.com/office/drawing/2014/main" id="{67C8D6C9-8656-4E02-8B7C-66445896C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7C1D5572-562A-4FF4-AA65-500DBC4A557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96903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CEF168FF-73AD-425A-ACBE-5E3C28847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C73E6-2CC8-464A-B828-7E9BD3ECD5B6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7CD6986C-18D5-4375-96F8-2EB3871F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642EBA1F-2FFF-4D27-890A-DDBD24E26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D79B7-C984-4717-9F99-553B2C97DE7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9751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>
            <a:extLst>
              <a:ext uri="{FF2B5EF4-FFF2-40B4-BE49-F238E27FC236}">
                <a16:creationId xmlns:a16="http://schemas.microsoft.com/office/drawing/2014/main" id="{69572151-1FFC-48A5-AE6C-C959DBE2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EB84A-6094-4ABE-A15B-89F0CE42F976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Ograda noge 7">
            <a:extLst>
              <a:ext uri="{FF2B5EF4-FFF2-40B4-BE49-F238E27FC236}">
                <a16:creationId xmlns:a16="http://schemas.microsoft.com/office/drawing/2014/main" id="{40A073B1-9C33-4DE6-90CB-31240273A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6E6ECE54-F5F9-42DB-B3BA-20C53B33F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2FE003E8-1457-47E2-8A2E-E766B337816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825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13">
            <a:extLst>
              <a:ext uri="{FF2B5EF4-FFF2-40B4-BE49-F238E27FC236}">
                <a16:creationId xmlns:a16="http://schemas.microsoft.com/office/drawing/2014/main" id="{98263EB4-10B9-4A79-8B7A-22BA8816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CD1AE-CA14-4682-97EE-1A8D82985D44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Ograda noge 2">
            <a:extLst>
              <a:ext uri="{FF2B5EF4-FFF2-40B4-BE49-F238E27FC236}">
                <a16:creationId xmlns:a16="http://schemas.microsoft.com/office/drawing/2014/main" id="{D1C84AEF-B196-4A7B-BE3F-CB0F86F7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>
            <a:extLst>
              <a:ext uri="{FF2B5EF4-FFF2-40B4-BE49-F238E27FC236}">
                <a16:creationId xmlns:a16="http://schemas.microsoft.com/office/drawing/2014/main" id="{33605003-3207-456A-A40A-A1EB4087A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FFFB1-8E00-4431-9E98-A20F7C80451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161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862FA5F4-F1C7-4E88-93F8-DA0CCD712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D4536-FDAE-4A03-921C-5015A0A09B8F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B2F3FBBB-777B-46EB-9B4D-7839E512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934E74DF-CD6C-405D-8E3E-C49917066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B2FA-0C4D-49F4-91AC-20459CC6609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70312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246EA356-6B48-469E-AD45-5B556951CD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B5A69137-2775-48FB-8DF3-BD3FC15007F5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39CDC5D3-8BD0-4986-9F43-94BEB373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E803247C-6A82-4AAD-AC87-C0AA939B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973B7E01-AE92-4942-ADDB-3696057B922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38194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17255D74-1916-487D-B184-2C3885BB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38A13BD6-CBC1-4EAA-8E8D-8EDD490A173D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6578501A-1A95-4ACE-8AB4-54753650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3B7B21D8-0368-474F-BD3A-2BA8E617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69CFF9A9-3326-48E1-93D0-439A44984E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43462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 trikotnik 10">
            <a:extLst>
              <a:ext uri="{FF2B5EF4-FFF2-40B4-BE49-F238E27FC236}">
                <a16:creationId xmlns:a16="http://schemas.microsoft.com/office/drawing/2014/main" id="{7DE4F984-1CBB-45BB-AB76-7E51D8A25B49}"/>
              </a:ext>
            </a:extLst>
          </p:cNvPr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en konektor 7">
            <a:extLst>
              <a:ext uri="{FF2B5EF4-FFF2-40B4-BE49-F238E27FC236}">
                <a16:creationId xmlns:a16="http://schemas.microsoft.com/office/drawing/2014/main" id="{9359A5F5-ADED-47BD-B0FB-C13B0B452F36}"/>
              </a:ext>
            </a:extLst>
          </p:cNvPr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>
            <a:extLst>
              <a:ext uri="{FF2B5EF4-FFF2-40B4-BE49-F238E27FC236}">
                <a16:creationId xmlns:a16="http://schemas.microsoft.com/office/drawing/2014/main" id="{DA7BD7A6-DC06-4D73-9476-D04DDE6B0673}"/>
              </a:ext>
            </a:extLst>
          </p:cNvPr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B8C770F2-FB6D-422F-8B27-9B83C8432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30" name="Ograda besedila 12">
            <a:extLst>
              <a:ext uri="{FF2B5EF4-FFF2-40B4-BE49-F238E27FC236}">
                <a16:creationId xmlns:a16="http://schemas.microsoft.com/office/drawing/2014/main" id="{F8BE2F33-BBB7-445A-8E12-953A244706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E599748B-0874-4E16-8656-5DA4A75A7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AFF83D-6032-4BEB-A0A6-18261EFFA3F3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CB789E3F-05B3-4FE4-9F20-A68505F61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043C5F33-1530-458F-B7E1-837AA602A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EA2916D3-B1AD-4CC7-BB51-0C29ADB979A3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1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FEBC91-85B2-47D6-943A-BF47BE8D85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 err="1">
                <a:solidFill>
                  <a:srgbClr val="FF0000"/>
                </a:solidFill>
              </a:rPr>
              <a:t>Giacomo</a:t>
            </a:r>
            <a:r>
              <a:rPr lang="sl-SI" dirty="0">
                <a:solidFill>
                  <a:srgbClr val="FF0000"/>
                </a:solidFill>
              </a:rPr>
              <a:t> Puccini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0776067-09DA-49DB-A347-C05DA6FEE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062912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sl-SI" sz="2400" dirty="0"/>
              <a:t>* 22. december 1858, </a:t>
            </a:r>
            <a:r>
              <a:rPr lang="sl-SI" sz="2400" dirty="0" err="1"/>
              <a:t>Lucca</a:t>
            </a:r>
            <a:r>
              <a:rPr lang="sl-SI" sz="2400" dirty="0"/>
              <a:t>. Italija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nb-NO" sz="2400" dirty="0"/>
              <a:t>† </a:t>
            </a:r>
            <a:r>
              <a:rPr lang="sl-SI" sz="2400" dirty="0"/>
              <a:t>29. november 1924, Bruselj, Belgija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1B9A0D-FE8E-420E-9DCB-8E20D0E6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36912"/>
            <a:ext cx="8229600" cy="1399032"/>
          </a:xfrm>
        </p:spPr>
        <p:txBody>
          <a:bodyPr>
            <a:noAutofit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sl-SI" sz="16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KONEC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B5EB1B-4443-4C5B-8D3A-E6EA1EE06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Zgodnja leta življenja</a:t>
            </a:r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0A4BB6AA-570B-41CD-8B60-4CC7FD9CC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 sz="2400"/>
              <a:t>Njegov oče, M. Puccini, je zložil dve operi</a:t>
            </a:r>
          </a:p>
          <a:p>
            <a:r>
              <a:rPr lang="sl-SI" altLang="sl-SI" sz="2400"/>
              <a:t>Oče mu je umrl, ko je bil star pet let</a:t>
            </a:r>
          </a:p>
          <a:p>
            <a:r>
              <a:rPr lang="sl-SI" altLang="sl-SI" sz="2400"/>
              <a:t>V njegovi družini so že pet generacij pred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2400"/>
              <a:t>njim živeli skladatelji.</a:t>
            </a:r>
          </a:p>
          <a:p>
            <a:r>
              <a:rPr lang="sl-SI" altLang="sl-SI" sz="2400"/>
              <a:t>Študiral pri stricu, F. Magiju</a:t>
            </a:r>
          </a:p>
          <a:p>
            <a:r>
              <a:rPr lang="sl-SI" altLang="sl-SI" sz="2400"/>
              <a:t>Navdih za opero je dobil, ko je slišal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sz="2400"/>
              <a:t>verdijevo opero Aida</a:t>
            </a:r>
          </a:p>
          <a:p>
            <a:r>
              <a:rPr lang="sl-SI" altLang="sl-SI" sz="2400"/>
              <a:t>Pri 21. je napisal svojo prvo opero, Messa</a:t>
            </a:r>
          </a:p>
        </p:txBody>
      </p:sp>
      <p:pic>
        <p:nvPicPr>
          <p:cNvPr id="10244" name="Slika 3" descr="220px-PucciniBirthplace.jpg">
            <a:extLst>
              <a:ext uri="{FF2B5EF4-FFF2-40B4-BE49-F238E27FC236}">
                <a16:creationId xmlns:a16="http://schemas.microsoft.com/office/drawing/2014/main" id="{D5ABF23B-4C84-4219-8337-3B390BF50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36838"/>
            <a:ext cx="1628775" cy="24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3479A8-04D6-406C-8935-7242EC46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Življenje</a:t>
            </a:r>
          </a:p>
        </p:txBody>
      </p:sp>
      <p:sp>
        <p:nvSpPr>
          <p:cNvPr id="11267" name="Ograda vsebine 2">
            <a:extLst>
              <a:ext uri="{FF2B5EF4-FFF2-40B4-BE49-F238E27FC236}">
                <a16:creationId xmlns:a16="http://schemas.microsoft.com/office/drawing/2014/main" id="{B3933087-63D7-481D-A7DC-30D444D8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Nasprotno kot Wagner in Verdi, ni bil politično aktiven</a:t>
            </a:r>
          </a:p>
          <a:p>
            <a:r>
              <a:rPr lang="sl-SI" altLang="sl-SI"/>
              <a:t>Italijanski diktator Mussolini je ljudi prepričeval, da je Puccini fašist</a:t>
            </a:r>
          </a:p>
          <a:p>
            <a:r>
              <a:rPr lang="sl-SI" altLang="sl-SI"/>
              <a:t>Zgledoval se je po Wagnerju in Verdiju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0D1420-9B4B-4D94-82DA-352ACF2C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Prva leta skladanja</a:t>
            </a:r>
          </a:p>
        </p:txBody>
      </p:sp>
      <p:sp>
        <p:nvSpPr>
          <p:cNvPr id="12291" name="Ograda vsebine 2">
            <a:extLst>
              <a:ext uri="{FF2B5EF4-FFF2-40B4-BE49-F238E27FC236}">
                <a16:creationId xmlns:a16="http://schemas.microsoft.com/office/drawing/2014/main" id="{62BC1E8A-4244-421C-83E6-6A74DD1D0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Manon Lescaut (1893), njegova tretja opera, je bila njegov prvi večji uspeh</a:t>
            </a:r>
          </a:p>
          <a:p>
            <a:r>
              <a:rPr lang="sl-SI" altLang="sl-SI"/>
              <a:t>La Boheme (1896) je znana kot eno izmed njegovih najboljših del, in je najbolj romantična opera vseh časov</a:t>
            </a:r>
          </a:p>
          <a:p>
            <a:r>
              <a:rPr lang="sl-SI" altLang="sl-SI"/>
              <a:t>Tosca (1900) je zelo realistična opera, saj vsebuje veliko realističnih dejstev</a:t>
            </a:r>
          </a:p>
          <a:p>
            <a:r>
              <a:rPr lang="sl-SI" altLang="sl-SI"/>
              <a:t>Madama Butterfly (1904) je najverjetneje njegovo najbolj znano delo.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A1B588-9991-47F8-BC94-34D87764F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Skladanje</a:t>
            </a:r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B5DD44AD-1701-4EA8-8D1F-D1867AA23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Značilnost njegovih oper je, da osebe pojejo kratka besedila, in zato zgleda, kot da bi se pogovarjale.</a:t>
            </a:r>
          </a:p>
          <a:p>
            <a:r>
              <a:rPr lang="sl-SI" altLang="sl-SI"/>
              <a:t>Njegove opere so postavljene v države izven italije</a:t>
            </a:r>
          </a:p>
          <a:p>
            <a:r>
              <a:rPr lang="sl-SI" altLang="sl-SI"/>
              <a:t>Vsa dela imajo več priredb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6A5B27-E152-42FA-9576-02CDC2D9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Zadnja leta življenja</a:t>
            </a:r>
          </a:p>
        </p:txBody>
      </p:sp>
      <p:sp>
        <p:nvSpPr>
          <p:cNvPr id="14339" name="Ograda vsebine 2">
            <a:extLst>
              <a:ext uri="{FF2B5EF4-FFF2-40B4-BE49-F238E27FC236}">
                <a16:creationId xmlns:a16="http://schemas.microsoft.com/office/drawing/2014/main" id="{47DE668F-58EF-4BCE-B80B-B2DDEF67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Bil je reden kadilec, zato je dobil raka na pljučih</a:t>
            </a:r>
          </a:p>
          <a:p>
            <a:r>
              <a:rPr lang="sl-SI" altLang="sl-SI"/>
              <a:t>Hodil je na terapijo</a:t>
            </a:r>
          </a:p>
          <a:p>
            <a:r>
              <a:rPr lang="sl-SI" altLang="sl-SI"/>
              <a:t>Umrl zaradi nekontroliranega krvavenja, ki je vodilo do srčnega napada</a:t>
            </a:r>
          </a:p>
          <a:p>
            <a:r>
              <a:rPr lang="sl-SI" altLang="sl-SI"/>
              <a:t>Novico o njegovi smrti so sporočili med predstavitvijo njegove opere, La Boheme</a:t>
            </a:r>
          </a:p>
          <a:p>
            <a:r>
              <a:rPr lang="sl-SI" altLang="sl-SI"/>
              <a:t>Pokopan v Milanu, v družinski grobnici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C8E06D-8403-46CC-9417-220727CAA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Dela </a:t>
            </a:r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26E01062-205C-433A-A0EA-6DF9E2A1A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Opere: Le Vili (3 priredbe), Edgar (3 priredbe), Manon Lescaut (1 priredba), La Boheme, Tosca, Madama Butterfly (3 priredbe)</a:t>
            </a:r>
          </a:p>
          <a:p>
            <a:r>
              <a:rPr lang="sl-SI" altLang="sl-SI"/>
              <a:t>Ostala dela: Menueti (št. 1, 2 in 3), dva preludija, Crisantemi (godalni kvartet)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BD3894-3834-4506-8B5C-E1B05A0FB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Lloyd </a:t>
            </a:r>
            <a:r>
              <a:rPr lang="sl-SI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Schwartz</a:t>
            </a:r>
            <a:endParaRPr lang="sl-SI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D9E32B6B-6B8D-42F1-B075-7B79B1AC1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Ali je mogoče za umetniško delo, da se zdi tako popolnoma iskreno v svojih načrtih in obenem ponarejenih in manipulativnih? Puccini je zgradil veliko kariero na teh protislovjih. Toda ljudje ga imajo radi, čeprav ga občudujem, ker je naredil to tako . Tako nesramno in tako spretno. Kako se lahko pritožujemo nad skladateljem, katerega glasba je tako neusmiljeno nepozabna, celo - morda predvsem - sarkastična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AFC68E-9881-47D6-911E-3C8B57942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endParaRPr lang="sl-SI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7411" name="Slika 4" descr="puccini3.jpg">
            <a:extLst>
              <a:ext uri="{FF2B5EF4-FFF2-40B4-BE49-F238E27FC236}">
                <a16:creationId xmlns:a16="http://schemas.microsoft.com/office/drawing/2014/main" id="{6E6AC2FE-D220-40A1-82C7-925F30A114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716338"/>
            <a:ext cx="4032250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Slika 5" descr="acbec22a602c0d422bd56c26a01e9bb5.jpg">
            <a:extLst>
              <a:ext uri="{FF2B5EF4-FFF2-40B4-BE49-F238E27FC236}">
                <a16:creationId xmlns:a16="http://schemas.microsoft.com/office/drawing/2014/main" id="{5E418DDF-FA1B-4DF7-B981-76261294A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6250"/>
            <a:ext cx="38893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metniško">
  <a:themeElements>
    <a:clrScheme name="Umetnišk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Umetnišk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Umetnišk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392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Verdana</vt:lpstr>
      <vt:lpstr>Wingdings 2</vt:lpstr>
      <vt:lpstr>Umetniško</vt:lpstr>
      <vt:lpstr>Giacomo Puccini</vt:lpstr>
      <vt:lpstr>Zgodnja leta življenja</vt:lpstr>
      <vt:lpstr>Življenje</vt:lpstr>
      <vt:lpstr>Prva leta skladanja</vt:lpstr>
      <vt:lpstr>Skladanje</vt:lpstr>
      <vt:lpstr>Zadnja leta življenja</vt:lpstr>
      <vt:lpstr>Dela </vt:lpstr>
      <vt:lpstr>Lloyd Schwartz</vt:lpstr>
      <vt:lpstr>PowerPoint Presentation</vt:lpstr>
      <vt:lpstr>KONEC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2019-05-31T08:47:29Z</dcterms:created>
  <dcterms:modified xsi:type="dcterms:W3CDTF">2019-05-31T08:47:29Z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