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1"/>
  </p:sldMasterIdLst>
  <p:sldIdLst>
    <p:sldId id="256" r:id="rId2"/>
    <p:sldId id="257" r:id="rId3"/>
    <p:sldId id="270" r:id="rId4"/>
    <p:sldId id="259" r:id="rId5"/>
    <p:sldId id="269" r:id="rId6"/>
    <p:sldId id="260" r:id="rId7"/>
    <p:sldId id="261" r:id="rId8"/>
    <p:sldId id="262" r:id="rId9"/>
    <p:sldId id="263" r:id="rId10"/>
    <p:sldId id="266" r:id="rId11"/>
    <p:sldId id="264" r:id="rId12"/>
    <p:sldId id="267" r:id="rId13"/>
    <p:sldId id="265" r:id="rId14"/>
    <p:sldId id="268" r:id="rId15"/>
    <p:sldId id="271" r:id="rId16"/>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68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28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4" name="Prostoročno 6">
            <a:extLst>
              <a:ext uri="{FF2B5EF4-FFF2-40B4-BE49-F238E27FC236}">
                <a16:creationId xmlns:a16="http://schemas.microsoft.com/office/drawing/2014/main" id="{02DCE25F-FA50-4B0B-B147-A212CA1A0D06}"/>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Prostoročno 7">
            <a:extLst>
              <a:ext uri="{FF2B5EF4-FFF2-40B4-BE49-F238E27FC236}">
                <a16:creationId xmlns:a16="http://schemas.microsoft.com/office/drawing/2014/main" id="{89F008F7-234F-4881-85A5-042464F31AD9}"/>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9" name="Naslov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sl-SI"/>
              <a:t>Kliknite, če želite urediti slog naslova matrice</a:t>
            </a:r>
            <a:endParaRPr lang="en-US"/>
          </a:p>
        </p:txBody>
      </p:sp>
      <p:sp>
        <p:nvSpPr>
          <p:cNvPr id="17" name="Podnaslov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Kliknite, če želite urediti slog podnaslova matrice</a:t>
            </a:r>
            <a:endParaRPr lang="en-US"/>
          </a:p>
        </p:txBody>
      </p:sp>
      <p:sp>
        <p:nvSpPr>
          <p:cNvPr id="6" name="Ograda datuma 29">
            <a:extLst>
              <a:ext uri="{FF2B5EF4-FFF2-40B4-BE49-F238E27FC236}">
                <a16:creationId xmlns:a16="http://schemas.microsoft.com/office/drawing/2014/main" id="{1A66F695-6F0E-483D-B747-A608ADDFE56F}"/>
              </a:ext>
            </a:extLst>
          </p:cNvPr>
          <p:cNvSpPr>
            <a:spLocks noGrp="1"/>
          </p:cNvSpPr>
          <p:nvPr>
            <p:ph type="dt" sz="half" idx="10"/>
          </p:nvPr>
        </p:nvSpPr>
        <p:spPr/>
        <p:txBody>
          <a:bodyPr/>
          <a:lstStyle>
            <a:lvl1pPr>
              <a:defRPr/>
            </a:lvl1pPr>
          </a:lstStyle>
          <a:p>
            <a:pPr>
              <a:defRPr/>
            </a:pPr>
            <a:fld id="{D35815AB-C142-4DCA-B8AD-0FAEDAF345A0}" type="datetimeFigureOut">
              <a:rPr lang="sl-SI"/>
              <a:pPr>
                <a:defRPr/>
              </a:pPr>
              <a:t>31. 05. 2019</a:t>
            </a:fld>
            <a:endParaRPr lang="sl-SI"/>
          </a:p>
        </p:txBody>
      </p:sp>
      <p:sp>
        <p:nvSpPr>
          <p:cNvPr id="7" name="Ograda noge 18">
            <a:extLst>
              <a:ext uri="{FF2B5EF4-FFF2-40B4-BE49-F238E27FC236}">
                <a16:creationId xmlns:a16="http://schemas.microsoft.com/office/drawing/2014/main" id="{D71F2279-9DB9-4F7F-9938-E27F9B5B8763}"/>
              </a:ext>
            </a:extLst>
          </p:cNvPr>
          <p:cNvSpPr>
            <a:spLocks noGrp="1"/>
          </p:cNvSpPr>
          <p:nvPr>
            <p:ph type="ftr" sz="quarter" idx="11"/>
          </p:nvPr>
        </p:nvSpPr>
        <p:spPr/>
        <p:txBody>
          <a:bodyPr/>
          <a:lstStyle>
            <a:lvl1pPr>
              <a:defRPr/>
            </a:lvl1pPr>
          </a:lstStyle>
          <a:p>
            <a:pPr>
              <a:defRPr/>
            </a:pPr>
            <a:endParaRPr lang="sl-SI"/>
          </a:p>
        </p:txBody>
      </p:sp>
      <p:sp>
        <p:nvSpPr>
          <p:cNvPr id="8" name="Ograda številke diapozitiva 26">
            <a:extLst>
              <a:ext uri="{FF2B5EF4-FFF2-40B4-BE49-F238E27FC236}">
                <a16:creationId xmlns:a16="http://schemas.microsoft.com/office/drawing/2014/main" id="{8BECFD75-5B51-4EFA-ADA0-1D9B7882ADB3}"/>
              </a:ext>
            </a:extLst>
          </p:cNvPr>
          <p:cNvSpPr>
            <a:spLocks noGrp="1"/>
          </p:cNvSpPr>
          <p:nvPr>
            <p:ph type="sldNum" sz="quarter" idx="12"/>
          </p:nvPr>
        </p:nvSpPr>
        <p:spPr/>
        <p:txBody>
          <a:bodyPr/>
          <a:lstStyle>
            <a:lvl1pPr>
              <a:defRPr/>
            </a:lvl1pPr>
          </a:lstStyle>
          <a:p>
            <a:fld id="{869641EA-EBC3-49E8-84C3-1D3492F62DFF}" type="slidenum">
              <a:rPr lang="sl-SI" altLang="sl-SI"/>
              <a:pPr/>
              <a:t>‹#›</a:t>
            </a:fld>
            <a:endParaRPr lang="sl-SI" altLang="sl-SI"/>
          </a:p>
        </p:txBody>
      </p:sp>
    </p:spTree>
    <p:extLst>
      <p:ext uri="{BB962C8B-B14F-4D97-AF65-F5344CB8AC3E}">
        <p14:creationId xmlns:p14="http://schemas.microsoft.com/office/powerpoint/2010/main" val="19601247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CE2E92E4-EF87-4DE6-8373-4858EC1579A0}"/>
              </a:ext>
            </a:extLst>
          </p:cNvPr>
          <p:cNvSpPr>
            <a:spLocks noGrp="1"/>
          </p:cNvSpPr>
          <p:nvPr>
            <p:ph type="dt" sz="half" idx="10"/>
          </p:nvPr>
        </p:nvSpPr>
        <p:spPr/>
        <p:txBody>
          <a:bodyPr/>
          <a:lstStyle>
            <a:lvl1pPr>
              <a:defRPr/>
            </a:lvl1pPr>
          </a:lstStyle>
          <a:p>
            <a:pPr>
              <a:defRPr/>
            </a:pPr>
            <a:fld id="{824822D1-3DF2-4EF5-ACD1-3C787591882D}" type="datetimeFigureOut">
              <a:rPr lang="sl-SI"/>
              <a:pPr>
                <a:defRPr/>
              </a:pPr>
              <a:t>31. 05. 2019</a:t>
            </a:fld>
            <a:endParaRPr lang="sl-SI"/>
          </a:p>
        </p:txBody>
      </p:sp>
      <p:sp>
        <p:nvSpPr>
          <p:cNvPr id="5" name="Ograda noge 21">
            <a:extLst>
              <a:ext uri="{FF2B5EF4-FFF2-40B4-BE49-F238E27FC236}">
                <a16:creationId xmlns:a16="http://schemas.microsoft.com/office/drawing/2014/main" id="{3C2C3BF6-FF7E-4617-9FEE-B1D94CC2EC21}"/>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A26A8EC6-97FE-45B6-837F-131C4D496A7F}"/>
              </a:ext>
            </a:extLst>
          </p:cNvPr>
          <p:cNvSpPr>
            <a:spLocks noGrp="1"/>
          </p:cNvSpPr>
          <p:nvPr>
            <p:ph type="sldNum" sz="quarter" idx="12"/>
          </p:nvPr>
        </p:nvSpPr>
        <p:spPr/>
        <p:txBody>
          <a:bodyPr/>
          <a:lstStyle>
            <a:lvl1pPr>
              <a:defRPr/>
            </a:lvl1pPr>
          </a:lstStyle>
          <a:p>
            <a:fld id="{19E6C7D6-8304-408C-ACAA-6CF7AA9E4C33}" type="slidenum">
              <a:rPr lang="sl-SI" altLang="sl-SI"/>
              <a:pPr/>
              <a:t>‹#›</a:t>
            </a:fld>
            <a:endParaRPr lang="sl-SI" altLang="sl-SI"/>
          </a:p>
        </p:txBody>
      </p:sp>
    </p:spTree>
    <p:extLst>
      <p:ext uri="{BB962C8B-B14F-4D97-AF65-F5344CB8AC3E}">
        <p14:creationId xmlns:p14="http://schemas.microsoft.com/office/powerpoint/2010/main" val="418060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F246D2EB-6699-4D44-86CF-160612FE32A1}"/>
              </a:ext>
            </a:extLst>
          </p:cNvPr>
          <p:cNvSpPr>
            <a:spLocks noGrp="1"/>
          </p:cNvSpPr>
          <p:nvPr>
            <p:ph type="dt" sz="half" idx="10"/>
          </p:nvPr>
        </p:nvSpPr>
        <p:spPr/>
        <p:txBody>
          <a:bodyPr/>
          <a:lstStyle>
            <a:lvl1pPr>
              <a:defRPr/>
            </a:lvl1pPr>
          </a:lstStyle>
          <a:p>
            <a:pPr>
              <a:defRPr/>
            </a:pPr>
            <a:fld id="{92061B1B-444F-4A70-AA2F-0ACE622A5D1F}" type="datetimeFigureOut">
              <a:rPr lang="sl-SI"/>
              <a:pPr>
                <a:defRPr/>
              </a:pPr>
              <a:t>31. 05. 2019</a:t>
            </a:fld>
            <a:endParaRPr lang="sl-SI"/>
          </a:p>
        </p:txBody>
      </p:sp>
      <p:sp>
        <p:nvSpPr>
          <p:cNvPr id="5" name="Ograda noge 21">
            <a:extLst>
              <a:ext uri="{FF2B5EF4-FFF2-40B4-BE49-F238E27FC236}">
                <a16:creationId xmlns:a16="http://schemas.microsoft.com/office/drawing/2014/main" id="{D99C3ACC-667E-4D5B-B592-947BEBB45B5F}"/>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A9E38C69-B98C-47B0-8B8E-055192220DEC}"/>
              </a:ext>
            </a:extLst>
          </p:cNvPr>
          <p:cNvSpPr>
            <a:spLocks noGrp="1"/>
          </p:cNvSpPr>
          <p:nvPr>
            <p:ph type="sldNum" sz="quarter" idx="12"/>
          </p:nvPr>
        </p:nvSpPr>
        <p:spPr/>
        <p:txBody>
          <a:bodyPr/>
          <a:lstStyle>
            <a:lvl1pPr>
              <a:defRPr/>
            </a:lvl1pPr>
          </a:lstStyle>
          <a:p>
            <a:fld id="{EA7C3041-300A-4737-8A74-0DD43CA18305}" type="slidenum">
              <a:rPr lang="sl-SI" altLang="sl-SI"/>
              <a:pPr/>
              <a:t>‹#›</a:t>
            </a:fld>
            <a:endParaRPr lang="sl-SI" altLang="sl-SI"/>
          </a:p>
        </p:txBody>
      </p:sp>
    </p:spTree>
    <p:extLst>
      <p:ext uri="{BB962C8B-B14F-4D97-AF65-F5344CB8AC3E}">
        <p14:creationId xmlns:p14="http://schemas.microsoft.com/office/powerpoint/2010/main" val="387713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lgn="l">
              <a:defRPr/>
            </a:lvl1pPr>
          </a:lstStyle>
          <a:p>
            <a:r>
              <a:rPr lang="sl-SI"/>
              <a:t>Kliknite, če želite urediti slog naslova matrice</a:t>
            </a:r>
            <a:endParaRPr lang="en-US"/>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6F5044C2-21A8-4852-8CB9-21A9BD63C70B}"/>
              </a:ext>
            </a:extLst>
          </p:cNvPr>
          <p:cNvSpPr>
            <a:spLocks noGrp="1"/>
          </p:cNvSpPr>
          <p:nvPr>
            <p:ph type="dt" sz="half" idx="10"/>
          </p:nvPr>
        </p:nvSpPr>
        <p:spPr/>
        <p:txBody>
          <a:bodyPr/>
          <a:lstStyle>
            <a:lvl1pPr>
              <a:defRPr/>
            </a:lvl1pPr>
          </a:lstStyle>
          <a:p>
            <a:pPr>
              <a:defRPr/>
            </a:pPr>
            <a:fld id="{B93B2648-6476-43B5-880E-7D89F0A2698F}" type="datetimeFigureOut">
              <a:rPr lang="sl-SI"/>
              <a:pPr>
                <a:defRPr/>
              </a:pPr>
              <a:t>31. 05. 2019</a:t>
            </a:fld>
            <a:endParaRPr lang="sl-SI"/>
          </a:p>
        </p:txBody>
      </p:sp>
      <p:sp>
        <p:nvSpPr>
          <p:cNvPr id="5" name="Ograda noge 21">
            <a:extLst>
              <a:ext uri="{FF2B5EF4-FFF2-40B4-BE49-F238E27FC236}">
                <a16:creationId xmlns:a16="http://schemas.microsoft.com/office/drawing/2014/main" id="{0B917FFA-179E-46A9-99E1-2EC400059EAF}"/>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37694FDA-4E03-4636-8868-A8B220E805CF}"/>
              </a:ext>
            </a:extLst>
          </p:cNvPr>
          <p:cNvSpPr>
            <a:spLocks noGrp="1"/>
          </p:cNvSpPr>
          <p:nvPr>
            <p:ph type="sldNum" sz="quarter" idx="12"/>
          </p:nvPr>
        </p:nvSpPr>
        <p:spPr/>
        <p:txBody>
          <a:bodyPr/>
          <a:lstStyle>
            <a:lvl1pPr>
              <a:defRPr/>
            </a:lvl1pPr>
          </a:lstStyle>
          <a:p>
            <a:fld id="{57AFA5D7-E439-4D56-A5DF-E33531123B4C}" type="slidenum">
              <a:rPr lang="sl-SI" altLang="sl-SI"/>
              <a:pPr/>
              <a:t>‹#›</a:t>
            </a:fld>
            <a:endParaRPr lang="sl-SI" altLang="sl-SI"/>
          </a:p>
        </p:txBody>
      </p:sp>
    </p:spTree>
    <p:extLst>
      <p:ext uri="{BB962C8B-B14F-4D97-AF65-F5344CB8AC3E}">
        <p14:creationId xmlns:p14="http://schemas.microsoft.com/office/powerpoint/2010/main" val="2516762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4" name="Prostoročno 6">
            <a:extLst>
              <a:ext uri="{FF2B5EF4-FFF2-40B4-BE49-F238E27FC236}">
                <a16:creationId xmlns:a16="http://schemas.microsoft.com/office/drawing/2014/main" id="{221F0A9B-CC4D-45B0-A28A-FD392CBB31F0}"/>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Prostoročno 8">
            <a:extLst>
              <a:ext uri="{FF2B5EF4-FFF2-40B4-BE49-F238E27FC236}">
                <a16:creationId xmlns:a16="http://schemas.microsoft.com/office/drawing/2014/main" id="{AA93B30E-C0CA-441B-9CE0-4B44B767196C}"/>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 name="Naslov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sl-SI"/>
              <a:t>Kliknite, če želite urediti slog naslova matrice</a:t>
            </a:r>
            <a:endParaRPr lang="en-US"/>
          </a:p>
        </p:txBody>
      </p:sp>
      <p:sp>
        <p:nvSpPr>
          <p:cNvPr id="3" name="Ograda besedila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Kliknite, če želite urediti sloge besedila matrice</a:t>
            </a:r>
          </a:p>
        </p:txBody>
      </p:sp>
      <p:sp>
        <p:nvSpPr>
          <p:cNvPr id="6" name="Ograda datuma 3">
            <a:extLst>
              <a:ext uri="{FF2B5EF4-FFF2-40B4-BE49-F238E27FC236}">
                <a16:creationId xmlns:a16="http://schemas.microsoft.com/office/drawing/2014/main" id="{6567F5C8-7557-4B01-9808-7D7C48BC2019}"/>
              </a:ext>
            </a:extLst>
          </p:cNvPr>
          <p:cNvSpPr>
            <a:spLocks noGrp="1"/>
          </p:cNvSpPr>
          <p:nvPr>
            <p:ph type="dt" sz="half" idx="10"/>
          </p:nvPr>
        </p:nvSpPr>
        <p:spPr/>
        <p:txBody>
          <a:bodyPr/>
          <a:lstStyle>
            <a:lvl1pPr>
              <a:defRPr/>
            </a:lvl1pPr>
          </a:lstStyle>
          <a:p>
            <a:pPr>
              <a:defRPr/>
            </a:pPr>
            <a:fld id="{410458CB-F809-42AB-9CE6-292D02BACB53}" type="datetimeFigureOut">
              <a:rPr lang="sl-SI"/>
              <a:pPr>
                <a:defRPr/>
              </a:pPr>
              <a:t>31. 05. 2019</a:t>
            </a:fld>
            <a:endParaRPr lang="sl-SI"/>
          </a:p>
        </p:txBody>
      </p:sp>
      <p:sp>
        <p:nvSpPr>
          <p:cNvPr id="7" name="Ograda noge 4">
            <a:extLst>
              <a:ext uri="{FF2B5EF4-FFF2-40B4-BE49-F238E27FC236}">
                <a16:creationId xmlns:a16="http://schemas.microsoft.com/office/drawing/2014/main" id="{D5C53DD4-CBD1-4067-A441-99805F8E9087}"/>
              </a:ext>
            </a:extLst>
          </p:cNvPr>
          <p:cNvSpPr>
            <a:spLocks noGrp="1"/>
          </p:cNvSpPr>
          <p:nvPr>
            <p:ph type="ftr" sz="quarter" idx="11"/>
          </p:nvPr>
        </p:nvSpPr>
        <p:spPr/>
        <p:txBody>
          <a:bodyPr/>
          <a:lstStyle>
            <a:lvl1pPr>
              <a:defRPr/>
            </a:lvl1pPr>
          </a:lstStyle>
          <a:p>
            <a:pPr>
              <a:defRPr/>
            </a:pPr>
            <a:endParaRPr lang="sl-SI"/>
          </a:p>
        </p:txBody>
      </p:sp>
      <p:sp>
        <p:nvSpPr>
          <p:cNvPr id="8" name="Ograda številke diapozitiva 5">
            <a:extLst>
              <a:ext uri="{FF2B5EF4-FFF2-40B4-BE49-F238E27FC236}">
                <a16:creationId xmlns:a16="http://schemas.microsoft.com/office/drawing/2014/main" id="{4AD4C64C-ADD2-4602-AC1C-552A271AD1FC}"/>
              </a:ext>
            </a:extLst>
          </p:cNvPr>
          <p:cNvSpPr>
            <a:spLocks noGrp="1"/>
          </p:cNvSpPr>
          <p:nvPr>
            <p:ph type="sldNum" sz="quarter" idx="12"/>
          </p:nvPr>
        </p:nvSpPr>
        <p:spPr/>
        <p:txBody>
          <a:bodyPr/>
          <a:lstStyle>
            <a:lvl1pPr>
              <a:defRPr/>
            </a:lvl1pPr>
          </a:lstStyle>
          <a:p>
            <a:fld id="{81992411-A7A3-49E5-A305-D20B3608C4CE}" type="slidenum">
              <a:rPr lang="sl-SI" altLang="sl-SI"/>
              <a:pPr/>
              <a:t>‹#›</a:t>
            </a:fld>
            <a:endParaRPr lang="sl-SI" altLang="sl-SI"/>
          </a:p>
        </p:txBody>
      </p:sp>
    </p:spTree>
    <p:extLst>
      <p:ext uri="{BB962C8B-B14F-4D97-AF65-F5344CB8AC3E}">
        <p14:creationId xmlns:p14="http://schemas.microsoft.com/office/powerpoint/2010/main" val="30324151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7467600" cy="1143000"/>
          </a:xfrm>
        </p:spPr>
        <p:txBody>
          <a:bodyPr/>
          <a:lstStyle/>
          <a:p>
            <a:r>
              <a:rPr lang="sl-SI"/>
              <a:t>Kliknite, če želite urediti slog naslova matrice</a:t>
            </a:r>
            <a:endParaRPr lang="en-US"/>
          </a:p>
        </p:txBody>
      </p:sp>
      <p:sp>
        <p:nvSpPr>
          <p:cNvPr id="3" name="Ograda vsebine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9">
            <a:extLst>
              <a:ext uri="{FF2B5EF4-FFF2-40B4-BE49-F238E27FC236}">
                <a16:creationId xmlns:a16="http://schemas.microsoft.com/office/drawing/2014/main" id="{7E1D891C-3255-488F-9136-2EFC5920588D}"/>
              </a:ext>
            </a:extLst>
          </p:cNvPr>
          <p:cNvSpPr>
            <a:spLocks noGrp="1"/>
          </p:cNvSpPr>
          <p:nvPr>
            <p:ph type="dt" sz="half" idx="10"/>
          </p:nvPr>
        </p:nvSpPr>
        <p:spPr/>
        <p:txBody>
          <a:bodyPr/>
          <a:lstStyle>
            <a:lvl1pPr>
              <a:defRPr/>
            </a:lvl1pPr>
          </a:lstStyle>
          <a:p>
            <a:pPr>
              <a:defRPr/>
            </a:pPr>
            <a:fld id="{12BA5704-DAF8-44BB-9D4B-57B5CEF8C7A0}" type="datetimeFigureOut">
              <a:rPr lang="sl-SI"/>
              <a:pPr>
                <a:defRPr/>
              </a:pPr>
              <a:t>31. 05. 2019</a:t>
            </a:fld>
            <a:endParaRPr lang="sl-SI"/>
          </a:p>
        </p:txBody>
      </p:sp>
      <p:sp>
        <p:nvSpPr>
          <p:cNvPr id="6" name="Ograda noge 21">
            <a:extLst>
              <a:ext uri="{FF2B5EF4-FFF2-40B4-BE49-F238E27FC236}">
                <a16:creationId xmlns:a16="http://schemas.microsoft.com/office/drawing/2014/main" id="{79163C05-5B9A-4685-B49F-FEB49CB32C68}"/>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17">
            <a:extLst>
              <a:ext uri="{FF2B5EF4-FFF2-40B4-BE49-F238E27FC236}">
                <a16:creationId xmlns:a16="http://schemas.microsoft.com/office/drawing/2014/main" id="{3E636073-EE48-4ECA-8791-FA2A741E86AB}"/>
              </a:ext>
            </a:extLst>
          </p:cNvPr>
          <p:cNvSpPr>
            <a:spLocks noGrp="1"/>
          </p:cNvSpPr>
          <p:nvPr>
            <p:ph type="sldNum" sz="quarter" idx="12"/>
          </p:nvPr>
        </p:nvSpPr>
        <p:spPr/>
        <p:txBody>
          <a:bodyPr/>
          <a:lstStyle>
            <a:lvl1pPr>
              <a:defRPr/>
            </a:lvl1pPr>
          </a:lstStyle>
          <a:p>
            <a:fld id="{CE95AE9C-0A9E-4451-82F2-E9664181594A}" type="slidenum">
              <a:rPr lang="sl-SI" altLang="sl-SI"/>
              <a:pPr/>
              <a:t>‹#›</a:t>
            </a:fld>
            <a:endParaRPr lang="sl-SI" altLang="sl-SI"/>
          </a:p>
        </p:txBody>
      </p:sp>
    </p:spTree>
    <p:extLst>
      <p:ext uri="{BB962C8B-B14F-4D97-AF65-F5344CB8AC3E}">
        <p14:creationId xmlns:p14="http://schemas.microsoft.com/office/powerpoint/2010/main" val="2375532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8229600" cy="1143000"/>
          </a:xfrm>
        </p:spPr>
        <p:txBody>
          <a:bodyPr/>
          <a:lstStyle>
            <a:lvl1pPr>
              <a:defRPr/>
            </a:lvl1pPr>
          </a:lstStyle>
          <a:p>
            <a:r>
              <a:rPr lang="sl-SI"/>
              <a:t>Kliknite, če želite urediti slog naslova matrice</a:t>
            </a:r>
            <a:endParaRPr lang="en-US"/>
          </a:p>
        </p:txBody>
      </p:sp>
      <p:sp>
        <p:nvSpPr>
          <p:cNvPr id="3" name="Ograda besedila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4" name="Ograda besedila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5" name="Ograda vsebine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6">
            <a:extLst>
              <a:ext uri="{FF2B5EF4-FFF2-40B4-BE49-F238E27FC236}">
                <a16:creationId xmlns:a16="http://schemas.microsoft.com/office/drawing/2014/main" id="{02ED86E9-0F0A-47A4-8CB0-5F18A4E2C4B8}"/>
              </a:ext>
            </a:extLst>
          </p:cNvPr>
          <p:cNvSpPr>
            <a:spLocks noGrp="1"/>
          </p:cNvSpPr>
          <p:nvPr>
            <p:ph type="dt" sz="half" idx="10"/>
          </p:nvPr>
        </p:nvSpPr>
        <p:spPr/>
        <p:txBody>
          <a:bodyPr/>
          <a:lstStyle>
            <a:lvl1pPr>
              <a:defRPr/>
            </a:lvl1pPr>
          </a:lstStyle>
          <a:p>
            <a:pPr>
              <a:defRPr/>
            </a:pPr>
            <a:fld id="{B4AEE744-B2C5-4EE8-8319-114002D9506A}" type="datetimeFigureOut">
              <a:rPr lang="sl-SI"/>
              <a:pPr>
                <a:defRPr/>
              </a:pPr>
              <a:t>31. 05. 2019</a:t>
            </a:fld>
            <a:endParaRPr lang="sl-SI"/>
          </a:p>
        </p:txBody>
      </p:sp>
      <p:sp>
        <p:nvSpPr>
          <p:cNvPr id="8" name="Ograda noge 7">
            <a:extLst>
              <a:ext uri="{FF2B5EF4-FFF2-40B4-BE49-F238E27FC236}">
                <a16:creationId xmlns:a16="http://schemas.microsoft.com/office/drawing/2014/main" id="{4D57CB42-C51A-4F89-8174-29BF1E4DA64E}"/>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8">
            <a:extLst>
              <a:ext uri="{FF2B5EF4-FFF2-40B4-BE49-F238E27FC236}">
                <a16:creationId xmlns:a16="http://schemas.microsoft.com/office/drawing/2014/main" id="{614A20FA-26D9-4967-85DE-0F51749A95C8}"/>
              </a:ext>
            </a:extLst>
          </p:cNvPr>
          <p:cNvSpPr>
            <a:spLocks noGrp="1"/>
          </p:cNvSpPr>
          <p:nvPr>
            <p:ph type="sldNum" sz="quarter" idx="12"/>
          </p:nvPr>
        </p:nvSpPr>
        <p:spPr/>
        <p:txBody>
          <a:bodyPr/>
          <a:lstStyle>
            <a:lvl1pPr>
              <a:defRPr/>
            </a:lvl1pPr>
          </a:lstStyle>
          <a:p>
            <a:fld id="{623158D2-E73C-46BF-A2AD-7BADBECD7A2F}" type="slidenum">
              <a:rPr lang="sl-SI" altLang="sl-SI"/>
              <a:pPr/>
              <a:t>‹#›</a:t>
            </a:fld>
            <a:endParaRPr lang="sl-SI" altLang="sl-SI"/>
          </a:p>
        </p:txBody>
      </p:sp>
    </p:spTree>
    <p:extLst>
      <p:ext uri="{BB962C8B-B14F-4D97-AF65-F5344CB8AC3E}">
        <p14:creationId xmlns:p14="http://schemas.microsoft.com/office/powerpoint/2010/main" val="2868256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320"/>
            <a:ext cx="7470648" cy="1143000"/>
          </a:xfrm>
        </p:spPr>
        <p:txBody>
          <a:bodyPr/>
          <a:lstStyle>
            <a:lvl1pPr algn="l">
              <a:defRPr sz="4600"/>
            </a:lvl1pPr>
          </a:lstStyle>
          <a:p>
            <a:r>
              <a:rPr lang="sl-SI"/>
              <a:t>Kliknite, če želite urediti slog naslova matrice</a:t>
            </a:r>
            <a:endParaRPr lang="en-US"/>
          </a:p>
        </p:txBody>
      </p:sp>
      <p:sp>
        <p:nvSpPr>
          <p:cNvPr id="3" name="Ograda datuma 9">
            <a:extLst>
              <a:ext uri="{FF2B5EF4-FFF2-40B4-BE49-F238E27FC236}">
                <a16:creationId xmlns:a16="http://schemas.microsoft.com/office/drawing/2014/main" id="{D3372C3C-B92F-4DC8-8FD3-36E5DC8791F1}"/>
              </a:ext>
            </a:extLst>
          </p:cNvPr>
          <p:cNvSpPr>
            <a:spLocks noGrp="1"/>
          </p:cNvSpPr>
          <p:nvPr>
            <p:ph type="dt" sz="half" idx="10"/>
          </p:nvPr>
        </p:nvSpPr>
        <p:spPr/>
        <p:txBody>
          <a:bodyPr/>
          <a:lstStyle>
            <a:lvl1pPr>
              <a:defRPr/>
            </a:lvl1pPr>
          </a:lstStyle>
          <a:p>
            <a:pPr>
              <a:defRPr/>
            </a:pPr>
            <a:fld id="{4EF76841-F6AF-40DE-BB48-B444DAD5F77E}" type="datetimeFigureOut">
              <a:rPr lang="sl-SI"/>
              <a:pPr>
                <a:defRPr/>
              </a:pPr>
              <a:t>31. 05. 2019</a:t>
            </a:fld>
            <a:endParaRPr lang="sl-SI"/>
          </a:p>
        </p:txBody>
      </p:sp>
      <p:sp>
        <p:nvSpPr>
          <p:cNvPr id="4" name="Ograda noge 21">
            <a:extLst>
              <a:ext uri="{FF2B5EF4-FFF2-40B4-BE49-F238E27FC236}">
                <a16:creationId xmlns:a16="http://schemas.microsoft.com/office/drawing/2014/main" id="{32B5CC24-FC87-470D-9BEA-492CC2D5D3B2}"/>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17">
            <a:extLst>
              <a:ext uri="{FF2B5EF4-FFF2-40B4-BE49-F238E27FC236}">
                <a16:creationId xmlns:a16="http://schemas.microsoft.com/office/drawing/2014/main" id="{608CEB71-8E4E-4273-99E0-D28969085235}"/>
              </a:ext>
            </a:extLst>
          </p:cNvPr>
          <p:cNvSpPr>
            <a:spLocks noGrp="1"/>
          </p:cNvSpPr>
          <p:nvPr>
            <p:ph type="sldNum" sz="quarter" idx="12"/>
          </p:nvPr>
        </p:nvSpPr>
        <p:spPr/>
        <p:txBody>
          <a:bodyPr/>
          <a:lstStyle>
            <a:lvl1pPr>
              <a:defRPr/>
            </a:lvl1pPr>
          </a:lstStyle>
          <a:p>
            <a:fld id="{856C003A-E541-47AB-9271-5852D5FA9D18}" type="slidenum">
              <a:rPr lang="sl-SI" altLang="sl-SI"/>
              <a:pPr/>
              <a:t>‹#›</a:t>
            </a:fld>
            <a:endParaRPr lang="sl-SI" altLang="sl-SI"/>
          </a:p>
        </p:txBody>
      </p:sp>
    </p:spTree>
    <p:extLst>
      <p:ext uri="{BB962C8B-B14F-4D97-AF65-F5344CB8AC3E}">
        <p14:creationId xmlns:p14="http://schemas.microsoft.com/office/powerpoint/2010/main" val="1162950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9">
            <a:extLst>
              <a:ext uri="{FF2B5EF4-FFF2-40B4-BE49-F238E27FC236}">
                <a16:creationId xmlns:a16="http://schemas.microsoft.com/office/drawing/2014/main" id="{C9E5AE79-1B9A-473D-BA44-9CF2B3422533}"/>
              </a:ext>
            </a:extLst>
          </p:cNvPr>
          <p:cNvSpPr>
            <a:spLocks noGrp="1"/>
          </p:cNvSpPr>
          <p:nvPr>
            <p:ph type="dt" sz="half" idx="10"/>
          </p:nvPr>
        </p:nvSpPr>
        <p:spPr/>
        <p:txBody>
          <a:bodyPr/>
          <a:lstStyle>
            <a:lvl1pPr>
              <a:defRPr/>
            </a:lvl1pPr>
          </a:lstStyle>
          <a:p>
            <a:pPr>
              <a:defRPr/>
            </a:pPr>
            <a:fld id="{51683BF7-28D0-48AB-9C4F-C40CA03C345A}" type="datetimeFigureOut">
              <a:rPr lang="sl-SI"/>
              <a:pPr>
                <a:defRPr/>
              </a:pPr>
              <a:t>31. 05. 2019</a:t>
            </a:fld>
            <a:endParaRPr lang="sl-SI"/>
          </a:p>
        </p:txBody>
      </p:sp>
      <p:sp>
        <p:nvSpPr>
          <p:cNvPr id="3" name="Ograda noge 21">
            <a:extLst>
              <a:ext uri="{FF2B5EF4-FFF2-40B4-BE49-F238E27FC236}">
                <a16:creationId xmlns:a16="http://schemas.microsoft.com/office/drawing/2014/main" id="{3D495154-59A3-4152-91F9-11031D60BE16}"/>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17">
            <a:extLst>
              <a:ext uri="{FF2B5EF4-FFF2-40B4-BE49-F238E27FC236}">
                <a16:creationId xmlns:a16="http://schemas.microsoft.com/office/drawing/2014/main" id="{C5A5719A-94BF-4D7D-A075-35A7C674429A}"/>
              </a:ext>
            </a:extLst>
          </p:cNvPr>
          <p:cNvSpPr>
            <a:spLocks noGrp="1"/>
          </p:cNvSpPr>
          <p:nvPr>
            <p:ph type="sldNum" sz="quarter" idx="12"/>
          </p:nvPr>
        </p:nvSpPr>
        <p:spPr/>
        <p:txBody>
          <a:bodyPr/>
          <a:lstStyle>
            <a:lvl1pPr>
              <a:defRPr/>
            </a:lvl1pPr>
          </a:lstStyle>
          <a:p>
            <a:fld id="{2A4E08AE-FD0D-4864-9934-0B6A9A5E279E}" type="slidenum">
              <a:rPr lang="sl-SI" altLang="sl-SI"/>
              <a:pPr/>
              <a:t>‹#›</a:t>
            </a:fld>
            <a:endParaRPr lang="sl-SI" altLang="sl-SI"/>
          </a:p>
        </p:txBody>
      </p:sp>
    </p:spTree>
    <p:extLst>
      <p:ext uri="{BB962C8B-B14F-4D97-AF65-F5344CB8AC3E}">
        <p14:creationId xmlns:p14="http://schemas.microsoft.com/office/powerpoint/2010/main" val="4235359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sl-SI"/>
              <a:t>Kliknite, če želite urediti slog naslova matrice</a:t>
            </a:r>
            <a:endParaRPr lang="en-US"/>
          </a:p>
        </p:txBody>
      </p:sp>
      <p:sp>
        <p:nvSpPr>
          <p:cNvPr id="3" name="Ograda besedila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sl-SI"/>
              <a:t>Kliknite, če želite urediti sloge besedila matrice</a:t>
            </a:r>
          </a:p>
        </p:txBody>
      </p:sp>
      <p:sp>
        <p:nvSpPr>
          <p:cNvPr id="4" name="Ograda vsebine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4">
            <a:extLst>
              <a:ext uri="{FF2B5EF4-FFF2-40B4-BE49-F238E27FC236}">
                <a16:creationId xmlns:a16="http://schemas.microsoft.com/office/drawing/2014/main" id="{8B0E31C3-A75F-43ED-98C9-D7140FFA40AA}"/>
              </a:ext>
            </a:extLst>
          </p:cNvPr>
          <p:cNvSpPr>
            <a:spLocks noGrp="1"/>
          </p:cNvSpPr>
          <p:nvPr>
            <p:ph type="dt" sz="half" idx="10"/>
          </p:nvPr>
        </p:nvSpPr>
        <p:spPr/>
        <p:txBody>
          <a:bodyPr/>
          <a:lstStyle>
            <a:lvl1pPr>
              <a:defRPr/>
            </a:lvl1pPr>
          </a:lstStyle>
          <a:p>
            <a:pPr>
              <a:defRPr/>
            </a:pPr>
            <a:fld id="{7E2DDBCE-F87E-408C-A049-AD4541FEBA68}" type="datetimeFigureOut">
              <a:rPr lang="sl-SI"/>
              <a:pPr>
                <a:defRPr/>
              </a:pPr>
              <a:t>31. 05. 2019</a:t>
            </a:fld>
            <a:endParaRPr lang="sl-SI"/>
          </a:p>
        </p:txBody>
      </p:sp>
      <p:sp>
        <p:nvSpPr>
          <p:cNvPr id="6" name="Ograda noge 5">
            <a:extLst>
              <a:ext uri="{FF2B5EF4-FFF2-40B4-BE49-F238E27FC236}">
                <a16:creationId xmlns:a16="http://schemas.microsoft.com/office/drawing/2014/main" id="{590C9C91-75EC-4D36-9355-DF12E8D353C2}"/>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6">
            <a:extLst>
              <a:ext uri="{FF2B5EF4-FFF2-40B4-BE49-F238E27FC236}">
                <a16:creationId xmlns:a16="http://schemas.microsoft.com/office/drawing/2014/main" id="{EC94B60A-2236-4D6B-B6B3-FAA69E6A6608}"/>
              </a:ext>
            </a:extLst>
          </p:cNvPr>
          <p:cNvSpPr>
            <a:spLocks noGrp="1"/>
          </p:cNvSpPr>
          <p:nvPr>
            <p:ph type="sldNum" sz="quarter" idx="12"/>
          </p:nvPr>
        </p:nvSpPr>
        <p:spPr>
          <a:xfrm>
            <a:off x="8156575" y="6421438"/>
            <a:ext cx="762000" cy="365125"/>
          </a:xfrm>
        </p:spPr>
        <p:txBody>
          <a:bodyPr/>
          <a:lstStyle>
            <a:lvl1pPr>
              <a:defRPr/>
            </a:lvl1pPr>
          </a:lstStyle>
          <a:p>
            <a:fld id="{E707A3A3-2D55-4592-9144-0BE8DE3CF278}" type="slidenum">
              <a:rPr lang="sl-SI" altLang="sl-SI"/>
              <a:pPr/>
              <a:t>‹#›</a:t>
            </a:fld>
            <a:endParaRPr lang="sl-SI" altLang="sl-SI"/>
          </a:p>
        </p:txBody>
      </p:sp>
    </p:spTree>
    <p:extLst>
      <p:ext uri="{BB962C8B-B14F-4D97-AF65-F5344CB8AC3E}">
        <p14:creationId xmlns:p14="http://schemas.microsoft.com/office/powerpoint/2010/main" val="320209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sl-SI"/>
              <a:t>Kliknite, če želite urediti slog naslova matrice</a:t>
            </a:r>
            <a:endParaRPr lang="en-US"/>
          </a:p>
        </p:txBody>
      </p:sp>
      <p:sp>
        <p:nvSpPr>
          <p:cNvPr id="3" name="Ograda slik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sl-SI" noProof="0"/>
              <a:t>Kliknite ikono, če želite dodati sliko</a:t>
            </a:r>
            <a:endParaRPr lang="en-US" noProof="0" dirty="0"/>
          </a:p>
        </p:txBody>
      </p:sp>
      <p:sp>
        <p:nvSpPr>
          <p:cNvPr id="4" name="Ograda besedila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sl-SI"/>
              <a:t>Kliknite, če želite urediti sloge besedila matrice</a:t>
            </a:r>
          </a:p>
        </p:txBody>
      </p:sp>
      <p:sp>
        <p:nvSpPr>
          <p:cNvPr id="5" name="Ograda datuma 4">
            <a:extLst>
              <a:ext uri="{FF2B5EF4-FFF2-40B4-BE49-F238E27FC236}">
                <a16:creationId xmlns:a16="http://schemas.microsoft.com/office/drawing/2014/main" id="{59ADA3E4-7EF6-425F-944C-F4045870778B}"/>
              </a:ext>
            </a:extLst>
          </p:cNvPr>
          <p:cNvSpPr>
            <a:spLocks noGrp="1"/>
          </p:cNvSpPr>
          <p:nvPr>
            <p:ph type="dt" sz="half" idx="10"/>
          </p:nvPr>
        </p:nvSpPr>
        <p:spPr/>
        <p:txBody>
          <a:bodyPr/>
          <a:lstStyle>
            <a:lvl1pPr>
              <a:defRPr/>
            </a:lvl1pPr>
          </a:lstStyle>
          <a:p>
            <a:pPr>
              <a:defRPr/>
            </a:pPr>
            <a:fld id="{143AE429-9071-4965-BA4A-30CC2EDC80C1}" type="datetimeFigureOut">
              <a:rPr lang="sl-SI"/>
              <a:pPr>
                <a:defRPr/>
              </a:pPr>
              <a:t>31. 05. 2019</a:t>
            </a:fld>
            <a:endParaRPr lang="sl-SI"/>
          </a:p>
        </p:txBody>
      </p:sp>
      <p:sp>
        <p:nvSpPr>
          <p:cNvPr id="6" name="Ograda noge 5">
            <a:extLst>
              <a:ext uri="{FF2B5EF4-FFF2-40B4-BE49-F238E27FC236}">
                <a16:creationId xmlns:a16="http://schemas.microsoft.com/office/drawing/2014/main" id="{6D82FAAF-6EFA-454D-AF11-289403D97B99}"/>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6">
            <a:extLst>
              <a:ext uri="{FF2B5EF4-FFF2-40B4-BE49-F238E27FC236}">
                <a16:creationId xmlns:a16="http://schemas.microsoft.com/office/drawing/2014/main" id="{F811D7F7-74DB-46B0-AF5A-4616C14AE26B}"/>
              </a:ext>
            </a:extLst>
          </p:cNvPr>
          <p:cNvSpPr>
            <a:spLocks noGrp="1"/>
          </p:cNvSpPr>
          <p:nvPr>
            <p:ph type="sldNum" sz="quarter" idx="12"/>
          </p:nvPr>
        </p:nvSpPr>
        <p:spPr/>
        <p:txBody>
          <a:bodyPr/>
          <a:lstStyle>
            <a:lvl1pPr>
              <a:defRPr/>
            </a:lvl1pPr>
          </a:lstStyle>
          <a:p>
            <a:fld id="{BCCD4DAF-C477-46EA-A37E-DF0F5B9A13E7}" type="slidenum">
              <a:rPr lang="sl-SI" altLang="sl-SI"/>
              <a:pPr/>
              <a:t>‹#›</a:t>
            </a:fld>
            <a:endParaRPr lang="sl-SI" altLang="sl-SI"/>
          </a:p>
        </p:txBody>
      </p:sp>
    </p:spTree>
    <p:extLst>
      <p:ext uri="{BB962C8B-B14F-4D97-AF65-F5344CB8AC3E}">
        <p14:creationId xmlns:p14="http://schemas.microsoft.com/office/powerpoint/2010/main" val="63901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Prostoročno 11">
            <a:extLst>
              <a:ext uri="{FF2B5EF4-FFF2-40B4-BE49-F238E27FC236}">
                <a16:creationId xmlns:a16="http://schemas.microsoft.com/office/drawing/2014/main" id="{A73F4C71-65E6-4A66-992D-56B2F867B3AC}"/>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16" name="Prostoročno 15">
            <a:extLst>
              <a:ext uri="{FF2B5EF4-FFF2-40B4-BE49-F238E27FC236}">
                <a16:creationId xmlns:a16="http://schemas.microsoft.com/office/drawing/2014/main" id="{7A297BE1-D535-42D5-BE20-C910E01166FC}"/>
              </a:ext>
            </a:extLst>
          </p:cNvPr>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1028" name="Ograda naslova 8">
            <a:extLst>
              <a:ext uri="{FF2B5EF4-FFF2-40B4-BE49-F238E27FC236}">
                <a16:creationId xmlns:a16="http://schemas.microsoft.com/office/drawing/2014/main" id="{989DAB32-9503-4906-8400-6114C0A8ABB3}"/>
              </a:ext>
            </a:extLst>
          </p:cNvPr>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sl-SI" altLang="sl-SI"/>
              <a:t>Kliknite, če želite urediti slog naslova matrice</a:t>
            </a:r>
            <a:endParaRPr lang="en-US" altLang="sl-SI"/>
          </a:p>
        </p:txBody>
      </p:sp>
      <p:sp>
        <p:nvSpPr>
          <p:cNvPr id="1029" name="Ograda besedila 29">
            <a:extLst>
              <a:ext uri="{FF2B5EF4-FFF2-40B4-BE49-F238E27FC236}">
                <a16:creationId xmlns:a16="http://schemas.microsoft.com/office/drawing/2014/main" id="{FAF7307B-DD50-467E-A5CF-64DD644F6A67}"/>
              </a:ext>
            </a:extLst>
          </p:cNvPr>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10" name="Ograda datuma 9">
            <a:extLst>
              <a:ext uri="{FF2B5EF4-FFF2-40B4-BE49-F238E27FC236}">
                <a16:creationId xmlns:a16="http://schemas.microsoft.com/office/drawing/2014/main" id="{B10AB427-F3CB-4AD5-AC15-643932776254}"/>
              </a:ext>
            </a:extLst>
          </p:cNvPr>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A7005944-4F7C-48CB-A40C-DB98DD48E01F}" type="datetimeFigureOut">
              <a:rPr lang="sl-SI"/>
              <a:pPr>
                <a:defRPr/>
              </a:pPr>
              <a:t>31. 05. 2019</a:t>
            </a:fld>
            <a:endParaRPr lang="sl-SI"/>
          </a:p>
        </p:txBody>
      </p:sp>
      <p:sp>
        <p:nvSpPr>
          <p:cNvPr id="22" name="Ograda noge 21">
            <a:extLst>
              <a:ext uri="{FF2B5EF4-FFF2-40B4-BE49-F238E27FC236}">
                <a16:creationId xmlns:a16="http://schemas.microsoft.com/office/drawing/2014/main" id="{C4DA21A1-F6CA-4686-8B38-4AEDFE4810A6}"/>
              </a:ext>
            </a:extLst>
          </p:cNvPr>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defRPr>
            </a:lvl1pPr>
          </a:lstStyle>
          <a:p>
            <a:pPr>
              <a:defRPr/>
            </a:pPr>
            <a:endParaRPr lang="sl-SI"/>
          </a:p>
        </p:txBody>
      </p:sp>
      <p:sp>
        <p:nvSpPr>
          <p:cNvPr id="18" name="Ograda številke diapozitiva 17">
            <a:extLst>
              <a:ext uri="{FF2B5EF4-FFF2-40B4-BE49-F238E27FC236}">
                <a16:creationId xmlns:a16="http://schemas.microsoft.com/office/drawing/2014/main" id="{95AAFE7B-9733-4D92-AB10-0CF9BE57071D}"/>
              </a:ext>
            </a:extLst>
          </p:cNvPr>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a:defRPr sz="1000">
                <a:solidFill>
                  <a:srgbClr val="9B9A98"/>
                </a:solidFill>
              </a:defRPr>
            </a:lvl1pPr>
          </a:lstStyle>
          <a:p>
            <a:fld id="{D1792C26-62E9-4AF0-9CFD-C8F1F765625B}" type="slidenum">
              <a:rPr lang="sl-SI" altLang="sl-SI"/>
              <a:pPr/>
              <a:t>‹#›</a:t>
            </a:fld>
            <a:endParaRPr lang="sl-SI" altLang="sl-SI"/>
          </a:p>
        </p:txBody>
      </p:sp>
    </p:spTree>
  </p:cSld>
  <p:clrMap bg1="dk1" tx1="lt1" bg2="dk2" tx2="lt2" accent1="accent1" accent2="accent2" accent3="accent3" accent4="accent4" accent5="accent5" accent6="accent6" hlink="hlink" folHlink="folHlink"/>
  <p:sldLayoutIdLst>
    <p:sldLayoutId id="2147483767" r:id="rId1"/>
    <p:sldLayoutId id="2147483761" r:id="rId2"/>
    <p:sldLayoutId id="2147483768" r:id="rId3"/>
    <p:sldLayoutId id="2147483762" r:id="rId4"/>
    <p:sldLayoutId id="2147483769" r:id="rId5"/>
    <p:sldLayoutId id="2147483763" r:id="rId6"/>
    <p:sldLayoutId id="2147483764" r:id="rId7"/>
    <p:sldLayoutId id="2147483770" r:id="rId8"/>
    <p:sldLayoutId id="2147483771" r:id="rId9"/>
    <p:sldLayoutId id="2147483765" r:id="rId10"/>
    <p:sldLayoutId id="2147483766"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anose="020B0503020102020204" pitchFamily="34" charset="0"/>
        </a:defRPr>
      </a:lvl2pPr>
      <a:lvl3pPr algn="l" rtl="0" fontAlgn="base">
        <a:spcBef>
          <a:spcPct val="0"/>
        </a:spcBef>
        <a:spcAft>
          <a:spcPct val="0"/>
        </a:spcAft>
        <a:defRPr sz="4600">
          <a:solidFill>
            <a:schemeClr val="tx1"/>
          </a:solidFill>
          <a:latin typeface="Franklin Gothic Book" panose="020B0503020102020204" pitchFamily="34" charset="0"/>
        </a:defRPr>
      </a:lvl3pPr>
      <a:lvl4pPr algn="l" rtl="0" fontAlgn="base">
        <a:spcBef>
          <a:spcPct val="0"/>
        </a:spcBef>
        <a:spcAft>
          <a:spcPct val="0"/>
        </a:spcAft>
        <a:defRPr sz="4600">
          <a:solidFill>
            <a:schemeClr val="tx1"/>
          </a:solidFill>
          <a:latin typeface="Franklin Gothic Book" panose="020B0503020102020204" pitchFamily="34" charset="0"/>
        </a:defRPr>
      </a:lvl4pPr>
      <a:lvl5pPr algn="l" rtl="0" fontAlgn="base">
        <a:spcBef>
          <a:spcPct val="0"/>
        </a:spcBef>
        <a:spcAft>
          <a:spcPct val="0"/>
        </a:spcAft>
        <a:defRPr sz="4600">
          <a:solidFill>
            <a:schemeClr val="tx1"/>
          </a:solidFill>
          <a:latin typeface="Franklin Gothic Book" panose="020B0503020102020204" pitchFamily="34" charset="0"/>
        </a:defRPr>
      </a:lvl5pPr>
      <a:lvl6pPr marL="457200" algn="l" rtl="0" fontAlgn="base">
        <a:spcBef>
          <a:spcPct val="0"/>
        </a:spcBef>
        <a:spcAft>
          <a:spcPct val="0"/>
        </a:spcAft>
        <a:defRPr sz="4600">
          <a:solidFill>
            <a:schemeClr val="tx1"/>
          </a:solidFill>
          <a:latin typeface="Franklin Gothic Book" panose="020B0503020102020204" pitchFamily="34" charset="0"/>
        </a:defRPr>
      </a:lvl6pPr>
      <a:lvl7pPr marL="914400" algn="l" rtl="0" fontAlgn="base">
        <a:spcBef>
          <a:spcPct val="0"/>
        </a:spcBef>
        <a:spcAft>
          <a:spcPct val="0"/>
        </a:spcAft>
        <a:defRPr sz="4600">
          <a:solidFill>
            <a:schemeClr val="tx1"/>
          </a:solidFill>
          <a:latin typeface="Franklin Gothic Book" panose="020B0503020102020204" pitchFamily="34" charset="0"/>
        </a:defRPr>
      </a:lvl7pPr>
      <a:lvl8pPr marL="1371600" algn="l" rtl="0" fontAlgn="base">
        <a:spcBef>
          <a:spcPct val="0"/>
        </a:spcBef>
        <a:spcAft>
          <a:spcPct val="0"/>
        </a:spcAft>
        <a:defRPr sz="4600">
          <a:solidFill>
            <a:schemeClr val="tx1"/>
          </a:solidFill>
          <a:latin typeface="Franklin Gothic Book" panose="020B0503020102020204" pitchFamily="34" charset="0"/>
        </a:defRPr>
      </a:lvl8pPr>
      <a:lvl9pPr marL="1828800" algn="l" rtl="0" fontAlgn="base">
        <a:spcBef>
          <a:spcPct val="0"/>
        </a:spcBef>
        <a:spcAft>
          <a:spcPct val="0"/>
        </a:spcAft>
        <a:defRPr sz="4600">
          <a:solidFill>
            <a:schemeClr val="tx1"/>
          </a:solidFill>
          <a:latin typeface="Franklin Gothic Book" panose="020B0503020102020204" pitchFamily="34" charset="0"/>
        </a:defRPr>
      </a:lvl9pPr>
    </p:titleStyle>
    <p:bodyStyle>
      <a:lvl1pPr marL="419100" indent="-382588" algn="l" rtl="0" fontAlgn="base">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rapjan.primorska.com/zgodovina.htm" TargetMode="External"/><Relationship Id="rId2" Type="http://schemas.openxmlformats.org/officeDocument/2006/relationships/hyperlink" Target="http://www.minet.si/glasba/minet_clanek.php?idc=208&amp;kje=7&amp;idr=3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Slika 3" descr="los_angeles.jpg">
            <a:extLst>
              <a:ext uri="{FF2B5EF4-FFF2-40B4-BE49-F238E27FC236}">
                <a16:creationId xmlns:a16="http://schemas.microsoft.com/office/drawing/2014/main" id="{12867714-EE57-4EBE-8F24-F705F3B8F9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AE09BE16-713A-4C14-BAA2-7D470B6DAA0D}"/>
              </a:ext>
            </a:extLst>
          </p:cNvPr>
          <p:cNvSpPr>
            <a:spLocks noGrp="1"/>
          </p:cNvSpPr>
          <p:nvPr>
            <p:ph type="ctrTitle"/>
          </p:nvPr>
        </p:nvSpPr>
        <p:spPr>
          <a:xfrm>
            <a:off x="642910" y="285728"/>
            <a:ext cx="5143536" cy="3071834"/>
          </a:xfrm>
        </p:spPr>
        <p:txBody>
          <a:bodyPr>
            <a:normAutofit/>
          </a:bodyPr>
          <a:lstStyle/>
          <a:p>
            <a:pPr fontAlgn="auto">
              <a:spcAft>
                <a:spcPts val="0"/>
              </a:spcAft>
              <a:defRPr/>
            </a:pPr>
            <a:r>
              <a:rPr lang="sl-SI" sz="9600" dirty="0">
                <a:solidFill>
                  <a:srgbClr val="002060"/>
                </a:solidFill>
                <a:latin typeface="Algerian" pitchFamily="82" charset="0"/>
              </a:rPr>
              <a:t> RAP</a:t>
            </a:r>
            <a:br>
              <a:rPr lang="sl-SI" sz="9600">
                <a:solidFill>
                  <a:srgbClr val="002060"/>
                </a:solidFill>
                <a:latin typeface="Algerian" pitchFamily="82" charset="0"/>
              </a:rPr>
            </a:br>
            <a:r>
              <a:rPr lang="sl-SI" sz="1600">
                <a:solidFill>
                  <a:schemeClr val="bg1">
                    <a:lumMod val="95000"/>
                  </a:schemeClr>
                </a:solidFill>
                <a:latin typeface="Algerian" pitchFamily="82" charset="0"/>
              </a:rPr>
              <a:t> </a:t>
            </a:r>
            <a:endParaRPr lang="sl-SI" sz="1600" dirty="0">
              <a:solidFill>
                <a:srgbClr val="002060"/>
              </a:solidFill>
              <a:latin typeface="Algeria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C8FB8B18-926D-4B4D-B264-D67B1CB5F6BF}"/>
              </a:ext>
            </a:extLst>
          </p:cNvPr>
          <p:cNvSpPr>
            <a:spLocks noGrp="1"/>
          </p:cNvSpPr>
          <p:nvPr>
            <p:ph idx="1"/>
          </p:nvPr>
        </p:nvSpPr>
        <p:spPr>
          <a:xfrm>
            <a:off x="457200" y="571500"/>
            <a:ext cx="7467600" cy="5554663"/>
          </a:xfrm>
        </p:spPr>
        <p:txBody>
          <a:bodyPr>
            <a:normAutofit fontScale="62500" lnSpcReduction="20000"/>
          </a:bodyPr>
          <a:lstStyle/>
          <a:p>
            <a:pPr marL="550926" indent="-514350" fontAlgn="auto">
              <a:spcAft>
                <a:spcPts val="0"/>
              </a:spcAft>
              <a:buFont typeface="Wingdings" pitchFamily="2" charset="2"/>
              <a:buChar char="§"/>
              <a:defRPr/>
            </a:pPr>
            <a:r>
              <a:rPr lang="sl-SI" dirty="0" err="1"/>
              <a:t>Tupac</a:t>
            </a:r>
            <a:r>
              <a:rPr lang="sl-SI" dirty="0"/>
              <a:t> ni nikoli spoznal svojega biološkega očeta. Njegov očim </a:t>
            </a:r>
            <a:r>
              <a:rPr lang="sl-SI" dirty="0" err="1"/>
              <a:t>Mutulu</a:t>
            </a:r>
            <a:r>
              <a:rPr lang="sl-SI" dirty="0"/>
              <a:t> je bil preprodajalec drog in ko je bil </a:t>
            </a:r>
            <a:r>
              <a:rPr lang="sl-SI" dirty="0" err="1"/>
              <a:t>Tupac</a:t>
            </a:r>
            <a:r>
              <a:rPr lang="sl-SI" dirty="0"/>
              <a:t> star dve leti, je bil obsojen na šest let zapora zaradi kraje avtomobila in umora. Družina </a:t>
            </a:r>
            <a:r>
              <a:rPr lang="sl-SI" dirty="0" err="1"/>
              <a:t>Shakur</a:t>
            </a:r>
            <a:r>
              <a:rPr lang="sl-SI" dirty="0"/>
              <a:t> se je tako iz </a:t>
            </a:r>
            <a:r>
              <a:rPr lang="sl-SI" dirty="0" err="1"/>
              <a:t>Bronxa</a:t>
            </a:r>
            <a:r>
              <a:rPr lang="sl-SI" dirty="0"/>
              <a:t> preselila v Harlem. Ker je bila </a:t>
            </a:r>
            <a:r>
              <a:rPr lang="sl-SI" dirty="0" err="1"/>
              <a:t>Afeni</a:t>
            </a:r>
            <a:r>
              <a:rPr lang="sl-SI" dirty="0"/>
              <a:t> zasvojena s heroinom in družina ni imela denarja, so se neprestano selili. To je močno vplivalo na </a:t>
            </a:r>
            <a:r>
              <a:rPr lang="sl-SI" dirty="0" err="1"/>
              <a:t>Tupaca</a:t>
            </a:r>
            <a:r>
              <a:rPr lang="sl-SI" dirty="0"/>
              <a:t>, kajti bil je brez prijateljev in zaprl se je vase. Novembra 1994 je bil pred studiom v New Yorku petkrat ustreljen; dvakrat v glavo in trikrat v prsi. Ta napad naj bi naročila dva </a:t>
            </a:r>
            <a:r>
              <a:rPr lang="sl-SI" dirty="0" err="1"/>
              <a:t>raperja</a:t>
            </a:r>
            <a:r>
              <a:rPr lang="sl-SI" dirty="0"/>
              <a:t> </a:t>
            </a:r>
            <a:r>
              <a:rPr lang="sl-SI"/>
              <a:t>z nasprotne </a:t>
            </a:r>
            <a:r>
              <a:rPr lang="sl-SI" dirty="0"/>
              <a:t>strani - P </a:t>
            </a:r>
            <a:r>
              <a:rPr lang="sl-SI" dirty="0" err="1"/>
              <a:t>Diddy</a:t>
            </a:r>
            <a:r>
              <a:rPr lang="sl-SI" dirty="0"/>
              <a:t> in </a:t>
            </a:r>
            <a:r>
              <a:rPr lang="sl-SI" dirty="0" err="1"/>
              <a:t>Notorious</a:t>
            </a:r>
            <a:r>
              <a:rPr lang="sl-SI" dirty="0"/>
              <a:t> B.I.G., 2Pac je ta napad preživel. 14. februarja 1995 je bil 2pac obtožen na štiri leta zapora zaradi posilstva in spoznan za krivega. Po enem letu so ga izpustili, ker je glavni na založbi </a:t>
            </a:r>
            <a:r>
              <a:rPr lang="sl-SI" dirty="0" err="1"/>
              <a:t>Death</a:t>
            </a:r>
            <a:r>
              <a:rPr lang="sl-SI" dirty="0"/>
              <a:t> </a:t>
            </a:r>
            <a:r>
              <a:rPr lang="sl-SI" dirty="0" err="1"/>
              <a:t>Row</a:t>
            </a:r>
            <a:r>
              <a:rPr lang="sl-SI" dirty="0"/>
              <a:t>, </a:t>
            </a:r>
            <a:r>
              <a:rPr lang="sl-SI" dirty="0" err="1"/>
              <a:t>Suge</a:t>
            </a:r>
            <a:r>
              <a:rPr lang="sl-SI" dirty="0"/>
              <a:t> </a:t>
            </a:r>
            <a:r>
              <a:rPr lang="sl-SI" dirty="0" err="1"/>
              <a:t>Knight</a:t>
            </a:r>
            <a:r>
              <a:rPr lang="sl-SI" dirty="0"/>
              <a:t>, plačal varščino. Takrat je 2pac sklenil pogodbo z založbo </a:t>
            </a:r>
            <a:r>
              <a:rPr lang="sl-SI" dirty="0" err="1"/>
              <a:t>Death</a:t>
            </a:r>
            <a:r>
              <a:rPr lang="sl-SI" dirty="0"/>
              <a:t> </a:t>
            </a:r>
            <a:r>
              <a:rPr lang="sl-SI" dirty="0" err="1"/>
              <a:t>Row</a:t>
            </a:r>
            <a:r>
              <a:rPr lang="sl-SI" dirty="0"/>
              <a:t>. Nastala je borba med založbama </a:t>
            </a:r>
            <a:r>
              <a:rPr lang="sl-SI" dirty="0" err="1"/>
              <a:t>Death</a:t>
            </a:r>
            <a:r>
              <a:rPr lang="sl-SI" dirty="0"/>
              <a:t> </a:t>
            </a:r>
            <a:r>
              <a:rPr lang="sl-SI" dirty="0" err="1"/>
              <a:t>Row</a:t>
            </a:r>
            <a:r>
              <a:rPr lang="sl-SI" dirty="0"/>
              <a:t> in </a:t>
            </a:r>
            <a:r>
              <a:rPr lang="sl-SI" dirty="0" err="1"/>
              <a:t>Bead</a:t>
            </a:r>
            <a:r>
              <a:rPr lang="sl-SI" dirty="0"/>
              <a:t> </a:t>
            </a:r>
            <a:r>
              <a:rPr lang="sl-SI" dirty="0" err="1"/>
              <a:t>Boys</a:t>
            </a:r>
            <a:r>
              <a:rPr lang="sl-SI" dirty="0"/>
              <a:t>. Čeprav je na začetku 2pac hotel pobotati že dolgo sprti zahod in vzhod, je po napadu nanj ta namen opustil. Z atentatom se je pravzaprav začela nekakšna vojna med obema stranema, kar je imelo tudi posledice. 7. septembra 1996 so v Las </a:t>
            </a:r>
            <a:r>
              <a:rPr lang="sl-SI" dirty="0" err="1"/>
              <a:t>Vegasu</a:t>
            </a:r>
            <a:r>
              <a:rPr lang="sl-SI" dirty="0"/>
              <a:t> 2paca ustrelili na poti z boksarske tekme. Šest dni kasneje ob 4.03 je 2Pac umrl v bližnji bolnišnici. Osumljencev za njegovo smrt ni. </a:t>
            </a:r>
            <a:r>
              <a:rPr lang="sl-SI" dirty="0" err="1"/>
              <a:t>Tupac</a:t>
            </a:r>
            <a:r>
              <a:rPr lang="sl-SI" dirty="0"/>
              <a:t> je bil poznan tudi kot kralj </a:t>
            </a:r>
            <a:r>
              <a:rPr lang="sl-SI" dirty="0" err="1"/>
              <a:t>rapa</a:t>
            </a:r>
            <a:r>
              <a:rPr lang="sl-SI" dirty="0"/>
              <a:t> oziroma je tudi bil.</a:t>
            </a: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grada vsebine 2">
            <a:extLst>
              <a:ext uri="{FF2B5EF4-FFF2-40B4-BE49-F238E27FC236}">
                <a16:creationId xmlns:a16="http://schemas.microsoft.com/office/drawing/2014/main" id="{7AB942CD-E5DD-42DF-BECE-D10C3034AEA5}"/>
              </a:ext>
            </a:extLst>
          </p:cNvPr>
          <p:cNvSpPr>
            <a:spLocks noGrp="1"/>
          </p:cNvSpPr>
          <p:nvPr>
            <p:ph idx="1"/>
          </p:nvPr>
        </p:nvSpPr>
        <p:spPr>
          <a:xfrm>
            <a:off x="457200" y="285750"/>
            <a:ext cx="8229600" cy="6072188"/>
          </a:xfrm>
        </p:spPr>
        <p:txBody>
          <a:bodyPr/>
          <a:lstStyle/>
          <a:p>
            <a:pPr>
              <a:buFont typeface="Wingdings 2" panose="05020102010507070707" pitchFamily="18" charset="2"/>
              <a:buNone/>
            </a:pPr>
            <a:r>
              <a:rPr lang="sl-SI" altLang="sl-SI"/>
              <a:t>Dr.Dre</a:t>
            </a:r>
          </a:p>
          <a:p>
            <a:pPr>
              <a:buFont typeface="Wingdings 2" panose="05020102010507070707" pitchFamily="18" charset="2"/>
              <a:buNone/>
            </a:pPr>
            <a:r>
              <a:rPr lang="sl-SI" altLang="sl-SI" sz="2000"/>
              <a:t>    Odrasel je v Comptonu in imel težko otroštvo, saj sta se njegova starša ločila že pred njegovim rojstvom ter, ker je živel v getu. Opravil je študij. Sedaj ima tudi sam družino, poročen je z glasbenico Michel'le, ki jo je spoznal, kot njen producent, poročila sta se leta 1996. Imata dva sinova, Curtisa, ki je star 25 let in sledi očetovim stopinjam, saj rapa pod imenom Hood Surgeon, ter Marcela, ki je star 16 let. Svojo kariero je začel kot najstnik, nastopal je v klubih in na zasebnih zabavah, ko je pel, rapal in igral na električni klavir se je predstavljal pod imenom svojega košarkarskega idola Dr. J. V prvi polovici osemdesetih je Young ustanovil World Class Wreckin' Cru in spremenil vzdevek iz Dr. J v Dr.Dre. Leta 1986 sta Dr.Dre in DJ Yella zapustila World Class Wreckin' Cru in ustanovila novo skupino imenovano N.W.A. </a:t>
            </a:r>
          </a:p>
          <a:p>
            <a:pPr>
              <a:buFont typeface="Wingdings 2" panose="05020102010507070707" pitchFamily="18" charset="2"/>
              <a:buNone/>
            </a:pPr>
            <a:endParaRPr lang="sl-SI" altLang="sl-SI" sz="2000"/>
          </a:p>
          <a:p>
            <a:pPr>
              <a:buFont typeface="Wingdings 2" panose="05020102010507070707" pitchFamily="18" charset="2"/>
              <a:buNone/>
            </a:pPr>
            <a:br>
              <a:rPr lang="sl-SI" altLang="sl-SI" sz="2000"/>
            </a:br>
            <a:endParaRPr lang="sl-SI" altLang="sl-SI" sz="2000"/>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Ograda vsebine 5" descr="dr-dre-picture-1.jpg">
            <a:extLst>
              <a:ext uri="{FF2B5EF4-FFF2-40B4-BE49-F238E27FC236}">
                <a16:creationId xmlns:a16="http://schemas.microsoft.com/office/drawing/2014/main" id="{A2E92A61-49DB-4757-909D-41DAB8F7424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00063" y="357188"/>
            <a:ext cx="2236787" cy="2916237"/>
          </a:xfrm>
        </p:spPr>
      </p:pic>
      <p:pic>
        <p:nvPicPr>
          <p:cNvPr id="18435" name="Slika 6" descr="dr.jpg.bmp">
            <a:extLst>
              <a:ext uri="{FF2B5EF4-FFF2-40B4-BE49-F238E27FC236}">
                <a16:creationId xmlns:a16="http://schemas.microsoft.com/office/drawing/2014/main" id="{A016A0D0-48B9-40C1-A24E-CBEA46A289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8938" y="3357563"/>
            <a:ext cx="2624137"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Slika 7" descr="50_Cent_Eminem_dr.Dre-photo_002.jpg">
            <a:extLst>
              <a:ext uri="{FF2B5EF4-FFF2-40B4-BE49-F238E27FC236}">
                <a16:creationId xmlns:a16="http://schemas.microsoft.com/office/drawing/2014/main" id="{4C837E8D-E4C4-46C0-85BC-31B2374F30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6313" y="428625"/>
            <a:ext cx="3600450"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grada vsebine 2">
            <a:extLst>
              <a:ext uri="{FF2B5EF4-FFF2-40B4-BE49-F238E27FC236}">
                <a16:creationId xmlns:a16="http://schemas.microsoft.com/office/drawing/2014/main" id="{B8B1F17C-77A5-46DA-9166-6F1DA1814310}"/>
              </a:ext>
            </a:extLst>
          </p:cNvPr>
          <p:cNvSpPr>
            <a:spLocks noGrp="1"/>
          </p:cNvSpPr>
          <p:nvPr>
            <p:ph idx="1"/>
          </p:nvPr>
        </p:nvSpPr>
        <p:spPr>
          <a:xfrm>
            <a:off x="457200" y="500063"/>
            <a:ext cx="8229600" cy="5626100"/>
          </a:xfrm>
        </p:spPr>
        <p:txBody>
          <a:bodyPr/>
          <a:lstStyle/>
          <a:p>
            <a:pPr>
              <a:buFont typeface="Wingdings" panose="05000000000000000000" pitchFamily="2" charset="2"/>
              <a:buChar char="§"/>
            </a:pPr>
            <a:r>
              <a:rPr lang="sl-SI" altLang="sl-SI"/>
              <a:t>Ice Cube</a:t>
            </a:r>
          </a:p>
          <a:p>
            <a:pPr>
              <a:buFont typeface="Wingdings" panose="05000000000000000000" pitchFamily="2" charset="2"/>
              <a:buChar char="§"/>
            </a:pPr>
            <a:r>
              <a:rPr lang="sl-SI" altLang="sl-SI" sz="2000" b="1"/>
              <a:t>O'Shea Jackson</a:t>
            </a:r>
            <a:r>
              <a:rPr lang="sl-SI" altLang="sl-SI" sz="2000"/>
              <a:t>, bolj znan pod svojim odrskim imenom </a:t>
            </a:r>
            <a:r>
              <a:rPr lang="sl-SI" altLang="sl-SI" sz="2000" b="1"/>
              <a:t>Ice Cube</a:t>
            </a:r>
            <a:r>
              <a:rPr lang="sl-SI" altLang="sl-SI" sz="2000"/>
              <a:t>, ameriški raper, igralec, scenarist in producent, rojen 15. junij 1969, South Central, Kalifornija, Združene države Amerike.</a:t>
            </a:r>
          </a:p>
          <a:p>
            <a:pPr>
              <a:buFont typeface="Wingdings" panose="05000000000000000000" pitchFamily="2" charset="2"/>
              <a:buChar char="§"/>
            </a:pPr>
            <a:r>
              <a:rPr lang="sl-SI" altLang="sl-SI" sz="2000"/>
              <a:t>Obravnavajo ga kot enega najboljših hip hop izvajalcev vseh časov. Svojo kariero je začel kot član skupine N.W.A., pozneje pa jo je uspešno nadaljeval kot solist. Leta 1992 se je poročil s Kimberley Woodruff, s katero ima 4 otroke. Leta 1990 se je začel posvečati igranju, kar je vidno upočasnilo njegovo glasbeno kariero. Vseeno ostaja eden najbolj odmevnih West Coast raperjev, eden od začetnikov zvrsti, ki jo imenujemo gangsta rap.</a:t>
            </a:r>
          </a:p>
          <a:p>
            <a:pPr>
              <a:buFont typeface="Wingdings" panose="05000000000000000000" pitchFamily="2" charset="2"/>
              <a:buChar char="§"/>
            </a:pPr>
            <a:endParaRPr lang="sl-SI" altLang="sl-SI"/>
          </a:p>
        </p:txBody>
      </p:sp>
      <p:pic>
        <p:nvPicPr>
          <p:cNvPr id="19459" name="Slika 3" descr="IceCube.jpg">
            <a:extLst>
              <a:ext uri="{FF2B5EF4-FFF2-40B4-BE49-F238E27FC236}">
                <a16:creationId xmlns:a16="http://schemas.microsoft.com/office/drawing/2014/main" id="{92C981CE-7392-4AFF-AEDC-9F4ADFE2C0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4429125"/>
            <a:ext cx="20272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Slika 4" descr="Ice-cube.jpeg">
            <a:extLst>
              <a:ext uri="{FF2B5EF4-FFF2-40B4-BE49-F238E27FC236}">
                <a16:creationId xmlns:a16="http://schemas.microsoft.com/office/drawing/2014/main" id="{B894235C-0560-47DF-BFF1-170D9C180F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3313" y="4251325"/>
            <a:ext cx="3286125"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slov 1">
            <a:extLst>
              <a:ext uri="{FF2B5EF4-FFF2-40B4-BE49-F238E27FC236}">
                <a16:creationId xmlns:a16="http://schemas.microsoft.com/office/drawing/2014/main" id="{F677249E-6AA4-4B4B-A08D-64D190648E1A}"/>
              </a:ext>
            </a:extLst>
          </p:cNvPr>
          <p:cNvSpPr>
            <a:spLocks noGrp="1"/>
          </p:cNvSpPr>
          <p:nvPr>
            <p:ph type="title"/>
          </p:nvPr>
        </p:nvSpPr>
        <p:spPr/>
        <p:txBody>
          <a:bodyPr/>
          <a:lstStyle/>
          <a:p>
            <a:r>
              <a:rPr lang="sl-SI" altLang="sl-SI"/>
              <a:t>Viri in literatura:</a:t>
            </a:r>
          </a:p>
        </p:txBody>
      </p:sp>
      <p:sp>
        <p:nvSpPr>
          <p:cNvPr id="3" name="Ograda vsebine 2">
            <a:extLst>
              <a:ext uri="{FF2B5EF4-FFF2-40B4-BE49-F238E27FC236}">
                <a16:creationId xmlns:a16="http://schemas.microsoft.com/office/drawing/2014/main" id="{A6DD5854-9A8F-4788-A57E-920932C928D1}"/>
              </a:ext>
            </a:extLst>
          </p:cNvPr>
          <p:cNvSpPr>
            <a:spLocks noGrp="1"/>
          </p:cNvSpPr>
          <p:nvPr>
            <p:ph idx="1"/>
          </p:nvPr>
        </p:nvSpPr>
        <p:spPr>
          <a:xfrm>
            <a:off x="457200" y="1600200"/>
            <a:ext cx="7467600" cy="4900613"/>
          </a:xfrm>
        </p:spPr>
        <p:txBody>
          <a:bodyPr>
            <a:normAutofit fontScale="77500" lnSpcReduction="20000"/>
          </a:bodyPr>
          <a:lstStyle/>
          <a:p>
            <a:pPr marL="420624" indent="-384048" fontAlgn="auto">
              <a:spcAft>
                <a:spcPts val="0"/>
              </a:spcAft>
              <a:buFont typeface="Wingdings" pitchFamily="2" charset="2"/>
              <a:buChar char="§"/>
              <a:defRPr/>
            </a:pPr>
            <a:r>
              <a:rPr lang="sl-SI" sz="2000" b="1" dirty="0"/>
              <a:t>ZEPHANIAH, B. </a:t>
            </a:r>
            <a:r>
              <a:rPr lang="sl-SI" sz="2000" b="1" dirty="0" err="1"/>
              <a:t>Gangsta</a:t>
            </a:r>
            <a:r>
              <a:rPr lang="sl-SI" sz="2000" b="1" dirty="0"/>
              <a:t> </a:t>
            </a:r>
            <a:r>
              <a:rPr lang="sl-SI" sz="2000" b="1" dirty="0" err="1"/>
              <a:t>rap</a:t>
            </a:r>
            <a:r>
              <a:rPr lang="sl-SI" sz="2000" b="1" dirty="0"/>
              <a:t>. London: </a:t>
            </a:r>
            <a:r>
              <a:rPr lang="sl-SI" sz="2000" b="1" dirty="0" err="1"/>
              <a:t>Bloomsbury</a:t>
            </a:r>
            <a:r>
              <a:rPr lang="sl-SI" sz="2000" b="1" dirty="0"/>
              <a:t>, 2004.</a:t>
            </a:r>
          </a:p>
          <a:p>
            <a:pPr marL="420624" indent="-384048" fontAlgn="auto">
              <a:spcAft>
                <a:spcPts val="0"/>
              </a:spcAft>
              <a:buFont typeface="Wingdings 2"/>
              <a:buNone/>
              <a:defRPr/>
            </a:pPr>
            <a:endParaRPr lang="sl-SI" sz="2000" b="1" dirty="0"/>
          </a:p>
          <a:p>
            <a:pPr marL="420624" indent="-384048" fontAlgn="auto">
              <a:spcAft>
                <a:spcPts val="0"/>
              </a:spcAft>
              <a:buFont typeface="Wingdings" pitchFamily="2" charset="2"/>
              <a:buChar char="§"/>
              <a:defRPr/>
            </a:pPr>
            <a:r>
              <a:rPr lang="sl-SI" sz="2000" b="1" dirty="0"/>
              <a:t>MINET [</a:t>
            </a:r>
            <a:r>
              <a:rPr lang="sl-SI" sz="2000" b="1" dirty="0" err="1"/>
              <a:t>online</a:t>
            </a:r>
            <a:r>
              <a:rPr lang="sl-SI" sz="2000" b="1" dirty="0"/>
              <a:t>]. [citirano 2.12.2006]. Dostopno na URL naslovu:</a:t>
            </a:r>
            <a:r>
              <a:rPr lang="sl-SI" sz="2000" dirty="0"/>
              <a:t> </a:t>
            </a:r>
            <a:r>
              <a:rPr lang="sl-SI" sz="2000" i="1" u="sng" dirty="0">
                <a:hlinkClick r:id="rId2"/>
              </a:rPr>
              <a:t>http://www.minet.si/glasba/minet_clanek.php?idc=208&amp;kje=7&amp;idr=34</a:t>
            </a:r>
            <a:endParaRPr lang="sl-SI" sz="2000" i="1" u="sng" dirty="0"/>
          </a:p>
          <a:p>
            <a:pPr marL="420624" indent="-384048" fontAlgn="auto">
              <a:spcAft>
                <a:spcPts val="0"/>
              </a:spcAft>
              <a:buFont typeface="Wingdings 2"/>
              <a:buNone/>
              <a:defRPr/>
            </a:pPr>
            <a:r>
              <a:rPr lang="sl-SI" sz="2000" dirty="0"/>
              <a:t> </a:t>
            </a:r>
          </a:p>
          <a:p>
            <a:pPr marL="420624" indent="-384048" fontAlgn="auto">
              <a:spcAft>
                <a:spcPts val="0"/>
              </a:spcAft>
              <a:buFont typeface="Wingdings" pitchFamily="2" charset="2"/>
              <a:buChar char="§"/>
              <a:defRPr/>
            </a:pPr>
            <a:r>
              <a:rPr lang="sl-SI" sz="2000" b="1" dirty="0"/>
              <a:t>RAPJAN [</a:t>
            </a:r>
            <a:r>
              <a:rPr lang="sl-SI" sz="2000" b="1" dirty="0" err="1"/>
              <a:t>online</a:t>
            </a:r>
            <a:r>
              <a:rPr lang="sl-SI" sz="2000" b="1" dirty="0"/>
              <a:t>]. [citirano 2.12.2006]. Dostopno na URL naslovu:</a:t>
            </a:r>
            <a:r>
              <a:rPr lang="sl-SI" sz="2000" dirty="0"/>
              <a:t> </a:t>
            </a:r>
            <a:r>
              <a:rPr lang="sl-SI" sz="2000" i="1" u="sng" dirty="0">
                <a:hlinkClick r:id="rId3"/>
              </a:rPr>
              <a:t>http://rapjan.primorska.com/zgodovina.htm</a:t>
            </a:r>
            <a:endParaRPr lang="sl-SI" sz="2000" i="1" u="sng" dirty="0"/>
          </a:p>
          <a:p>
            <a:pPr marL="420624" indent="-384048" fontAlgn="auto">
              <a:spcAft>
                <a:spcPts val="0"/>
              </a:spcAft>
              <a:buFont typeface="Wingdings" pitchFamily="2" charset="2"/>
              <a:buChar char="§"/>
              <a:defRPr/>
            </a:pPr>
            <a:endParaRPr lang="sl-SI" sz="2000" dirty="0"/>
          </a:p>
          <a:p>
            <a:pPr marL="420624" indent="-384048" fontAlgn="auto">
              <a:spcAft>
                <a:spcPts val="0"/>
              </a:spcAft>
              <a:buFont typeface="Wingdings" pitchFamily="2" charset="2"/>
              <a:buChar char="§"/>
              <a:defRPr/>
            </a:pPr>
            <a:r>
              <a:rPr lang="sl-SI" sz="2000" b="1" dirty="0"/>
              <a:t>ZEPHANIAH, B. </a:t>
            </a:r>
            <a:r>
              <a:rPr lang="sl-SI" sz="2000" b="1" dirty="0" err="1"/>
              <a:t>Gangsta</a:t>
            </a:r>
            <a:r>
              <a:rPr lang="sl-SI" sz="2000" b="1" dirty="0"/>
              <a:t> </a:t>
            </a:r>
            <a:r>
              <a:rPr lang="sl-SI" sz="2000" b="1" dirty="0" err="1"/>
              <a:t>rap</a:t>
            </a:r>
            <a:r>
              <a:rPr lang="sl-SI" sz="2000" b="1" dirty="0"/>
              <a:t>. London: </a:t>
            </a:r>
            <a:r>
              <a:rPr lang="sl-SI" sz="2000" b="1" dirty="0" err="1"/>
              <a:t>Bloomsbury</a:t>
            </a:r>
            <a:r>
              <a:rPr lang="sl-SI" sz="2000" b="1" dirty="0"/>
              <a:t>, 2004.</a:t>
            </a:r>
            <a:endParaRPr lang="sl-SI" sz="2000" dirty="0"/>
          </a:p>
          <a:p>
            <a:pPr marL="420624" indent="-384048" fontAlgn="auto">
              <a:spcAft>
                <a:spcPts val="0"/>
              </a:spcAft>
              <a:buFont typeface="Wingdings 2"/>
              <a:buNone/>
              <a:defRPr/>
            </a:pPr>
            <a:endParaRPr lang="sl-SI" dirty="0"/>
          </a:p>
          <a:p>
            <a:pPr marL="420624" indent="-384048" fontAlgn="auto">
              <a:spcAft>
                <a:spcPts val="0"/>
              </a:spcAft>
              <a:buFont typeface="Wingdings" pitchFamily="2" charset="2"/>
              <a:buChar char="§"/>
              <a:defRPr/>
            </a:pPr>
            <a:r>
              <a:rPr lang="sl-SI" sz="2300" dirty="0"/>
              <a:t>http://images.google.si/imgres?imgurl=http://www.freewebs.com/slatnarony/f_Rap4Lifecopm_9479610.jpg&amp;imgrefurl=http://www.freewebs.com/slatnarony/Rap%25204%2520life.html&amp;usg=__TGYHNVtHWu6oOdqUa_TE7hTU6Wo=&amp;h=265&amp;w=445&amp;sz=57&amp;hl=sl&amp;start=201&amp;um=1&amp;tbnid=bR7RDF08PArcJM:&amp;tbnh=76&amp;tbnw=127&amp;prev=/images%3Fq%3Drap%26ndsp%3D18%26hl%3Dsl%26client%3Dfirefox-a%26channel%3Ds%26rls%3Dorg.mozilla:en-US:official%26sa%3DN%26start%3D198%26um%3D1</a:t>
            </a:r>
          </a:p>
          <a:p>
            <a:pPr marL="420624" indent="-384048" fontAlgn="auto">
              <a:spcAft>
                <a:spcPts val="0"/>
              </a:spcAft>
              <a:buFont typeface="Wingdings" pitchFamily="2" charset="2"/>
              <a:buChar char="§"/>
              <a:defRPr/>
            </a:pPr>
            <a:endParaRPr lang="sl-SI" sz="2300" dirty="0"/>
          </a:p>
          <a:p>
            <a:pPr marL="420624" indent="-384048" fontAlgn="auto">
              <a:spcAft>
                <a:spcPts val="0"/>
              </a:spcAft>
              <a:buFont typeface="Wingdings" pitchFamily="2" charset="2"/>
              <a:buChar char="§"/>
              <a:defRPr/>
            </a:pPr>
            <a:r>
              <a:rPr lang="sl-SI" sz="2300" dirty="0"/>
              <a:t>http://sl.wikipedia.org/wiki/Tupac_Shakur</a:t>
            </a:r>
          </a:p>
          <a:p>
            <a:pPr marL="420624" indent="-384048" fontAlgn="auto">
              <a:spcAft>
                <a:spcPts val="0"/>
              </a:spcAft>
              <a:buFont typeface="Wingdings" pitchFamily="2" charset="2"/>
              <a:buChar char="§"/>
              <a:defRPr/>
            </a:pPr>
            <a:endParaRPr lang="sl-SI" sz="2300" dirty="0"/>
          </a:p>
          <a:p>
            <a:pPr marL="420624" indent="-384048" fontAlgn="auto">
              <a:spcAft>
                <a:spcPts val="0"/>
              </a:spcAft>
              <a:buFont typeface="Wingdings" pitchFamily="2" charset="2"/>
              <a:buChar char="§"/>
              <a:defRPr/>
            </a:pPr>
            <a:endParaRPr lang="sl-SI" sz="2300" dirty="0"/>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grada vsebine 2">
            <a:extLst>
              <a:ext uri="{FF2B5EF4-FFF2-40B4-BE49-F238E27FC236}">
                <a16:creationId xmlns:a16="http://schemas.microsoft.com/office/drawing/2014/main" id="{4C649DB4-C863-4844-804F-9BD1232B32BE}"/>
              </a:ext>
            </a:extLst>
          </p:cNvPr>
          <p:cNvSpPr>
            <a:spLocks noGrp="1"/>
          </p:cNvSpPr>
          <p:nvPr>
            <p:ph idx="1"/>
          </p:nvPr>
        </p:nvSpPr>
        <p:spPr/>
        <p:txBody>
          <a:bodyPr/>
          <a:lstStyle/>
          <a:p>
            <a:endParaRPr lang="sl-SI" altLang="sl-SI"/>
          </a:p>
        </p:txBody>
      </p:sp>
      <p:pic>
        <p:nvPicPr>
          <p:cNvPr id="21507" name="Picture 4">
            <a:extLst>
              <a:ext uri="{FF2B5EF4-FFF2-40B4-BE49-F238E27FC236}">
                <a16:creationId xmlns:a16="http://schemas.microsoft.com/office/drawing/2014/main" id="{FA315B7C-0744-4665-B6A6-E4687F47B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5E3FE9FF-EB85-4E38-B278-3283398C5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75"/>
            <a:ext cx="9144000" cy="671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grada vsebine 2">
            <a:extLst>
              <a:ext uri="{FF2B5EF4-FFF2-40B4-BE49-F238E27FC236}">
                <a16:creationId xmlns:a16="http://schemas.microsoft.com/office/drawing/2014/main" id="{EA0F171E-3286-4B79-B20F-BF42D953D2A6}"/>
              </a:ext>
            </a:extLst>
          </p:cNvPr>
          <p:cNvSpPr>
            <a:spLocks noGrp="1"/>
          </p:cNvSpPr>
          <p:nvPr>
            <p:ph idx="1"/>
          </p:nvPr>
        </p:nvSpPr>
        <p:spPr>
          <a:xfrm>
            <a:off x="357188" y="428625"/>
            <a:ext cx="8501062" cy="5857875"/>
          </a:xfrm>
        </p:spPr>
        <p:txBody>
          <a:bodyPr>
            <a:normAutofit fontScale="92500" lnSpcReduction="20000"/>
          </a:bodyPr>
          <a:lstStyle/>
          <a:p>
            <a:pPr marL="420624" indent="-384048" fontAlgn="auto">
              <a:spcAft>
                <a:spcPts val="0"/>
              </a:spcAft>
              <a:buFont typeface="Wingdings" pitchFamily="2" charset="2"/>
              <a:buChar char="§"/>
              <a:defRPr/>
            </a:pPr>
            <a:r>
              <a:rPr lang="sl-SI" sz="2400" b="1" dirty="0">
                <a:solidFill>
                  <a:srgbClr val="00B050"/>
                </a:solidFill>
              </a:rPr>
              <a:t>PRED 1970</a:t>
            </a:r>
          </a:p>
          <a:p>
            <a:pPr marL="420624" indent="-384048" fontAlgn="auto">
              <a:spcAft>
                <a:spcPts val="0"/>
              </a:spcAft>
              <a:buFont typeface="Wingdings 2"/>
              <a:buNone/>
              <a:defRPr/>
            </a:pPr>
            <a:r>
              <a:rPr lang="sl-SI" sz="2400" dirty="0">
                <a:solidFill>
                  <a:srgbClr val="00B050"/>
                </a:solidFill>
              </a:rPr>
              <a:t>    Da bi pravilno razumeli zgodovino </a:t>
            </a:r>
            <a:r>
              <a:rPr lang="sl-SI" sz="2400" dirty="0" err="1">
                <a:solidFill>
                  <a:srgbClr val="00B050"/>
                </a:solidFill>
              </a:rPr>
              <a:t>rapa</a:t>
            </a:r>
            <a:r>
              <a:rPr lang="sl-SI" sz="2400" dirty="0">
                <a:solidFill>
                  <a:srgbClr val="00B050"/>
                </a:solidFill>
              </a:rPr>
              <a:t>, moramo vedeti najprej dve najpomembnejši zadevi:</a:t>
            </a:r>
            <a:br>
              <a:rPr lang="sl-SI" sz="2400" dirty="0">
                <a:solidFill>
                  <a:srgbClr val="00B050"/>
                </a:solidFill>
              </a:rPr>
            </a:br>
            <a:r>
              <a:rPr lang="sl-SI" sz="2400" dirty="0">
                <a:solidFill>
                  <a:srgbClr val="00B050"/>
                </a:solidFill>
              </a:rPr>
              <a:t>1. </a:t>
            </a:r>
            <a:r>
              <a:rPr lang="sl-SI" sz="2400" b="1" dirty="0">
                <a:solidFill>
                  <a:srgbClr val="00B050"/>
                </a:solidFill>
              </a:rPr>
              <a:t>RAP</a:t>
            </a:r>
            <a:r>
              <a:rPr lang="sl-SI" sz="2400" dirty="0">
                <a:solidFill>
                  <a:srgbClr val="00B050"/>
                </a:solidFill>
              </a:rPr>
              <a:t> je glasba, govorjenje v rimah na ritem enega </a:t>
            </a:r>
            <a:r>
              <a:rPr lang="sl-SI" sz="2400" dirty="0" err="1">
                <a:solidFill>
                  <a:srgbClr val="00B050"/>
                </a:solidFill>
              </a:rPr>
              <a:t>beata</a:t>
            </a:r>
            <a:r>
              <a:rPr lang="sl-SI" sz="2400" dirty="0">
                <a:solidFill>
                  <a:srgbClr val="00B050"/>
                </a:solidFill>
              </a:rPr>
              <a:t> oziroma podlage.</a:t>
            </a:r>
            <a:br>
              <a:rPr lang="sl-SI" sz="2400" dirty="0">
                <a:solidFill>
                  <a:srgbClr val="00B050"/>
                </a:solidFill>
              </a:rPr>
            </a:br>
            <a:r>
              <a:rPr lang="sl-SI" sz="2400" dirty="0">
                <a:solidFill>
                  <a:srgbClr val="00B050"/>
                </a:solidFill>
              </a:rPr>
              <a:t>2. </a:t>
            </a:r>
            <a:r>
              <a:rPr lang="sl-SI" sz="2400" b="1" dirty="0">
                <a:solidFill>
                  <a:srgbClr val="00B050"/>
                </a:solidFill>
              </a:rPr>
              <a:t>HIP HOP</a:t>
            </a:r>
            <a:r>
              <a:rPr lang="sl-SI" sz="2400" dirty="0">
                <a:solidFill>
                  <a:srgbClr val="00B050"/>
                </a:solidFill>
              </a:rPr>
              <a:t> je kultura, način življenja za družbo ljudi, ki se identificira, ljubi in prakticira </a:t>
            </a:r>
            <a:r>
              <a:rPr lang="sl-SI" sz="2400" dirty="0" err="1">
                <a:solidFill>
                  <a:srgbClr val="00B050"/>
                </a:solidFill>
              </a:rPr>
              <a:t>rap</a:t>
            </a:r>
            <a:r>
              <a:rPr lang="sl-SI" sz="2400" dirty="0">
                <a:solidFill>
                  <a:srgbClr val="00B050"/>
                </a:solidFill>
              </a:rPr>
              <a:t> (</a:t>
            </a:r>
            <a:r>
              <a:rPr lang="sl-SI" sz="2400" dirty="0" err="1">
                <a:solidFill>
                  <a:srgbClr val="00B050"/>
                </a:solidFill>
              </a:rPr>
              <a:t>MCing</a:t>
            </a:r>
            <a:r>
              <a:rPr lang="sl-SI" sz="2400" dirty="0">
                <a:solidFill>
                  <a:srgbClr val="00B050"/>
                </a:solidFill>
              </a:rPr>
              <a:t>), </a:t>
            </a:r>
            <a:r>
              <a:rPr lang="sl-SI" sz="2400" dirty="0" err="1">
                <a:solidFill>
                  <a:srgbClr val="00B050"/>
                </a:solidFill>
              </a:rPr>
              <a:t>breakdance</a:t>
            </a:r>
            <a:r>
              <a:rPr lang="sl-SI" sz="2400" dirty="0">
                <a:solidFill>
                  <a:srgbClr val="00B050"/>
                </a:solidFill>
              </a:rPr>
              <a:t>, </a:t>
            </a:r>
            <a:r>
              <a:rPr lang="sl-SI" sz="2400" dirty="0" err="1">
                <a:solidFill>
                  <a:srgbClr val="00B050"/>
                </a:solidFill>
              </a:rPr>
              <a:t>DJing</a:t>
            </a:r>
            <a:r>
              <a:rPr lang="sl-SI" sz="2400" dirty="0">
                <a:solidFill>
                  <a:srgbClr val="00B050"/>
                </a:solidFill>
              </a:rPr>
              <a:t> (+</a:t>
            </a:r>
            <a:r>
              <a:rPr lang="sl-SI" sz="2400" dirty="0" err="1">
                <a:solidFill>
                  <a:srgbClr val="00B050"/>
                </a:solidFill>
              </a:rPr>
              <a:t>beatboxing</a:t>
            </a:r>
            <a:r>
              <a:rPr lang="sl-SI" sz="2400" dirty="0">
                <a:solidFill>
                  <a:srgbClr val="00B050"/>
                </a:solidFill>
              </a:rPr>
              <a:t>) in grafite.</a:t>
            </a:r>
          </a:p>
          <a:p>
            <a:pPr marL="420624" indent="-384048" fontAlgn="auto">
              <a:spcAft>
                <a:spcPts val="0"/>
              </a:spcAft>
              <a:buFont typeface="Wingdings 2"/>
              <a:buNone/>
              <a:defRPr/>
            </a:pPr>
            <a:endParaRPr lang="sl-SI" sz="2400" dirty="0">
              <a:solidFill>
                <a:srgbClr val="00B050"/>
              </a:solidFill>
            </a:endParaRPr>
          </a:p>
          <a:p>
            <a:pPr marL="420624" indent="-384048" fontAlgn="auto">
              <a:spcAft>
                <a:spcPts val="0"/>
              </a:spcAft>
              <a:buFont typeface="Wingdings 2"/>
              <a:buNone/>
              <a:defRPr/>
            </a:pPr>
            <a:r>
              <a:rPr lang="sl-SI" sz="2800" dirty="0">
                <a:solidFill>
                  <a:srgbClr val="00B050"/>
                </a:solidFill>
              </a:rPr>
              <a:t> </a:t>
            </a:r>
          </a:p>
          <a:p>
            <a:pPr marL="420624" indent="-384048" fontAlgn="auto">
              <a:spcAft>
                <a:spcPts val="0"/>
              </a:spcAft>
              <a:buFont typeface="Wingdings" pitchFamily="2" charset="2"/>
              <a:buChar char="§"/>
              <a:defRPr/>
            </a:pPr>
            <a:r>
              <a:rPr lang="sl-SI" sz="2800" b="1" dirty="0">
                <a:solidFill>
                  <a:srgbClr val="00B050"/>
                </a:solidFill>
              </a:rPr>
              <a:t> RAP</a:t>
            </a:r>
            <a:r>
              <a:rPr lang="sl-SI" sz="2800" dirty="0">
                <a:solidFill>
                  <a:srgbClr val="00B050"/>
                </a:solidFill>
              </a:rPr>
              <a:t> (</a:t>
            </a:r>
            <a:r>
              <a:rPr lang="sl-SI" sz="2800" b="1" dirty="0" err="1">
                <a:solidFill>
                  <a:srgbClr val="00B050"/>
                </a:solidFill>
              </a:rPr>
              <a:t>R</a:t>
            </a:r>
            <a:r>
              <a:rPr lang="sl-SI" sz="2800" dirty="0" err="1">
                <a:solidFill>
                  <a:srgbClr val="00B050"/>
                </a:solidFill>
              </a:rPr>
              <a:t>hythmically</a:t>
            </a:r>
            <a:r>
              <a:rPr lang="sl-SI" sz="2800" dirty="0">
                <a:solidFill>
                  <a:srgbClr val="00B050"/>
                </a:solidFill>
              </a:rPr>
              <a:t> </a:t>
            </a:r>
            <a:r>
              <a:rPr lang="sl-SI" sz="2800" b="1" dirty="0" err="1">
                <a:solidFill>
                  <a:srgbClr val="00B050"/>
                </a:solidFill>
              </a:rPr>
              <a:t>A</a:t>
            </a:r>
            <a:r>
              <a:rPr lang="sl-SI" sz="2800" dirty="0" err="1">
                <a:solidFill>
                  <a:srgbClr val="00B050"/>
                </a:solidFill>
              </a:rPr>
              <a:t>ccentuated</a:t>
            </a:r>
            <a:r>
              <a:rPr lang="sl-SI" sz="2800" dirty="0">
                <a:solidFill>
                  <a:srgbClr val="00B050"/>
                </a:solidFill>
              </a:rPr>
              <a:t> </a:t>
            </a:r>
            <a:r>
              <a:rPr lang="sl-SI" sz="2800" b="1" dirty="0" err="1">
                <a:solidFill>
                  <a:srgbClr val="00B050"/>
                </a:solidFill>
              </a:rPr>
              <a:t>P</a:t>
            </a:r>
            <a:r>
              <a:rPr lang="sl-SI" sz="2800" dirty="0" err="1">
                <a:solidFill>
                  <a:srgbClr val="00B050"/>
                </a:solidFill>
              </a:rPr>
              <a:t>oetry</a:t>
            </a:r>
            <a:r>
              <a:rPr lang="sl-SI" sz="2800" dirty="0">
                <a:solidFill>
                  <a:srgbClr val="00B050"/>
                </a:solidFill>
              </a:rPr>
              <a:t>) (prevod: Ritmično poudarjena poezija)</a:t>
            </a:r>
          </a:p>
          <a:p>
            <a:pPr marL="420624" indent="-384048" fontAlgn="auto">
              <a:spcAft>
                <a:spcPts val="0"/>
              </a:spcAft>
              <a:buFont typeface="Wingdings 2"/>
              <a:buNone/>
              <a:defRPr/>
            </a:pPr>
            <a:r>
              <a:rPr lang="sl-SI" sz="2800" dirty="0">
                <a:solidFill>
                  <a:srgbClr val="00B050"/>
                </a:solidFill>
              </a:rPr>
              <a:t>    Večina knjig, TV oddaj in drugih zgodovinskih virov trdi, da je </a:t>
            </a:r>
            <a:r>
              <a:rPr lang="sl-SI" sz="2800" dirty="0" err="1">
                <a:solidFill>
                  <a:srgbClr val="00B050"/>
                </a:solidFill>
              </a:rPr>
              <a:t>Rap</a:t>
            </a:r>
            <a:r>
              <a:rPr lang="sl-SI" sz="2800" dirty="0">
                <a:solidFill>
                  <a:srgbClr val="00B050"/>
                </a:solidFill>
              </a:rPr>
              <a:t> bil izumljen v New Yorškem predelu imenovanem </a:t>
            </a:r>
            <a:r>
              <a:rPr lang="sl-SI" sz="2800" dirty="0" err="1">
                <a:solidFill>
                  <a:srgbClr val="00B050"/>
                </a:solidFill>
              </a:rPr>
              <a:t>Bronx</a:t>
            </a:r>
            <a:r>
              <a:rPr lang="sl-SI" sz="2800" dirty="0">
                <a:solidFill>
                  <a:srgbClr val="00B050"/>
                </a:solidFill>
              </a:rPr>
              <a:t>. To je seveda resnično, ampak »Ameriški </a:t>
            </a:r>
            <a:r>
              <a:rPr lang="sl-SI" sz="2800" dirty="0" err="1">
                <a:solidFill>
                  <a:srgbClr val="00B050"/>
                </a:solidFill>
              </a:rPr>
              <a:t>Rap</a:t>
            </a:r>
            <a:r>
              <a:rPr lang="sl-SI" sz="2800" dirty="0">
                <a:solidFill>
                  <a:srgbClr val="00B050"/>
                </a:solidFill>
              </a:rPr>
              <a:t>«, ki ga danes poznamo in čigar začetki segajo v obdobje okoli 1970-ih ni nastal kar iz niča.</a:t>
            </a:r>
          </a:p>
          <a:p>
            <a:pPr marL="420624" indent="-384048" fontAlgn="auto">
              <a:spcAft>
                <a:spcPts val="0"/>
              </a:spcAft>
              <a:buFont typeface="Wingdings" pitchFamily="2" charset="2"/>
              <a:buChar char="§"/>
              <a:defRPr/>
            </a:pPr>
            <a:endParaRPr lang="sl-SI" sz="2800" dirty="0">
              <a:solidFill>
                <a:srgbClr val="FF0000"/>
              </a:solidFill>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1A5EABCE-24A4-4A2F-BB2F-AF119B4EAD80}"/>
              </a:ext>
            </a:extLst>
          </p:cNvPr>
          <p:cNvSpPr>
            <a:spLocks noGrp="1"/>
          </p:cNvSpPr>
          <p:nvPr>
            <p:ph idx="1"/>
          </p:nvPr>
        </p:nvSpPr>
        <p:spPr>
          <a:xfrm>
            <a:off x="457200" y="571500"/>
            <a:ext cx="7615238" cy="5554663"/>
          </a:xfrm>
        </p:spPr>
        <p:txBody>
          <a:bodyPr>
            <a:normAutofit fontScale="85000" lnSpcReduction="20000"/>
          </a:bodyPr>
          <a:lstStyle/>
          <a:p>
            <a:pPr marL="420624" indent="-384048" fontAlgn="auto">
              <a:spcAft>
                <a:spcPts val="0"/>
              </a:spcAft>
              <a:buFont typeface="Wingdings" pitchFamily="2" charset="2"/>
              <a:buChar char="§"/>
              <a:defRPr/>
            </a:pPr>
            <a:r>
              <a:rPr lang="sl-SI" sz="3200" dirty="0"/>
              <a:t>Začelo se je v Afriki. Plemena so običajno ohranjala svojo zgodovino v ritmičnih verzih in pesmih. To pa zaradi plemen, ki so se zelo razlikovala drugo od drugega. Število jezikov in plemen je bilo tako veliko, da je celo njihov sam jezik pogosto izginjal. Zato so, da bi ohranili zgodbe in legende žive, uporabljali pesmi in druge, z ritmom poudarjene različice pripovedovanja zgodb. Afričani so svoje rime in zgodbe vzeli s seboj na ladje Evropskih trgovcev s sužnji. Tako so se njihove zgodbe, rime ter celo kakšne pesmi skozi leta spreminjale. Na začetku so se takšne pesmi »z rimami« začele pojavljati v cerkvah nato pa v zgodnjih sedemdesetih po »getih«. </a:t>
            </a:r>
          </a:p>
          <a:p>
            <a:pPr marL="420624" indent="-384048" fontAlgn="auto">
              <a:spcAft>
                <a:spcPts val="0"/>
              </a:spcAft>
              <a:buFont typeface="Wingdings 2"/>
              <a:buChar char=""/>
              <a:defRPr/>
            </a:pPr>
            <a:endParaRPr lang="sl-SI"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grada vsebine 2">
            <a:extLst>
              <a:ext uri="{FF2B5EF4-FFF2-40B4-BE49-F238E27FC236}">
                <a16:creationId xmlns:a16="http://schemas.microsoft.com/office/drawing/2014/main" id="{758140C4-CC0A-4405-9EDB-51651B5CE6DC}"/>
              </a:ext>
            </a:extLst>
          </p:cNvPr>
          <p:cNvSpPr>
            <a:spLocks noGrp="1"/>
          </p:cNvSpPr>
          <p:nvPr>
            <p:ph idx="1"/>
          </p:nvPr>
        </p:nvSpPr>
        <p:spPr>
          <a:xfrm>
            <a:off x="428625" y="285750"/>
            <a:ext cx="8229600" cy="6286500"/>
          </a:xfrm>
        </p:spPr>
        <p:txBody>
          <a:bodyPr/>
          <a:lstStyle/>
          <a:p>
            <a:pPr>
              <a:buFont typeface="Wingdings" panose="05000000000000000000" pitchFamily="2" charset="2"/>
              <a:buChar char="§"/>
            </a:pPr>
            <a:r>
              <a:rPr lang="sl-SI" altLang="sl-SI" sz="2200"/>
              <a:t>Eden od prvih DJev v ZDA, Dr. Hep Cat je po navadi rad izgovoril kako rimo v etru, kot so: »If you want to hip the tip and bop the top - You get some mad threads that just won't stop«. To je vplivalo na druge Radio DJe in standardne DJe, da spregovorijo kako rimo v etru in v klubih. Kool Herc je bil eden od DJev, ki je začel rapat na razne podlage. Kmalu pa je to prepustil kolegu, ki je prevzel rapanje in postal »Rapper«. Drugi DJi so to prevzeli in kmalu je vzletel tudi ta stil.</a:t>
            </a:r>
          </a:p>
          <a:p>
            <a:pPr>
              <a:buFont typeface="Wingdings" panose="05000000000000000000" pitchFamily="2" charset="2"/>
              <a:buChar char="§"/>
            </a:pPr>
            <a:r>
              <a:rPr lang="sl-SI" altLang="sl-SI" sz="2200"/>
              <a:t> MC, kar je kratica za »Master Of Ceremonies« so kmalu začeli delati daljše rime in začeli tekmovati z drugimi MCji. Potem so celo rapali na cele komade.En MC se je spremenil v dva, dva v tri in tri so potem postali Crew. Tako je to trajalo skoraj deset let, dokler ni bil prvi Rap izdan na pravi plošči – s tem pa se začne zgodovina aktualnega Rapa, ki je postal milijonska industrija s stotimi stili in tisočimi tehnikami, pristopi in zvoki.</a:t>
            </a:r>
          </a:p>
          <a:p>
            <a:pPr>
              <a:buFont typeface="Wingdings" panose="05000000000000000000" pitchFamily="2" charset="2"/>
              <a:buChar char="§"/>
            </a:pPr>
            <a:endParaRPr lang="sl-SI" altLang="sl-SI" sz="2400"/>
          </a:p>
          <a:p>
            <a:pPr>
              <a:buFont typeface="Wingdings" panose="05000000000000000000" pitchFamily="2" charset="2"/>
              <a:buChar char="§"/>
            </a:pPr>
            <a:endParaRPr lang="sl-SI" altLang="sl-SI" sz="2400"/>
          </a:p>
          <a:p>
            <a:pPr>
              <a:buFont typeface="Wingdings" panose="05000000000000000000" pitchFamily="2" charset="2"/>
              <a:buChar char="§"/>
            </a:pPr>
            <a:endParaRPr lang="sl-SI" altLang="sl-SI" sz="2400"/>
          </a:p>
          <a:p>
            <a:pPr>
              <a:buFont typeface="Wingdings 2" panose="05020102010507070707" pitchFamily="18" charset="2"/>
              <a:buNone/>
            </a:pPr>
            <a:endParaRPr lang="sl-SI" altLang="sl-SI" sz="2400"/>
          </a:p>
          <a:p>
            <a:pPr>
              <a:buFont typeface="Wingdings" panose="05000000000000000000" pitchFamily="2" charset="2"/>
              <a:buChar char="§"/>
            </a:pPr>
            <a:endParaRPr lang="sl-SI" altLang="sl-SI"/>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grada vsebine 4">
            <a:extLst>
              <a:ext uri="{FF2B5EF4-FFF2-40B4-BE49-F238E27FC236}">
                <a16:creationId xmlns:a16="http://schemas.microsoft.com/office/drawing/2014/main" id="{5E1C251E-A449-4976-94EE-637A0656B591}"/>
              </a:ext>
            </a:extLst>
          </p:cNvPr>
          <p:cNvSpPr>
            <a:spLocks noGrp="1"/>
          </p:cNvSpPr>
          <p:nvPr>
            <p:ph idx="1"/>
          </p:nvPr>
        </p:nvSpPr>
        <p:spPr>
          <a:xfrm>
            <a:off x="457200" y="285750"/>
            <a:ext cx="8115300" cy="6072188"/>
          </a:xfrm>
        </p:spPr>
        <p:txBody>
          <a:bodyPr/>
          <a:lstStyle/>
          <a:p>
            <a:endParaRPr lang="sl-SI" altLang="sl-SI"/>
          </a:p>
          <a:p>
            <a:endParaRPr lang="sl-SI" altLang="sl-SI"/>
          </a:p>
          <a:p>
            <a:endParaRPr lang="sl-SI" altLang="sl-SI"/>
          </a:p>
          <a:p>
            <a:endParaRPr lang="sl-SI" altLang="sl-SI"/>
          </a:p>
          <a:p>
            <a:pPr>
              <a:buFont typeface="Wingdings 2" panose="05020102010507070707" pitchFamily="18" charset="2"/>
              <a:buNone/>
            </a:pPr>
            <a:r>
              <a:rPr lang="sl-SI" altLang="sl-SI" sz="1800"/>
              <a:t>      </a:t>
            </a:r>
          </a:p>
          <a:p>
            <a:pPr>
              <a:buFont typeface="Wingdings 2" panose="05020102010507070707" pitchFamily="18" charset="2"/>
              <a:buNone/>
            </a:pPr>
            <a:r>
              <a:rPr lang="sl-SI" altLang="sl-SI" sz="1800"/>
              <a:t>       </a:t>
            </a:r>
          </a:p>
          <a:p>
            <a:endParaRPr lang="sl-SI" altLang="sl-SI"/>
          </a:p>
          <a:p>
            <a:pPr>
              <a:buFont typeface="Wingdings 2" panose="05020102010507070707" pitchFamily="18" charset="2"/>
              <a:buNone/>
            </a:pPr>
            <a:r>
              <a:rPr lang="sl-SI" altLang="sl-SI"/>
              <a:t>                                       </a:t>
            </a:r>
            <a:r>
              <a:rPr lang="sl-SI" altLang="sl-SI" sz="1800"/>
              <a:t>Kool Herc</a:t>
            </a:r>
            <a:endParaRPr lang="sl-SI" altLang="sl-SI"/>
          </a:p>
          <a:p>
            <a:endParaRPr lang="sl-SI" altLang="sl-SI"/>
          </a:p>
          <a:p>
            <a:pPr>
              <a:buFont typeface="Wingdings 2" panose="05020102010507070707" pitchFamily="18" charset="2"/>
              <a:buNone/>
            </a:pPr>
            <a:endParaRPr lang="sl-SI" altLang="sl-SI"/>
          </a:p>
          <a:p>
            <a:pPr>
              <a:buFont typeface="Wingdings 2" panose="05020102010507070707" pitchFamily="18" charset="2"/>
              <a:buNone/>
            </a:pPr>
            <a:r>
              <a:rPr lang="sl-SI" altLang="sl-SI" sz="1800"/>
              <a:t> Afrika Bambaataa</a:t>
            </a:r>
          </a:p>
          <a:p>
            <a:pPr>
              <a:buFont typeface="Wingdings 2" panose="05020102010507070707" pitchFamily="18" charset="2"/>
              <a:buNone/>
            </a:pPr>
            <a:r>
              <a:rPr lang="sl-SI" altLang="sl-SI"/>
              <a:t>                           </a:t>
            </a:r>
          </a:p>
        </p:txBody>
      </p:sp>
      <p:pic>
        <p:nvPicPr>
          <p:cNvPr id="11267" name="Slika 6" descr="clip_image002.jpg">
            <a:extLst>
              <a:ext uri="{FF2B5EF4-FFF2-40B4-BE49-F238E27FC236}">
                <a16:creationId xmlns:a16="http://schemas.microsoft.com/office/drawing/2014/main" id="{B552D108-4393-4D4B-8584-3B8CAFC9C7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857250"/>
            <a:ext cx="275113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Slika 7" descr="EW_AfrikaBambaataa_LeadImag.jpg">
            <a:extLst>
              <a:ext uri="{FF2B5EF4-FFF2-40B4-BE49-F238E27FC236}">
                <a16:creationId xmlns:a16="http://schemas.microsoft.com/office/drawing/2014/main" id="{ABB565E5-562A-43A0-9672-DEE4B44D8F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38" y="571500"/>
            <a:ext cx="28575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grada vsebine 2">
            <a:extLst>
              <a:ext uri="{FF2B5EF4-FFF2-40B4-BE49-F238E27FC236}">
                <a16:creationId xmlns:a16="http://schemas.microsoft.com/office/drawing/2014/main" id="{AA6D5486-31D0-471C-9FCB-4650C7E7A6AB}"/>
              </a:ext>
            </a:extLst>
          </p:cNvPr>
          <p:cNvSpPr>
            <a:spLocks noGrp="1"/>
          </p:cNvSpPr>
          <p:nvPr>
            <p:ph idx="1"/>
          </p:nvPr>
        </p:nvSpPr>
        <p:spPr>
          <a:xfrm>
            <a:off x="457200" y="571500"/>
            <a:ext cx="8229600" cy="5786438"/>
          </a:xfrm>
        </p:spPr>
        <p:txBody>
          <a:bodyPr/>
          <a:lstStyle/>
          <a:p>
            <a:pPr>
              <a:buFont typeface="Wingdings" panose="05000000000000000000" pitchFamily="2" charset="2"/>
              <a:buChar char="§"/>
            </a:pPr>
            <a:r>
              <a:rPr lang="sl-SI" altLang="sl-SI" sz="2200" b="1"/>
              <a:t>LETA 1970 – 1980</a:t>
            </a:r>
          </a:p>
          <a:p>
            <a:pPr>
              <a:buFont typeface="Wingdings" panose="05000000000000000000" pitchFamily="2" charset="2"/>
              <a:buChar char="§"/>
            </a:pPr>
            <a:r>
              <a:rPr lang="sl-SI" altLang="sl-SI" sz="2200" b="1" i="1"/>
              <a:t>13.1 .1970</a:t>
            </a:r>
            <a:r>
              <a:rPr lang="sl-SI" altLang="sl-SI" sz="2200"/>
              <a:t> - V tem letu začne pra-oče hiphopa Afrika Bambaataa  začne DJat.</a:t>
            </a:r>
          </a:p>
          <a:p>
            <a:pPr>
              <a:buFont typeface="Wingdings" panose="05000000000000000000" pitchFamily="2" charset="2"/>
              <a:buChar char="§"/>
            </a:pPr>
            <a:r>
              <a:rPr lang="sl-SI" altLang="sl-SI" sz="2200" b="1" i="1"/>
              <a:t>13.2 .1973</a:t>
            </a:r>
            <a:r>
              <a:rPr lang="sl-SI" altLang="sl-SI" sz="2200"/>
              <a:t> - DJ Kool Herc, po rodu Jamajčan se je preselil v New Yorku v poznih 60-ih letih in prinesel s seboj značilno tradicijo improviziranja na rime ozirajoč se na instrumentalno (takrat še reggae) spremljavo.</a:t>
            </a:r>
          </a:p>
          <a:p>
            <a:pPr>
              <a:buFont typeface="Wingdings 2" panose="05020102010507070707" pitchFamily="18" charset="2"/>
              <a:buNone/>
            </a:pPr>
            <a:r>
              <a:rPr lang="sl-SI" altLang="sl-SI" sz="2200"/>
              <a:t> </a:t>
            </a:r>
          </a:p>
          <a:p>
            <a:pPr>
              <a:buFont typeface="Wingdings" panose="05000000000000000000" pitchFamily="2" charset="2"/>
              <a:buChar char="§"/>
            </a:pPr>
            <a:r>
              <a:rPr lang="sl-SI" altLang="sl-SI" sz="2200" b="1" i="1"/>
              <a:t>13.5 .1977 </a:t>
            </a:r>
            <a:r>
              <a:rPr lang="sl-SI" altLang="sl-SI" sz="2200"/>
              <a:t>– Hip-Hop je začel v tem letu posvečati večjo pozornost MCjem</a:t>
            </a:r>
          </a:p>
          <a:p>
            <a:pPr>
              <a:buFont typeface="Wingdings" panose="05000000000000000000" pitchFamily="2" charset="2"/>
              <a:buChar char="§"/>
            </a:pPr>
            <a:r>
              <a:rPr lang="sl-SI" altLang="sl-SI" sz="2200" b="1" i="1"/>
              <a:t>13.6 .1978</a:t>
            </a:r>
            <a:r>
              <a:rPr lang="sl-SI" altLang="sl-SI" sz="2200"/>
              <a:t> - Glasbena industrija si izmisli &gt;rap music&lt;. Torej od tu naprej vsi navedeni ustvarjalci in naslednji glasbeniki na tem področju, spadajo pot to zvrst z imenom RAP.</a:t>
            </a:r>
          </a:p>
          <a:p>
            <a:pPr>
              <a:buFont typeface="Wingdings" panose="05000000000000000000" pitchFamily="2" charset="2"/>
              <a:buChar char="§"/>
            </a:pPr>
            <a:endParaRPr lang="sl-SI" altLang="sl-SI" sz="2200"/>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169A1363-E92B-4313-AD0C-93905225F74D}"/>
              </a:ext>
            </a:extLst>
          </p:cNvPr>
          <p:cNvSpPr>
            <a:spLocks noGrp="1"/>
          </p:cNvSpPr>
          <p:nvPr>
            <p:ph idx="1"/>
          </p:nvPr>
        </p:nvSpPr>
        <p:spPr>
          <a:xfrm>
            <a:off x="457200" y="571500"/>
            <a:ext cx="8229600" cy="5786438"/>
          </a:xfrm>
        </p:spPr>
        <p:txBody>
          <a:bodyPr>
            <a:normAutofit fontScale="92500"/>
          </a:bodyPr>
          <a:lstStyle/>
          <a:p>
            <a:pPr marL="420624" indent="-384048" fontAlgn="auto">
              <a:spcAft>
                <a:spcPts val="0"/>
              </a:spcAft>
              <a:buFont typeface="Wingdings" pitchFamily="2" charset="2"/>
              <a:buChar char="§"/>
              <a:defRPr/>
            </a:pPr>
            <a:r>
              <a:rPr lang="sl-SI" sz="2200" b="1" dirty="0"/>
              <a:t>LETO 1993</a:t>
            </a:r>
          </a:p>
          <a:p>
            <a:pPr marL="420624" indent="-384048" fontAlgn="auto">
              <a:spcAft>
                <a:spcPts val="0"/>
              </a:spcAft>
              <a:buFont typeface="Wingdings 2"/>
              <a:buNone/>
              <a:defRPr/>
            </a:pPr>
            <a:r>
              <a:rPr lang="sl-SI" sz="2200" dirty="0"/>
              <a:t>      </a:t>
            </a:r>
          </a:p>
          <a:p>
            <a:pPr marL="420624" indent="-384048" fontAlgn="auto">
              <a:spcAft>
                <a:spcPts val="0"/>
              </a:spcAft>
              <a:buFont typeface="Wingdings 2"/>
              <a:buNone/>
              <a:defRPr/>
            </a:pPr>
            <a:r>
              <a:rPr lang="sl-SI" sz="2200" dirty="0"/>
              <a:t>     Leto 1993 še danes splošno velja za višek eksperimentiranja v </a:t>
            </a:r>
            <a:r>
              <a:rPr lang="sl-SI" sz="2200" dirty="0" err="1"/>
              <a:t>rapu</a:t>
            </a:r>
            <a:r>
              <a:rPr lang="sl-SI" sz="2200" dirty="0"/>
              <a:t>, saj lahko na albumih iz tistega leta slišimo največ inovacij, unikatnih zvokov, stilov, </a:t>
            </a:r>
            <a:r>
              <a:rPr lang="sl-SI" sz="2200" dirty="0" err="1"/>
              <a:t>flowov</a:t>
            </a:r>
            <a:r>
              <a:rPr lang="sl-SI" sz="2200" dirty="0"/>
              <a:t> in konceptov. Eden od talentov je tudi Kalifornijski producent/</a:t>
            </a:r>
            <a:r>
              <a:rPr lang="sl-SI" sz="2200" dirty="0" err="1"/>
              <a:t>emcee</a:t>
            </a:r>
            <a:r>
              <a:rPr lang="sl-SI" sz="2200" dirty="0"/>
              <a:t> </a:t>
            </a:r>
            <a:r>
              <a:rPr lang="sl-SI" sz="2200" dirty="0" err="1"/>
              <a:t>Andre</a:t>
            </a:r>
            <a:r>
              <a:rPr lang="sl-SI" sz="2200" dirty="0"/>
              <a:t> Young, znan je tudi kot </a:t>
            </a:r>
            <a:r>
              <a:rPr lang="sl-SI" sz="2200" b="1" dirty="0"/>
              <a:t>Dr. Dre</a:t>
            </a:r>
            <a:r>
              <a:rPr lang="sl-SI" sz="2200" dirty="0"/>
              <a:t> in prav tistega leta, je izšla njegova kreacija, znana pod naslovom </a:t>
            </a:r>
            <a:r>
              <a:rPr lang="sl-SI" sz="2200" b="1" dirty="0"/>
              <a:t>»</a:t>
            </a:r>
            <a:r>
              <a:rPr lang="sl-SI" sz="2200" b="1" dirty="0" err="1"/>
              <a:t>The</a:t>
            </a:r>
            <a:r>
              <a:rPr lang="sl-SI" sz="2200" b="1" dirty="0"/>
              <a:t> </a:t>
            </a:r>
            <a:r>
              <a:rPr lang="sl-SI" sz="2200" b="1" dirty="0" err="1"/>
              <a:t>Chronic</a:t>
            </a:r>
            <a:r>
              <a:rPr lang="sl-SI" sz="2200" b="1" dirty="0"/>
              <a:t>«</a:t>
            </a:r>
            <a:r>
              <a:rPr lang="sl-SI" sz="2200" dirty="0"/>
              <a:t>. Ta plošča je po </a:t>
            </a:r>
            <a:r>
              <a:rPr lang="sl-SI" sz="2200" dirty="0" err="1"/>
              <a:t>raperjih</a:t>
            </a:r>
            <a:r>
              <a:rPr lang="sl-SI" sz="2200" dirty="0"/>
              <a:t> udarila kakor strela, ki je pustila še dolgo svetlobo in svoj prizvok za seboj. S tem albumom je Dre tudi ustvaril čisto revolucionarno zvrst produkcije: G-</a:t>
            </a:r>
            <a:r>
              <a:rPr lang="sl-SI" sz="2200" dirty="0" err="1"/>
              <a:t>Funk</a:t>
            </a:r>
            <a:r>
              <a:rPr lang="sl-SI" sz="2200" dirty="0"/>
              <a:t>. Z glasnimi trobili, </a:t>
            </a:r>
            <a:r>
              <a:rPr lang="sl-SI" sz="2200" dirty="0" err="1"/>
              <a:t>funk</a:t>
            </a:r>
            <a:r>
              <a:rPr lang="sl-SI" sz="2200" dirty="0"/>
              <a:t> </a:t>
            </a:r>
            <a:r>
              <a:rPr lang="sl-SI" sz="2200" dirty="0" err="1"/>
              <a:t>sampli</a:t>
            </a:r>
            <a:r>
              <a:rPr lang="sl-SI" sz="2200" dirty="0"/>
              <a:t> in bobnečimi basi, ki so kaj kmalu postali zaščitni znak zahodne obale, so komadi kot »</a:t>
            </a:r>
            <a:r>
              <a:rPr lang="sl-SI" sz="2200" dirty="0" err="1"/>
              <a:t>Ain</a:t>
            </a:r>
            <a:r>
              <a:rPr lang="sl-SI" sz="2200" dirty="0"/>
              <a:t>'t </a:t>
            </a:r>
            <a:r>
              <a:rPr lang="sl-SI" sz="2200" dirty="0" err="1"/>
              <a:t>Nothing</a:t>
            </a:r>
            <a:r>
              <a:rPr lang="sl-SI" sz="2200" dirty="0"/>
              <a:t> But A G-</a:t>
            </a:r>
            <a:r>
              <a:rPr lang="sl-SI" sz="2200" dirty="0" err="1"/>
              <a:t>Thang</a:t>
            </a:r>
            <a:r>
              <a:rPr lang="sl-SI" sz="2200" dirty="0"/>
              <a:t>«, »Let Me </a:t>
            </a:r>
            <a:r>
              <a:rPr lang="sl-SI" sz="2200" dirty="0" err="1"/>
              <a:t>Ride</a:t>
            </a:r>
            <a:r>
              <a:rPr lang="sl-SI" sz="2200" dirty="0"/>
              <a:t>«, »</a:t>
            </a:r>
            <a:r>
              <a:rPr lang="sl-SI" sz="2200" dirty="0" err="1"/>
              <a:t>Rat</a:t>
            </a:r>
            <a:r>
              <a:rPr lang="sl-SI" sz="2200" dirty="0"/>
              <a:t>-tat-tat-tat«, »F*</a:t>
            </a:r>
            <a:r>
              <a:rPr lang="sl-SI" sz="2200" dirty="0" err="1"/>
              <a:t>ck</a:t>
            </a:r>
            <a:r>
              <a:rPr lang="sl-SI" sz="2200" dirty="0"/>
              <a:t> </a:t>
            </a:r>
            <a:r>
              <a:rPr lang="sl-SI" sz="2200" dirty="0" err="1"/>
              <a:t>With</a:t>
            </a:r>
            <a:r>
              <a:rPr lang="sl-SI" sz="2200" dirty="0"/>
              <a:t> Dre </a:t>
            </a:r>
            <a:r>
              <a:rPr lang="sl-SI" sz="2200" dirty="0" err="1"/>
              <a:t>Day</a:t>
            </a:r>
            <a:r>
              <a:rPr lang="sl-SI" sz="2200" dirty="0"/>
              <a:t>« Ker pa na </a:t>
            </a:r>
            <a:r>
              <a:rPr lang="sl-SI" sz="2200" dirty="0" err="1"/>
              <a:t>emceejevskem</a:t>
            </a:r>
            <a:r>
              <a:rPr lang="sl-SI" sz="2200" dirty="0"/>
              <a:t> področju Dre ni nikoli blestel, je predstavil svetu bodočo </a:t>
            </a:r>
            <a:r>
              <a:rPr lang="sl-SI" sz="2200" dirty="0" err="1"/>
              <a:t>rap</a:t>
            </a:r>
            <a:r>
              <a:rPr lang="sl-SI" sz="2200" dirty="0"/>
              <a:t> legendo </a:t>
            </a:r>
            <a:r>
              <a:rPr lang="sl-SI" sz="2200" b="1" dirty="0" err="1"/>
              <a:t>Snoop</a:t>
            </a:r>
            <a:r>
              <a:rPr lang="sl-SI" sz="2200" b="1" dirty="0"/>
              <a:t> </a:t>
            </a:r>
            <a:r>
              <a:rPr lang="sl-SI" sz="2200" b="1" dirty="0" err="1"/>
              <a:t>Dogg</a:t>
            </a:r>
            <a:r>
              <a:rPr lang="sl-SI" sz="2200" dirty="0" err="1"/>
              <a:t>a</a:t>
            </a:r>
            <a:r>
              <a:rPr lang="sl-SI" sz="2200" dirty="0"/>
              <a:t>. Po fenomenalnem nastopu na </a:t>
            </a:r>
            <a:r>
              <a:rPr lang="sl-SI" sz="2200" dirty="0" err="1"/>
              <a:t>Drejevem</a:t>
            </a:r>
            <a:r>
              <a:rPr lang="sl-SI" sz="2200" dirty="0"/>
              <a:t> albumu, ki je še celo poletje vznemirjal poslušalce </a:t>
            </a:r>
            <a:r>
              <a:rPr lang="sl-SI" sz="2200" dirty="0" err="1"/>
              <a:t>rapa</a:t>
            </a:r>
            <a:r>
              <a:rPr lang="sl-SI" sz="2200" dirty="0"/>
              <a:t>, je novembra napočil njegov trenutek z albumom </a:t>
            </a:r>
            <a:r>
              <a:rPr lang="sl-SI" sz="2200" b="1" dirty="0"/>
              <a:t>»</a:t>
            </a:r>
            <a:r>
              <a:rPr lang="sl-SI" sz="2200" b="1" dirty="0" err="1"/>
              <a:t>Doggystyle</a:t>
            </a:r>
            <a:r>
              <a:rPr lang="sl-SI" sz="2200" b="1" dirty="0"/>
              <a:t>«</a:t>
            </a:r>
            <a:r>
              <a:rPr lang="sl-SI" sz="2200" dirty="0"/>
              <a:t>, ki še danes drži častno etiketo.</a:t>
            </a:r>
          </a:p>
          <a:p>
            <a:pPr marL="420624" indent="-384048" fontAlgn="auto">
              <a:spcAft>
                <a:spcPts val="0"/>
              </a:spcAft>
              <a:buFont typeface="Wingdings 2"/>
              <a:buNone/>
              <a:defRPr/>
            </a:pPr>
            <a:endParaRPr lang="sl-SI" sz="2200" dirty="0"/>
          </a:p>
          <a:p>
            <a:pPr marL="420624" indent="-384048" fontAlgn="auto">
              <a:spcAft>
                <a:spcPts val="0"/>
              </a:spcAft>
              <a:buFont typeface="Wingdings 2"/>
              <a:buNone/>
              <a:defRPr/>
            </a:pPr>
            <a:endParaRPr lang="sl-SI" sz="2200" dirty="0"/>
          </a:p>
          <a:p>
            <a:pPr marL="420624" indent="-384048" fontAlgn="auto">
              <a:spcAft>
                <a:spcPts val="0"/>
              </a:spcAft>
              <a:buFont typeface="Wingdings" pitchFamily="2" charset="2"/>
              <a:buChar char="§"/>
              <a:defRPr/>
            </a:pPr>
            <a:endParaRPr lang="sl-SI" dirty="0"/>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54015971-A909-4119-8A28-3B1067F13F84}"/>
              </a:ext>
            </a:extLst>
          </p:cNvPr>
          <p:cNvSpPr>
            <a:spLocks noGrp="1"/>
          </p:cNvSpPr>
          <p:nvPr>
            <p:ph idx="1"/>
          </p:nvPr>
        </p:nvSpPr>
        <p:spPr>
          <a:xfrm>
            <a:off x="457200" y="428625"/>
            <a:ext cx="8229600" cy="5929313"/>
          </a:xfrm>
        </p:spPr>
        <p:txBody>
          <a:bodyPr>
            <a:normAutofit fontScale="92500" lnSpcReduction="10000"/>
          </a:bodyPr>
          <a:lstStyle/>
          <a:p>
            <a:pPr marL="420624" indent="-384048" fontAlgn="auto">
              <a:spcAft>
                <a:spcPts val="0"/>
              </a:spcAft>
              <a:buFont typeface="Wingdings" pitchFamily="2" charset="2"/>
              <a:buChar char="§"/>
              <a:defRPr/>
            </a:pPr>
            <a:r>
              <a:rPr lang="sl-SI" sz="2200" b="1" dirty="0"/>
              <a:t>LETO 1994</a:t>
            </a:r>
          </a:p>
          <a:p>
            <a:pPr marL="420624" indent="-384048" fontAlgn="auto">
              <a:spcAft>
                <a:spcPts val="0"/>
              </a:spcAft>
              <a:buFont typeface="Wingdings 2"/>
              <a:buNone/>
              <a:defRPr/>
            </a:pPr>
            <a:r>
              <a:rPr lang="sl-SI" sz="2200" dirty="0"/>
              <a:t>     Ta letnica je ena najpomembnejših v celotni zgodovini </a:t>
            </a:r>
            <a:r>
              <a:rPr lang="sl-SI" sz="2200" dirty="0" err="1"/>
              <a:t>rapa.V</a:t>
            </a:r>
            <a:r>
              <a:rPr lang="sl-SI" sz="2200" dirty="0"/>
              <a:t> tem letu je izšlo mnogo odličnih, klasičnih albumov in na sceno je z </a:t>
            </a:r>
            <a:r>
              <a:rPr lang="sl-SI" sz="2200" dirty="0" err="1"/>
              <a:t>undergrounda</a:t>
            </a:r>
            <a:r>
              <a:rPr lang="sl-SI" sz="2200" dirty="0"/>
              <a:t> prišlo mnogo novih obrazov, med katerimi tudi takrat še 20-letni </a:t>
            </a:r>
            <a:r>
              <a:rPr lang="sl-SI" sz="2200" dirty="0" err="1"/>
              <a:t>raper</a:t>
            </a:r>
            <a:r>
              <a:rPr lang="sl-SI" sz="2200" dirty="0"/>
              <a:t> </a:t>
            </a:r>
            <a:r>
              <a:rPr lang="sl-SI" sz="2200" b="1" dirty="0"/>
              <a:t>Nas</a:t>
            </a:r>
            <a:r>
              <a:rPr lang="sl-SI" sz="2200" dirty="0"/>
              <a:t> iz </a:t>
            </a:r>
            <a:r>
              <a:rPr lang="sl-SI" sz="2200" dirty="0" err="1"/>
              <a:t>Queensbridgea</a:t>
            </a:r>
            <a:r>
              <a:rPr lang="sl-SI" sz="2200" dirty="0"/>
              <a:t> (NY), ki je podpisal pogodbo z založbo Columbia </a:t>
            </a:r>
            <a:r>
              <a:rPr lang="sl-SI" sz="2200" dirty="0" err="1"/>
              <a:t>Records</a:t>
            </a:r>
            <a:r>
              <a:rPr lang="sl-SI" sz="2200" dirty="0"/>
              <a:t> in izdal album &gt;</a:t>
            </a:r>
            <a:r>
              <a:rPr lang="sl-SI" sz="2200" dirty="0" err="1"/>
              <a:t>Illmatic</a:t>
            </a:r>
            <a:r>
              <a:rPr lang="sl-SI" sz="2200" dirty="0"/>
              <a:t>&lt;.Nas se je s tem albumom najprej ustoličil kot kralj </a:t>
            </a:r>
            <a:r>
              <a:rPr lang="sl-SI" sz="2200" dirty="0" err="1"/>
              <a:t>undergrounda</a:t>
            </a:r>
            <a:r>
              <a:rPr lang="sl-SI" sz="2200" dirty="0"/>
              <a:t> s 500,000 prodanimi kopijami. Naslednji od pomembnejših trenutkov, pa je nastopil, ko je </a:t>
            </a:r>
            <a:r>
              <a:rPr lang="sl-SI" sz="2200" b="1" dirty="0" err="1"/>
              <a:t>Notorious</a:t>
            </a:r>
            <a:r>
              <a:rPr lang="sl-SI" sz="2200" b="1" dirty="0"/>
              <a:t> B.I.G.</a:t>
            </a:r>
            <a:r>
              <a:rPr lang="sl-SI" sz="2200" dirty="0"/>
              <a:t> posnel svoj prvenec - album &gt;</a:t>
            </a:r>
            <a:r>
              <a:rPr lang="sl-SI" sz="2200" dirty="0" err="1"/>
              <a:t>Ready</a:t>
            </a:r>
            <a:r>
              <a:rPr lang="sl-SI" sz="2200" dirty="0"/>
              <a:t> To </a:t>
            </a:r>
            <a:r>
              <a:rPr lang="sl-SI" sz="2200" dirty="0" err="1"/>
              <a:t>Die</a:t>
            </a:r>
            <a:r>
              <a:rPr lang="sl-SI" sz="2200" dirty="0"/>
              <a:t>&lt;. Vrhunski </a:t>
            </a:r>
            <a:r>
              <a:rPr lang="sl-SI" sz="2200" dirty="0" err="1"/>
              <a:t>flow</a:t>
            </a:r>
            <a:r>
              <a:rPr lang="sl-SI" sz="2200" dirty="0"/>
              <a:t>, lirike in dobra produkcija so botrovale velikemu uspehu, čigar rezultat je naslov prave klasike. </a:t>
            </a:r>
          </a:p>
          <a:p>
            <a:pPr marL="420624" indent="-384048" fontAlgn="auto">
              <a:spcAft>
                <a:spcPts val="0"/>
              </a:spcAft>
              <a:buFont typeface="Wingdings" pitchFamily="2" charset="2"/>
              <a:buChar char="§"/>
              <a:defRPr/>
            </a:pPr>
            <a:r>
              <a:rPr lang="sl-SI" sz="2200" dirty="0"/>
              <a:t>Svoj pečat je v tem letu pustil tudi </a:t>
            </a:r>
            <a:r>
              <a:rPr lang="sl-SI" sz="2200" b="1" dirty="0"/>
              <a:t>2Pac</a:t>
            </a:r>
            <a:r>
              <a:rPr lang="sl-SI" sz="2200" dirty="0"/>
              <a:t>, čeprav na malce drugačen način. Tudi on je izdal album, ampak ne v solo-kontekstu, saj so na albumu sodelovali še </a:t>
            </a:r>
            <a:r>
              <a:rPr lang="sl-SI" sz="2200" b="1" dirty="0" err="1"/>
              <a:t>Mopreme</a:t>
            </a:r>
            <a:r>
              <a:rPr lang="sl-SI" sz="2200" b="1" dirty="0"/>
              <a:t>, </a:t>
            </a:r>
            <a:r>
              <a:rPr lang="sl-SI" sz="2200" b="1" dirty="0" err="1"/>
              <a:t>Rated</a:t>
            </a:r>
            <a:r>
              <a:rPr lang="sl-SI" sz="2200" b="1" dirty="0"/>
              <a:t> R, Big </a:t>
            </a:r>
            <a:r>
              <a:rPr lang="sl-SI" sz="2200" b="1" dirty="0" err="1"/>
              <a:t>Syke</a:t>
            </a:r>
            <a:r>
              <a:rPr lang="sl-SI" sz="2200" b="1" dirty="0"/>
              <a:t> </a:t>
            </a:r>
            <a:r>
              <a:rPr lang="sl-SI" sz="2200" dirty="0"/>
              <a:t>in</a:t>
            </a:r>
            <a:r>
              <a:rPr lang="sl-SI" sz="2200" b="1" dirty="0"/>
              <a:t> </a:t>
            </a:r>
            <a:r>
              <a:rPr lang="sl-SI" sz="2200" b="1" dirty="0" err="1"/>
              <a:t>Macadoshis</a:t>
            </a:r>
            <a:r>
              <a:rPr lang="sl-SI" sz="2200" dirty="0"/>
              <a:t>, ki skupaj s 2Pacom sestavljajo kolektiv </a:t>
            </a:r>
            <a:r>
              <a:rPr lang="sl-SI" sz="2200" dirty="0" err="1"/>
              <a:t>Thug</a:t>
            </a:r>
            <a:r>
              <a:rPr lang="sl-SI" sz="2200" dirty="0"/>
              <a:t> </a:t>
            </a:r>
            <a:r>
              <a:rPr lang="sl-SI" sz="2200" dirty="0" err="1"/>
              <a:t>Life</a:t>
            </a:r>
            <a:r>
              <a:rPr lang="sl-SI" sz="2200" dirty="0"/>
              <a:t>. Naslov albuma je &gt;</a:t>
            </a:r>
            <a:r>
              <a:rPr lang="sl-SI" sz="2200" dirty="0" err="1"/>
              <a:t>Thug</a:t>
            </a:r>
            <a:r>
              <a:rPr lang="sl-SI" sz="2200" dirty="0"/>
              <a:t> </a:t>
            </a:r>
            <a:r>
              <a:rPr lang="sl-SI" sz="2200" dirty="0" err="1"/>
              <a:t>Life</a:t>
            </a:r>
            <a:r>
              <a:rPr lang="sl-SI" sz="2200" dirty="0"/>
              <a:t> Vol. 1&lt;, na katerem je precej znanih komadov kot </a:t>
            </a:r>
            <a:r>
              <a:rPr lang="sl-SI" sz="2200" dirty="0" err="1"/>
              <a:t>Pour</a:t>
            </a:r>
            <a:r>
              <a:rPr lang="sl-SI" sz="2200" dirty="0"/>
              <a:t> </a:t>
            </a:r>
            <a:r>
              <a:rPr lang="sl-SI" sz="2200" dirty="0" err="1"/>
              <a:t>Out</a:t>
            </a:r>
            <a:r>
              <a:rPr lang="sl-SI" sz="2200" dirty="0"/>
              <a:t> A </a:t>
            </a:r>
            <a:r>
              <a:rPr lang="sl-SI" sz="2200" dirty="0" err="1"/>
              <a:t>Little</a:t>
            </a:r>
            <a:r>
              <a:rPr lang="sl-SI" sz="2200" dirty="0"/>
              <a:t> </a:t>
            </a:r>
            <a:r>
              <a:rPr lang="sl-SI" sz="2200" dirty="0" err="1"/>
              <a:t>Liquor</a:t>
            </a:r>
            <a:r>
              <a:rPr lang="sl-SI" sz="2200" dirty="0"/>
              <a:t>, </a:t>
            </a:r>
            <a:r>
              <a:rPr lang="sl-SI" sz="2200" dirty="0" err="1"/>
              <a:t>Street</a:t>
            </a:r>
            <a:r>
              <a:rPr lang="sl-SI" sz="2200" dirty="0"/>
              <a:t> </a:t>
            </a:r>
            <a:r>
              <a:rPr lang="sl-SI" sz="2200" dirty="0" err="1"/>
              <a:t>Fame</a:t>
            </a:r>
            <a:r>
              <a:rPr lang="sl-SI" sz="2200" dirty="0"/>
              <a:t>, </a:t>
            </a:r>
            <a:r>
              <a:rPr lang="sl-SI" sz="2200" dirty="0" err="1"/>
              <a:t>How</a:t>
            </a:r>
            <a:r>
              <a:rPr lang="sl-SI" sz="2200" dirty="0"/>
              <a:t> Long Will </a:t>
            </a:r>
            <a:r>
              <a:rPr lang="sl-SI" sz="2200" dirty="0" err="1"/>
              <a:t>They</a:t>
            </a:r>
            <a:r>
              <a:rPr lang="sl-SI" sz="2200" dirty="0"/>
              <a:t> </a:t>
            </a:r>
            <a:r>
              <a:rPr lang="sl-SI" sz="2200" dirty="0" err="1"/>
              <a:t>Mourn</a:t>
            </a:r>
            <a:r>
              <a:rPr lang="sl-SI" sz="2200" dirty="0"/>
              <a:t> Me in </a:t>
            </a:r>
            <a:r>
              <a:rPr lang="sl-SI" sz="2200" dirty="0" err="1"/>
              <a:t>Bury</a:t>
            </a:r>
            <a:r>
              <a:rPr lang="sl-SI" sz="2200" dirty="0"/>
              <a:t> Me a G. Izdan je bil pri založbi </a:t>
            </a:r>
            <a:r>
              <a:rPr lang="sl-SI" sz="2200" dirty="0" err="1"/>
              <a:t>Jive</a:t>
            </a:r>
            <a:r>
              <a:rPr lang="sl-SI" sz="2200" dirty="0"/>
              <a:t> </a:t>
            </a:r>
            <a:r>
              <a:rPr lang="sl-SI" sz="2200" dirty="0" err="1"/>
              <a:t>Records</a:t>
            </a:r>
            <a:r>
              <a:rPr lang="sl-SI" sz="2200" dirty="0"/>
              <a:t>. Izkazal se je tudi kot filmski igralec, in sicer v filmu </a:t>
            </a:r>
            <a:r>
              <a:rPr lang="sl-SI" sz="2200" dirty="0" err="1"/>
              <a:t>Above</a:t>
            </a:r>
            <a:r>
              <a:rPr lang="sl-SI" sz="2200" dirty="0"/>
              <a:t> </a:t>
            </a:r>
            <a:r>
              <a:rPr lang="sl-SI" sz="2200" dirty="0" err="1"/>
              <a:t>The</a:t>
            </a:r>
            <a:r>
              <a:rPr lang="sl-SI" sz="2200" dirty="0"/>
              <a:t> Rim.</a:t>
            </a:r>
          </a:p>
          <a:p>
            <a:pPr marL="420624" indent="-384048" fontAlgn="auto">
              <a:spcAft>
                <a:spcPts val="0"/>
              </a:spcAft>
              <a:buFont typeface="Wingdings 2"/>
              <a:buNone/>
              <a:defRPr/>
            </a:pPr>
            <a:endParaRPr lang="sl-SI" sz="2400" dirty="0"/>
          </a:p>
          <a:p>
            <a:pPr marL="420624" indent="-384048" fontAlgn="auto">
              <a:spcAft>
                <a:spcPts val="0"/>
              </a:spcAft>
              <a:buFont typeface="Wingdings" pitchFamily="2" charset="2"/>
              <a:buChar char="§"/>
              <a:defRPr/>
            </a:pPr>
            <a:endParaRPr lang="sl-SI" dirty="0"/>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155D416A-B18E-4857-BAAB-1032E3E015B7}"/>
              </a:ext>
            </a:extLst>
          </p:cNvPr>
          <p:cNvSpPr>
            <a:spLocks noGrp="1"/>
          </p:cNvSpPr>
          <p:nvPr>
            <p:ph idx="1"/>
          </p:nvPr>
        </p:nvSpPr>
        <p:spPr>
          <a:xfrm>
            <a:off x="457200" y="428625"/>
            <a:ext cx="8229600" cy="2500313"/>
          </a:xfrm>
        </p:spPr>
        <p:txBody>
          <a:bodyPr>
            <a:normAutofit lnSpcReduction="10000"/>
          </a:bodyPr>
          <a:lstStyle/>
          <a:p>
            <a:pPr marL="420624" indent="-384048" fontAlgn="auto">
              <a:spcAft>
                <a:spcPts val="0"/>
              </a:spcAft>
              <a:buFont typeface="Wingdings" pitchFamily="2" charset="2"/>
              <a:buChar char="§"/>
              <a:defRPr/>
            </a:pPr>
            <a:r>
              <a:rPr lang="sl-SI" sz="3800" dirty="0" err="1"/>
              <a:t>Tupac</a:t>
            </a:r>
            <a:endParaRPr lang="sl-SI" sz="3800" dirty="0"/>
          </a:p>
          <a:p>
            <a:pPr marL="420624" indent="-384048" fontAlgn="auto">
              <a:spcAft>
                <a:spcPts val="0"/>
              </a:spcAft>
              <a:buFont typeface="Wingdings 2"/>
              <a:buNone/>
              <a:defRPr/>
            </a:pPr>
            <a:r>
              <a:rPr lang="sl-SI" dirty="0"/>
              <a:t>    </a:t>
            </a:r>
            <a:r>
              <a:rPr lang="sl-SI" sz="2000" dirty="0" err="1"/>
              <a:t>Tupac</a:t>
            </a:r>
            <a:r>
              <a:rPr lang="sl-SI" sz="2000" dirty="0"/>
              <a:t> </a:t>
            </a:r>
            <a:r>
              <a:rPr lang="sl-SI" sz="2000" dirty="0" err="1"/>
              <a:t>Amaru</a:t>
            </a:r>
            <a:r>
              <a:rPr lang="sl-SI" sz="2000" dirty="0"/>
              <a:t> </a:t>
            </a:r>
            <a:r>
              <a:rPr lang="sl-SI" sz="2000" dirty="0" err="1"/>
              <a:t>Shakur</a:t>
            </a:r>
            <a:r>
              <a:rPr lang="sl-SI" sz="2000" dirty="0"/>
              <a:t> je dobil ime po inkovskem poglavarju, njegovo ime pa pomeni »sijoča se kača. Odraščal je pod vplivom pripadnikov odporniške organizacije Črni panterji (angleško Black </a:t>
            </a:r>
            <a:r>
              <a:rPr lang="sl-SI" sz="2000" dirty="0" err="1"/>
              <a:t>Panthers</a:t>
            </a:r>
            <a:r>
              <a:rPr lang="sl-SI" sz="2000" dirty="0"/>
              <a:t>), saj je bila njegova mati, </a:t>
            </a:r>
            <a:r>
              <a:rPr lang="sl-SI" sz="2000" dirty="0" err="1"/>
              <a:t>Afeni</a:t>
            </a:r>
            <a:r>
              <a:rPr lang="sl-SI" sz="2000" dirty="0"/>
              <a:t> </a:t>
            </a:r>
            <a:r>
              <a:rPr lang="sl-SI" sz="2000" dirty="0" err="1"/>
              <a:t>Shakur</a:t>
            </a:r>
            <a:r>
              <a:rPr lang="sl-SI" sz="2000" dirty="0"/>
              <a:t>, vodja dela te organizacije, njegov boter </a:t>
            </a:r>
            <a:r>
              <a:rPr lang="sl-SI" sz="2000" dirty="0" err="1"/>
              <a:t>Geronimo</a:t>
            </a:r>
            <a:r>
              <a:rPr lang="sl-SI" sz="2000" dirty="0"/>
              <a:t> </a:t>
            </a:r>
            <a:r>
              <a:rPr lang="sl-SI" sz="2000" dirty="0" err="1"/>
              <a:t>Pratt</a:t>
            </a:r>
            <a:r>
              <a:rPr lang="sl-SI" sz="2000" dirty="0"/>
              <a:t> pa v njej zasedal ravno tako visok položaj.</a:t>
            </a:r>
          </a:p>
          <a:p>
            <a:pPr marL="420624" indent="-384048" fontAlgn="auto">
              <a:spcAft>
                <a:spcPts val="0"/>
              </a:spcAft>
              <a:buFont typeface="Wingdings" pitchFamily="2" charset="2"/>
              <a:buChar char="§"/>
              <a:defRPr/>
            </a:pPr>
            <a:endParaRPr lang="sl-SI" dirty="0"/>
          </a:p>
          <a:p>
            <a:pPr marL="420624" indent="-384048" fontAlgn="auto">
              <a:spcAft>
                <a:spcPts val="0"/>
              </a:spcAft>
              <a:buFont typeface="Wingdings 2"/>
              <a:buChar char=""/>
              <a:defRPr/>
            </a:pPr>
            <a:endParaRPr lang="sl-SI" dirty="0"/>
          </a:p>
        </p:txBody>
      </p:sp>
      <p:pic>
        <p:nvPicPr>
          <p:cNvPr id="15363" name="Slika 3" descr="tupac.jpeg">
            <a:extLst>
              <a:ext uri="{FF2B5EF4-FFF2-40B4-BE49-F238E27FC236}">
                <a16:creationId xmlns:a16="http://schemas.microsoft.com/office/drawing/2014/main" id="{ACECBE04-C633-4CF9-A6B1-42270FAA1E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4688" y="3286125"/>
            <a:ext cx="27749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Slika 4" descr="Tupac4.jpg">
            <a:extLst>
              <a:ext uri="{FF2B5EF4-FFF2-40B4-BE49-F238E27FC236}">
                <a16:creationId xmlns:a16="http://schemas.microsoft.com/office/drawing/2014/main" id="{F2515849-A797-47AF-A63A-F7516148DA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5813" y="3000375"/>
            <a:ext cx="2336800"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Slika 5" descr="tupac-only-god-can-judge-me-4900173.jpg">
            <a:extLst>
              <a:ext uri="{FF2B5EF4-FFF2-40B4-BE49-F238E27FC236}">
                <a16:creationId xmlns:a16="http://schemas.microsoft.com/office/drawing/2014/main" id="{ED1C4779-2C5B-4D35-A20F-23B72E0186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15063" y="3000375"/>
            <a:ext cx="2439987"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theme/theme1.xml><?xml version="1.0" encoding="utf-8"?>
<a:theme xmlns:a="http://schemas.openxmlformats.org/drawingml/2006/main" name="Tehnika">
  <a:themeElements>
    <a:clrScheme name="Tehnik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hnik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hnik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0</TotalTime>
  <Words>1703</Words>
  <Application>Microsoft Office PowerPoint</Application>
  <PresentationFormat>On-screen Show (4:3)</PresentationFormat>
  <Paragraphs>60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Algerian</vt:lpstr>
      <vt:lpstr>Arial</vt:lpstr>
      <vt:lpstr>Franklin Gothic Book</vt:lpstr>
      <vt:lpstr>Wingdings</vt:lpstr>
      <vt:lpstr>Wingdings 2</vt:lpstr>
      <vt:lpstr>Tehnika</vt:lpstr>
      <vt:lpstr> RAP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Viri in literatura: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2019-05-31T08:47:31Z</dcterms:created>
  <dcterms:modified xsi:type="dcterms:W3CDTF">2019-05-31T08:47:31Z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