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9" r:id="rId6"/>
    <p:sldId id="261" r:id="rId7"/>
    <p:sldId id="262" r:id="rId8"/>
    <p:sldId id="264" r:id="rId9"/>
    <p:sldId id="265" r:id="rId10"/>
    <p:sldId id="270" r:id="rId11"/>
    <p:sldId id="267" r:id="rId12"/>
    <p:sldId id="268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A39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8" d="100"/>
          <a:sy n="108" d="100"/>
        </p:scale>
        <p:origin x="2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>
            <a:extLst>
              <a:ext uri="{FF2B5EF4-FFF2-40B4-BE49-F238E27FC236}">
                <a16:creationId xmlns:a16="http://schemas.microsoft.com/office/drawing/2014/main" id="{B50940AC-C36A-44C4-8730-6EFBD7B05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FC8261-9882-4DFB-B11A-A72F8695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F7312-9F45-454D-B915-8B74955C9ED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5160EB-AF31-4A2F-AAD3-AEC194CD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B66711-FE55-429E-90B2-A7D9B481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55176-3F30-4FAB-A3A3-2F39C591CC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3109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EB098-F699-4FBB-90D3-F28B7981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A55A0-BB6F-4888-84D3-0E75CB0FC82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42E66-D175-4899-980C-F04374FD9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AC76-E833-4EA4-A502-261EEC33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4BCF2-2432-452E-8057-3598844171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69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F0C2B-6BA5-4FEE-9978-6236FA4C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EDDF2-0165-439D-87B9-15FBC7AF508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264E5-26E1-4D3C-8E5D-2BBD3944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7BA93-6BC5-4D92-BE42-7A533577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088D5-47E1-4DBB-83A4-29DEB11A93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411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D26D9-B538-4FED-8742-E2351253A5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67771-E004-4188-8941-9AFFB24A293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68B9D-C670-4951-A590-0F32D8162D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AC4C4-886E-4783-881F-113872F545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1DB223D-621A-4B12-AD76-318FF82418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8164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86AAD-F68D-420B-83A1-C9CABB4C5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83E7B-3319-4DD3-9947-BA2FB8CE982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8BD4D-FADC-4C96-AC3F-6398E193B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AFCAC-E592-4244-B0A0-85F6A842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7458D-D862-43A7-B4DB-E1A2F2CA77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234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23CEFB-E147-47B3-955A-16E5FA15D9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004A8-4553-47A2-B76C-B5C4D36E6EB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14CCE9-4283-400D-A17E-3160469DEF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3CF9D6-3A16-4A4F-812A-C9F05C57F2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22117A3-20EE-4BA1-AB51-16487BC9F9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123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0B6593-3308-4EE7-9EA4-75B68BA9C34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93361-00F0-4AB0-8867-EEE62FA9A45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8D293D-AE57-410D-8EA2-AA20F587A0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05E190-0482-4478-91A0-9EBA543DEE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C5E8557-C9BC-483D-AF6F-0F3736A3A6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5924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B2E14A-B222-4E9E-903B-D95C71A89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FA481-B754-4850-B3B1-4B7A87D1FDE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7158CB-3C2D-4BD0-A613-7FA19F43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BA0D86-FD7E-4B4E-A20A-0CA107FA6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8E302-60A6-4200-AF19-7288E81C49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4713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5452F1B-77F0-486F-94F6-C4D5CD6F0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5B9CE-4936-485D-BC0B-BA4B1D99156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5B2019-5A7B-4670-AFF6-8AEFBE1DD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27E0FB7-453B-4557-A151-1ECC6ADB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DF6A6-5367-42FC-B3A1-9237B2698E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7542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C74011-B561-4787-97C0-4BEBE1FD03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E9E0-1100-4402-BD93-66BA69E690E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43B9EE-4F02-4DE0-96D7-501A3391B2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826FA6-A8A9-44A8-93D2-3914A748B3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5F6C463-AEB5-4EF3-AB1F-FD03148B99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113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>
            <a:extLst>
              <a:ext uri="{FF2B5EF4-FFF2-40B4-BE49-F238E27FC236}">
                <a16:creationId xmlns:a16="http://schemas.microsoft.com/office/drawing/2014/main" id="{F312A9EE-F921-4C0F-BAA8-5122EFC92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59BA6B0-B5E6-4FBF-B204-EE8976653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6069-3D33-4975-9548-50556D069EC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74C1791-8BED-4C9C-9BE2-633422EE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72416D6-13C4-4916-AEB0-8376D5B0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9EF00-F6FC-4B3C-9BD0-B97D8AE58D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9738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>
            <a:extLst>
              <a:ext uri="{FF2B5EF4-FFF2-40B4-BE49-F238E27FC236}">
                <a16:creationId xmlns:a16="http://schemas.microsoft.com/office/drawing/2014/main" id="{DF1A1A43-F103-4E2C-B1C6-6756338C08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BF2AA-49D6-4B32-95F0-4E18DBAC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F79A8-4384-4FEA-84E7-CC17B7F3D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755B7-D2B4-4326-AC3C-DB4CA029F1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E177E1-3542-4D2D-9ED0-46EC4D18EFA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9EE78-EA0D-4A61-966E-DBD49E63B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C35EE-E6A2-4132-9D9B-589F4439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8E2B02B8-1D9F-4235-93D4-2A3E8528F9C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9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33m0Cs8-5I" TargetMode="External"/><Relationship Id="rId3" Type="http://schemas.openxmlformats.org/officeDocument/2006/relationships/image" Target="../media/image32.jpeg"/><Relationship Id="rId7" Type="http://schemas.openxmlformats.org/officeDocument/2006/relationships/hyperlink" Target="http://www.youtube.com/watch?v=9U4Fju8doMM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WLEWymXMe8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hyperlink" Target="http://www.youtube.com/watch?v=8hbObxDCRj8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Eminem" TargetMode="External"/><Relationship Id="rId3" Type="http://schemas.openxmlformats.org/officeDocument/2006/relationships/hyperlink" Target="http://www.youtube.com/" TargetMode="External"/><Relationship Id="rId7" Type="http://schemas.openxmlformats.org/officeDocument/2006/relationships/hyperlink" Target="http://sl.wikipedia.org/wiki/Tupac_Shakur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Rap" TargetMode="External"/><Relationship Id="rId5" Type="http://schemas.openxmlformats.org/officeDocument/2006/relationships/hyperlink" Target="http://www.wikipedia.com/" TargetMode="External"/><Relationship Id="rId10" Type="http://schemas.openxmlformats.org/officeDocument/2006/relationships/hyperlink" Target="http://rateyourmusic.com/list/boima1/top_30_rappers_of_all_time_f1" TargetMode="External"/><Relationship Id="rId4" Type="http://schemas.openxmlformats.org/officeDocument/2006/relationships/hyperlink" Target="http://www.google.com/" TargetMode="External"/><Relationship Id="rId9" Type="http://schemas.openxmlformats.org/officeDocument/2006/relationships/hyperlink" Target="http://rateyourmusic.com/list/boima1/top_30_rappers_of_all_time_f1/2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png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12" Type="http://schemas.openxmlformats.org/officeDocument/2006/relationships/image" Target="../media/image24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XvBjCO19QY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5-yKhDd64s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XbGs_qK2PQA&amp;list=PLCD91C77946560CFD" TargetMode="External"/><Relationship Id="rId4" Type="http://schemas.openxmlformats.org/officeDocument/2006/relationships/hyperlink" Target="https://www.youtube.com/watch?v=1wYNFfgrXT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www.mobo.com/sites/default/files/images/news/nelly006.jpg">
            <a:extLst>
              <a:ext uri="{FF2B5EF4-FFF2-40B4-BE49-F238E27FC236}">
                <a16:creationId xmlns:a16="http://schemas.microsoft.com/office/drawing/2014/main" id="{78CEF954-D4F2-4649-A4E6-0F03DC952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7791">
            <a:off x="1038225" y="4375150"/>
            <a:ext cx="1938338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4" descr="http://cdn.fansided.com/wp-content/blogs.dir/229/files/2013/09/tupac.jpg">
            <a:extLst>
              <a:ext uri="{FF2B5EF4-FFF2-40B4-BE49-F238E27FC236}">
                <a16:creationId xmlns:a16="http://schemas.microsoft.com/office/drawing/2014/main" id="{F3D2D95A-082F-43AC-8EE9-21B79B7AA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20863"/>
            <a:ext cx="2967037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http://justwhookid.com/wp-content/uploads/2014/02/50-cent.jpg">
            <a:extLst>
              <a:ext uri="{FF2B5EF4-FFF2-40B4-BE49-F238E27FC236}">
                <a16:creationId xmlns:a16="http://schemas.microsoft.com/office/drawing/2014/main" id="{901B817A-1786-4B5D-8EEE-63BAF8D2B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038">
            <a:off x="6616700" y="1844675"/>
            <a:ext cx="265906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D468C3EB-AC4F-4E34-8A2E-DABEF199D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913" y="3886200"/>
            <a:ext cx="6440487" cy="1271588"/>
          </a:xfrm>
        </p:spPr>
        <p:txBody>
          <a:bodyPr/>
          <a:lstStyle/>
          <a:p>
            <a:pPr fontAlgn="auto">
              <a:defRPr/>
            </a:pPr>
            <a:endParaRPr lang="sl-SI" dirty="0">
              <a:latin typeface="Gill Sans Ultra Bold" pitchFamily="34" charset="-18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59EADBC-214C-4A88-BDF6-DF77AE3AC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563" y="1730375"/>
            <a:ext cx="6130925" cy="20589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9600" dirty="0">
                <a:solidFill>
                  <a:schemeClr val="bg1">
                    <a:lumMod val="50000"/>
                  </a:schemeClr>
                </a:solidFill>
                <a:latin typeface="Goudy Stout" pitchFamily="18" charset="0"/>
              </a:rPr>
              <a:t>  </a:t>
            </a:r>
            <a:r>
              <a:rPr lang="sl-SI" sz="9600" dirty="0">
                <a:latin typeface="Goudy Stout" pitchFamily="18" charset="0"/>
              </a:rPr>
              <a:t>RAP</a:t>
            </a:r>
          </a:p>
        </p:txBody>
      </p:sp>
      <p:pic>
        <p:nvPicPr>
          <p:cNvPr id="5127" name="Picture 2" descr="http://fanart.tv/fanart/music/f90e8b26-9e52-4669-a5c9-e28529c47894/artistbackground/snoop-dogg-4ddc3edb2d557.jpg">
            <a:extLst>
              <a:ext uri="{FF2B5EF4-FFF2-40B4-BE49-F238E27FC236}">
                <a16:creationId xmlns:a16="http://schemas.microsoft.com/office/drawing/2014/main" id="{39455B4F-A28C-4AB0-9C94-047E20397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7463"/>
            <a:ext cx="35147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http://cdn.urbanislandz.com/wp-content/uploads/2013/05/Kanye-West.jpeg">
            <a:extLst>
              <a:ext uri="{FF2B5EF4-FFF2-40B4-BE49-F238E27FC236}">
                <a16:creationId xmlns:a16="http://schemas.microsoft.com/office/drawing/2014/main" id="{6A58C872-7900-464C-A2C6-19C5E8F0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4405313"/>
            <a:ext cx="31178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http://media.npr.org/assets/music/sotd/2010/05/eminem-ea6a69d67b8e6b1854e2e6e8654bba4856f4fc3a-s6-c30.jpg">
            <a:extLst>
              <a:ext uri="{FF2B5EF4-FFF2-40B4-BE49-F238E27FC236}">
                <a16:creationId xmlns:a16="http://schemas.microsoft.com/office/drawing/2014/main" id="{3659C95A-670A-46C4-9167-223D771B8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52400"/>
            <a:ext cx="269875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0DF02D-A9C5-42BB-9E81-2A7FA634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solidFill>
                  <a:srgbClr val="FFC000"/>
                </a:solidFill>
                <a:latin typeface="Berlin Sans FB" pitchFamily="34" charset="0"/>
              </a:rPr>
              <a:t>SLOVENSKI RAP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4598321-7362-4EF2-816B-EF4E7DC20C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Rap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se je v Sloveniji začel poslušati šele sredi osemdesetih let. </a:t>
            </a:r>
          </a:p>
          <a:p>
            <a:pPr fontAlgn="auto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Prvo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rap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zgoščenko smo v Sloveniji dobili šele leta 1994.</a:t>
            </a:r>
          </a:p>
          <a:p>
            <a:pPr fontAlgn="auto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Ljudsko izročilo pravi, da je prvi na slovenskem odru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zarepal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Gregor Skočir.</a:t>
            </a:r>
          </a:p>
        </p:txBody>
      </p:sp>
      <p:pic>
        <p:nvPicPr>
          <p:cNvPr id="14340" name="Picture 2" descr="http://8020.photos.jpgmag.com/1279571_121756_65dd47bf57_m.jpg">
            <a:extLst>
              <a:ext uri="{FF2B5EF4-FFF2-40B4-BE49-F238E27FC236}">
                <a16:creationId xmlns:a16="http://schemas.microsoft.com/office/drawing/2014/main" id="{77E314B3-6FA6-4FD5-9699-BBF3AD40E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68638"/>
            <a:ext cx="21590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FD4368F2-DFBD-4107-B461-DB185DB0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4838700"/>
            <a:ext cx="3028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6" descr="http://www.bravo.si/wp-content/uploads/2012/09/Zlatko.jpg">
            <a:extLst>
              <a:ext uri="{FF2B5EF4-FFF2-40B4-BE49-F238E27FC236}">
                <a16:creationId xmlns:a16="http://schemas.microsoft.com/office/drawing/2014/main" id="{8EAA59EE-0851-45D2-B36F-538BBAA48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3813"/>
            <a:ext cx="20161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www.mtv.si/datastore/imagestore/article_big/article_big_1330622890EMKEJ_ZNAJDI_SE.jpg">
            <a:extLst>
              <a:ext uri="{FF2B5EF4-FFF2-40B4-BE49-F238E27FC236}">
                <a16:creationId xmlns:a16="http://schemas.microsoft.com/office/drawing/2014/main" id="{5262A1A9-BC34-4991-8968-570B84705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3890963"/>
            <a:ext cx="5153025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>
            <a:extLst>
              <a:ext uri="{FF2B5EF4-FFF2-40B4-BE49-F238E27FC236}">
                <a16:creationId xmlns:a16="http://schemas.microsoft.com/office/drawing/2014/main" id="{D0C8BE5F-4C4E-4023-AF32-21F06FA39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476250"/>
            <a:ext cx="4692650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6DF3236-52EC-4D69-8C00-C6158D44C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63" y="620713"/>
            <a:ext cx="7924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solidFill>
                  <a:srgbClr val="A395A5"/>
                </a:solidFill>
                <a:latin typeface="Berlin Sans FB" pitchFamily="34" charset="0"/>
              </a:rPr>
              <a:t>SLOVENSKI RAP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8366E1A-A49C-4569-875B-6C904E9379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sl-SI" sz="2400" b="1" dirty="0">
                <a:solidFill>
                  <a:schemeClr val="tx2"/>
                </a:solidFill>
                <a:latin typeface="Berlin Sans FB" pitchFamily="34" charset="0"/>
              </a:rPr>
              <a:t>Priljubljeni sodobni slovenski </a:t>
            </a:r>
            <a:r>
              <a:rPr lang="sl-SI" sz="2400" b="1" dirty="0" err="1">
                <a:solidFill>
                  <a:schemeClr val="tx2"/>
                </a:solidFill>
                <a:latin typeface="Berlin Sans FB" pitchFamily="34" charset="0"/>
              </a:rPr>
              <a:t>raperji</a:t>
            </a:r>
            <a:r>
              <a:rPr lang="sl-SI" sz="2400" b="1" dirty="0">
                <a:solidFill>
                  <a:schemeClr val="tx2"/>
                </a:solidFill>
                <a:latin typeface="Berlin Sans FB" pitchFamily="34" charset="0"/>
              </a:rPr>
              <a:t> so:</a:t>
            </a:r>
          </a:p>
          <a:p>
            <a:pPr fontAlgn="auto">
              <a:defRPr/>
            </a:pPr>
            <a:endParaRPr lang="sl-SI" sz="1800" b="1" dirty="0">
              <a:solidFill>
                <a:schemeClr val="tx2"/>
              </a:solidFill>
              <a:latin typeface="Berlin Sans FB" pitchFamily="34" charset="0"/>
            </a:endParaRPr>
          </a:p>
          <a:p>
            <a:pPr fontAlgn="auto">
              <a:defRPr/>
            </a:pPr>
            <a:r>
              <a:rPr lang="sl-SI" sz="1800" b="1" dirty="0">
                <a:solidFill>
                  <a:schemeClr val="tx2"/>
                </a:solidFill>
                <a:latin typeface="Berlin Sans FB" pitchFamily="34" charset="0"/>
              </a:rPr>
              <a:t>Trkaj</a:t>
            </a:r>
            <a:r>
              <a:rPr lang="sl-SI" sz="1800" dirty="0">
                <a:solidFill>
                  <a:schemeClr val="tx2"/>
                </a:solidFill>
                <a:latin typeface="Berlin Sans FB" pitchFamily="34" charset="0"/>
              </a:rPr>
              <a:t> (Rok Terkaj)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sl-SI" sz="1400" b="1" dirty="0">
                <a:solidFill>
                  <a:srgbClr val="A395A5"/>
                </a:solidFill>
                <a:latin typeface="Berlin Sans FB" pitchFamily="34" charset="0"/>
                <a:hlinkClick r:id="rId6"/>
              </a:rPr>
              <a:t>https://www.youtube.com/watch?v=NWLEWymXMe8</a:t>
            </a:r>
            <a:r>
              <a:rPr lang="sl-SI" sz="1400" b="1" dirty="0">
                <a:solidFill>
                  <a:srgbClr val="A395A5"/>
                </a:solidFill>
                <a:latin typeface="Berlin Sans FB" pitchFamily="34" charset="0"/>
              </a:rPr>
              <a:t> </a:t>
            </a:r>
          </a:p>
          <a:p>
            <a:pPr fontAlgn="auto">
              <a:defRPr/>
            </a:pPr>
            <a:r>
              <a:rPr lang="sl-SI" sz="1800" b="1" dirty="0" err="1">
                <a:solidFill>
                  <a:srgbClr val="A395A5"/>
                </a:solidFill>
                <a:latin typeface="Berlin Sans FB" pitchFamily="34" charset="0"/>
              </a:rPr>
              <a:t>Emkej</a:t>
            </a:r>
            <a:r>
              <a:rPr lang="sl-SI" sz="1800" b="1" dirty="0">
                <a:solidFill>
                  <a:srgbClr val="A395A5"/>
                </a:solidFill>
                <a:latin typeface="Berlin Sans FB" pitchFamily="34" charset="0"/>
              </a:rPr>
              <a:t> </a:t>
            </a:r>
            <a:r>
              <a:rPr lang="sl-SI" sz="1800" dirty="0">
                <a:solidFill>
                  <a:srgbClr val="A395A5"/>
                </a:solidFill>
                <a:latin typeface="Berlin Sans FB" pitchFamily="34" charset="0"/>
              </a:rPr>
              <a:t>(Marko Kocjan)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sl-SI" sz="1400" b="1" dirty="0">
                <a:solidFill>
                  <a:srgbClr val="A395A5"/>
                </a:solidFill>
                <a:latin typeface="Berlin Sans FB" pitchFamily="34" charset="0"/>
                <a:hlinkClick r:id="rId7"/>
              </a:rPr>
              <a:t>http://www.youtube.com/watch?v=9U4Fju8doMM</a:t>
            </a:r>
            <a:r>
              <a:rPr lang="sl-SI" sz="1400" b="1" dirty="0">
                <a:solidFill>
                  <a:srgbClr val="A395A5"/>
                </a:solidFill>
                <a:latin typeface="Berlin Sans FB" pitchFamily="34" charset="0"/>
              </a:rPr>
              <a:t>  </a:t>
            </a:r>
          </a:p>
          <a:p>
            <a:pPr fontAlgn="auto">
              <a:defRPr/>
            </a:pPr>
            <a:r>
              <a:rPr lang="sl-SI" sz="1800" b="1" dirty="0">
                <a:solidFill>
                  <a:schemeClr val="tx2"/>
                </a:solidFill>
                <a:latin typeface="Berlin Sans FB" pitchFamily="34" charset="0"/>
              </a:rPr>
              <a:t>Zlatko</a:t>
            </a:r>
            <a:r>
              <a:rPr lang="sl-SI" sz="1800" dirty="0">
                <a:solidFill>
                  <a:schemeClr val="tx2"/>
                </a:solidFill>
                <a:latin typeface="Berlin Sans FB" pitchFamily="34" charset="0"/>
              </a:rPr>
              <a:t> (Zlatko </a:t>
            </a:r>
            <a:r>
              <a:rPr lang="sl-SI" sz="1800" dirty="0" err="1">
                <a:solidFill>
                  <a:schemeClr val="tx2"/>
                </a:solidFill>
                <a:latin typeface="Berlin Sans FB" pitchFamily="34" charset="0"/>
              </a:rPr>
              <a:t>Čordič</a:t>
            </a:r>
            <a:r>
              <a:rPr lang="sl-SI" sz="1800" dirty="0">
                <a:solidFill>
                  <a:schemeClr val="tx2"/>
                </a:solidFill>
                <a:latin typeface="Berlin Sans FB" pitchFamily="34" charset="0"/>
              </a:rPr>
              <a:t>)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sl-SI" sz="1400" b="1" dirty="0">
                <a:solidFill>
                  <a:schemeClr val="tx2"/>
                </a:solidFill>
                <a:latin typeface="Berlin Sans FB" pitchFamily="34" charset="0"/>
                <a:hlinkClick r:id="rId8"/>
              </a:rPr>
              <a:t>https://www.youtube.com/watch?v=E33m0Cs8-5I</a:t>
            </a:r>
            <a:endParaRPr lang="sl-SI" sz="1400" b="1" dirty="0">
              <a:solidFill>
                <a:schemeClr val="tx2"/>
              </a:solidFill>
              <a:latin typeface="Berlin Sans FB" pitchFamily="34" charset="0"/>
            </a:endParaRPr>
          </a:p>
          <a:p>
            <a:pPr fontAlgn="auto">
              <a:defRPr/>
            </a:pPr>
            <a:r>
              <a:rPr lang="sl-SI" sz="1800" b="1" dirty="0" err="1">
                <a:solidFill>
                  <a:schemeClr val="tx2"/>
                </a:solidFill>
                <a:latin typeface="Berlin Sans FB" pitchFamily="34" charset="0"/>
              </a:rPr>
              <a:t>Vauks</a:t>
            </a:r>
            <a:r>
              <a:rPr lang="sl-SI" sz="1800" b="1" dirty="0">
                <a:solidFill>
                  <a:schemeClr val="tx2"/>
                </a:solidFill>
                <a:latin typeface="Berlin Sans FB" pitchFamily="34" charset="0"/>
              </a:rPr>
              <a:t>  </a:t>
            </a:r>
            <a:r>
              <a:rPr lang="sl-SI" sz="1800" dirty="0">
                <a:solidFill>
                  <a:schemeClr val="tx2"/>
                </a:solidFill>
                <a:latin typeface="Berlin Sans FB" pitchFamily="34" charset="0"/>
              </a:rPr>
              <a:t>(Jan </a:t>
            </a:r>
            <a:r>
              <a:rPr lang="sl-SI" sz="1800" dirty="0" err="1">
                <a:solidFill>
                  <a:schemeClr val="tx2"/>
                </a:solidFill>
                <a:latin typeface="Berlin Sans FB" pitchFamily="34" charset="0"/>
              </a:rPr>
              <a:t>Vaukman</a:t>
            </a:r>
            <a:r>
              <a:rPr lang="sl-SI" sz="1800" dirty="0">
                <a:solidFill>
                  <a:schemeClr val="tx2"/>
                </a:solidFill>
                <a:latin typeface="Berlin Sans FB" pitchFamily="34" charset="0"/>
              </a:rPr>
              <a:t>)</a:t>
            </a:r>
            <a:br>
              <a:rPr lang="sl-SI" sz="1400" dirty="0">
                <a:solidFill>
                  <a:schemeClr val="tx2"/>
                </a:solidFill>
                <a:latin typeface="Berlin Sans FB" pitchFamily="34" charset="0"/>
              </a:rPr>
            </a:br>
            <a:r>
              <a:rPr lang="sl-SI" sz="1400" b="1" dirty="0">
                <a:solidFill>
                  <a:schemeClr val="tx2"/>
                </a:solidFill>
                <a:latin typeface="Berlin Sans FB" pitchFamily="34" charset="0"/>
                <a:hlinkClick r:id="rId9"/>
              </a:rPr>
              <a:t>http://www.youtube.com/watch?v=8hbObxDCRj8</a:t>
            </a:r>
            <a:r>
              <a:rPr lang="sl-SI" sz="1400" b="1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endParaRPr lang="sl-SI" sz="1800" dirty="0">
              <a:solidFill>
                <a:schemeClr val="tx2"/>
              </a:solidFill>
              <a:latin typeface="Berlin Sans FB" pitchFamily="34" charset="0"/>
            </a:endParaRPr>
          </a:p>
          <a:p>
            <a:pPr fontAlgn="auto">
              <a:defRPr/>
            </a:pPr>
            <a:endParaRPr lang="sl-SI" sz="1800" dirty="0">
              <a:solidFill>
                <a:schemeClr val="tx2"/>
              </a:solidFill>
              <a:latin typeface="Berlin Sans FB" pitchFamily="34" charset="0"/>
            </a:endParaRP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wallsave.com/wallpapers/1280x800/smiley-faces/63965/smiley-faces-happy-face-black-63965.jpg">
            <a:extLst>
              <a:ext uri="{FF2B5EF4-FFF2-40B4-BE49-F238E27FC236}">
                <a16:creationId xmlns:a16="http://schemas.microsoft.com/office/drawing/2014/main" id="{25F2990C-FCFA-4685-8971-0EBE4F0C1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49500"/>
            <a:ext cx="75596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D02AE21-8AA3-4A4E-BF98-202BB0495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b="1" dirty="0">
                <a:solidFill>
                  <a:schemeClr val="tx2"/>
                </a:solidFill>
                <a:latin typeface="Berlin Sans FB" pitchFamily="34" charset="0"/>
              </a:rPr>
              <a:t>HVALA ZA POZORNOST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23128B3-60E0-4C23-AAD3-9199CBF6F1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dirty="0">
                <a:latin typeface="Berlin Sans FB" pitchFamily="34" charset="0"/>
              </a:rPr>
              <a:t>Viri: </a:t>
            </a:r>
            <a:r>
              <a:rPr lang="sl-SI" dirty="0" err="1">
                <a:latin typeface="Berlin Sans FB" pitchFamily="34" charset="0"/>
                <a:hlinkClick r:id="rId3"/>
              </a:rPr>
              <a:t>www.youtube.com</a:t>
            </a:r>
            <a:r>
              <a:rPr lang="sl-SI" dirty="0">
                <a:latin typeface="Berlin Sans FB" pitchFamily="34" charset="0"/>
              </a:rPr>
              <a:t> , </a:t>
            </a:r>
            <a:r>
              <a:rPr lang="sl-SI" dirty="0" err="1">
                <a:latin typeface="Berlin Sans FB" pitchFamily="34" charset="0"/>
                <a:hlinkClick r:id="rId4"/>
              </a:rPr>
              <a:t>www.google.com</a:t>
            </a:r>
            <a:r>
              <a:rPr lang="sl-SI" dirty="0">
                <a:latin typeface="Berlin Sans FB" pitchFamily="34" charset="0"/>
              </a:rPr>
              <a:t> , </a:t>
            </a:r>
            <a:r>
              <a:rPr lang="sl-SI" dirty="0" err="1">
                <a:latin typeface="Berlin Sans FB" pitchFamily="34" charset="0"/>
                <a:hlinkClick r:id="rId5"/>
              </a:rPr>
              <a:t>www.wikipedia.com</a:t>
            </a:r>
            <a:r>
              <a:rPr lang="sl-SI" dirty="0">
                <a:latin typeface="Berlin Sans FB" pitchFamily="34" charset="0"/>
              </a:rPr>
              <a:t> , </a:t>
            </a:r>
            <a:r>
              <a:rPr lang="sl-SI" dirty="0">
                <a:latin typeface="Berlin Sans FB" pitchFamily="34" charset="0"/>
                <a:hlinkClick r:id="rId6"/>
              </a:rPr>
              <a:t>http://sl.wikipedia.org/wiki/Rap</a:t>
            </a:r>
            <a:r>
              <a:rPr lang="sl-SI" dirty="0">
                <a:latin typeface="Berlin Sans FB" pitchFamily="34" charset="0"/>
              </a:rPr>
              <a:t> , </a:t>
            </a:r>
            <a:r>
              <a:rPr lang="sl-SI" dirty="0">
                <a:latin typeface="Berlin Sans FB" pitchFamily="34" charset="0"/>
                <a:hlinkClick r:id="rId7"/>
              </a:rPr>
              <a:t>http://sl.wikipedia.org/wiki/Tupac_Shakur</a:t>
            </a:r>
            <a:r>
              <a:rPr lang="sl-SI" dirty="0">
                <a:latin typeface="Berlin Sans FB" pitchFamily="34" charset="0"/>
              </a:rPr>
              <a:t> , </a:t>
            </a:r>
            <a:r>
              <a:rPr lang="sl-SI" dirty="0">
                <a:latin typeface="Berlin Sans FB" pitchFamily="34" charset="0"/>
                <a:hlinkClick r:id="rId8"/>
              </a:rPr>
              <a:t>http://sl.wikipedia.org/wiki/Eminem</a:t>
            </a:r>
            <a:r>
              <a:rPr lang="sl-SI" dirty="0">
                <a:latin typeface="Berlin Sans FB" pitchFamily="34" charset="0"/>
              </a:rPr>
              <a:t> , </a:t>
            </a:r>
            <a:r>
              <a:rPr lang="sl-SI" dirty="0">
                <a:latin typeface="Berlin Sans FB" pitchFamily="34" charset="0"/>
                <a:hlinkClick r:id="rId9"/>
              </a:rPr>
              <a:t>http://rateyourmusic.com/list/boima1/top_30_rappers_of_all_time_f1/2/</a:t>
            </a:r>
            <a:r>
              <a:rPr lang="sl-SI" dirty="0">
                <a:latin typeface="Berlin Sans FB" pitchFamily="34" charset="0"/>
              </a:rPr>
              <a:t> , </a:t>
            </a:r>
            <a:r>
              <a:rPr lang="sl-SI" dirty="0">
                <a:latin typeface="Berlin Sans FB" pitchFamily="34" charset="0"/>
                <a:hlinkClick r:id="rId10"/>
              </a:rPr>
              <a:t>http://rateyourmusic.com/list/boima1/top_30_rappers_of_all_time_f1</a:t>
            </a:r>
            <a:r>
              <a:rPr lang="sl-SI" dirty="0">
                <a:latin typeface="Berlin Sans FB" pitchFamily="34" charset="0"/>
              </a:rPr>
              <a:t> .</a:t>
            </a:r>
          </a:p>
          <a:p>
            <a:pPr fontAlgn="auto">
              <a:defRPr/>
            </a:pPr>
            <a:endParaRPr lang="sl-SI" dirty="0"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apestry-assets.s3.amazonaws.com/scbs/a/c/6/ac6e5981100beb736f2a981560d8cfb8">
            <a:extLst>
              <a:ext uri="{FF2B5EF4-FFF2-40B4-BE49-F238E27FC236}">
                <a16:creationId xmlns:a16="http://schemas.microsoft.com/office/drawing/2014/main" id="{15D3B73D-CC56-40FA-BFA4-C132284F2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852738"/>
            <a:ext cx="7632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69C33A6-A6E5-49D7-B4F7-AA08869E4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RAP</a:t>
            </a:r>
            <a:r>
              <a:rPr lang="sl-SI" dirty="0">
                <a:latin typeface="Berlin Sans FB" pitchFamily="34" charset="0"/>
              </a:rPr>
              <a:t> </a:t>
            </a:r>
            <a:r>
              <a:rPr lang="sl-SI" b="1" dirty="0">
                <a:solidFill>
                  <a:srgbClr val="A395A5"/>
                </a:solidFill>
                <a:latin typeface="Berlin Sans FB" pitchFamily="34" charset="0"/>
              </a:rPr>
              <a:t>(Ritmično poudarjena poezija):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C6AAC15-DCA7-45F0-AF54-A0DCEEAAFD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Rap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 je govorjenje v rimah na ritem enega 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beata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/podlage. Je eden od elementov hip-hop kulture.</a:t>
            </a:r>
          </a:p>
          <a:p>
            <a:pPr fontAlgn="auto">
              <a:defRPr/>
            </a:pP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Oseba, ki izvaja to zvrst glasbe je 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raper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. </a:t>
            </a:r>
          </a:p>
          <a:p>
            <a:pPr fontAlgn="auto">
              <a:defRPr/>
            </a:pPr>
            <a:endParaRPr lang="sl-SI" sz="2800" dirty="0">
              <a:solidFill>
                <a:schemeClr val="accent6"/>
              </a:solidFill>
              <a:latin typeface="Berlin Sans FB" pitchFamily="34" charset="0"/>
            </a:endParaRP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endParaRPr lang="sl-SI" sz="2800" dirty="0">
              <a:solidFill>
                <a:srgbClr val="A395A5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FC4A31-4365-4BDF-9DC0-06A4A12D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NASTANEK 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BC5673D-F487-4256-8B6F-944C3571FC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349750"/>
          </a:xfrm>
        </p:spPr>
        <p:txBody>
          <a:bodyPr/>
          <a:lstStyle/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sl-SI" sz="2000" dirty="0">
                <a:solidFill>
                  <a:srgbClr val="A395A5"/>
                </a:solidFill>
                <a:latin typeface="Berlin Sans FB" pitchFamily="34" charset="0"/>
              </a:rPr>
              <a:t>Večina knjig, TV oddaj in drugih zgodovinskih virov trdi, da  je bil </a:t>
            </a:r>
            <a:r>
              <a:rPr lang="sl-SI" sz="2000" dirty="0" err="1">
                <a:solidFill>
                  <a:srgbClr val="A395A5"/>
                </a:solidFill>
                <a:latin typeface="Berlin Sans FB" pitchFamily="34" charset="0"/>
              </a:rPr>
              <a:t>Rap</a:t>
            </a:r>
            <a:r>
              <a:rPr lang="sl-SI" sz="2000" dirty="0">
                <a:solidFill>
                  <a:srgbClr val="A395A5"/>
                </a:solidFill>
                <a:latin typeface="Berlin Sans FB" pitchFamily="34" charset="0"/>
              </a:rPr>
              <a:t> izumljen v </a:t>
            </a:r>
            <a:r>
              <a:rPr lang="sl-SI" sz="2000" dirty="0" err="1">
                <a:solidFill>
                  <a:srgbClr val="A395A5"/>
                </a:solidFill>
                <a:latin typeface="Berlin Sans FB" pitchFamily="34" charset="0"/>
              </a:rPr>
              <a:t>Bronxu</a:t>
            </a:r>
            <a:r>
              <a:rPr lang="sl-SI" sz="2000" dirty="0">
                <a:solidFill>
                  <a:srgbClr val="A395A5"/>
                </a:solidFill>
                <a:latin typeface="Berlin Sans FB" pitchFamily="34" charset="0"/>
              </a:rPr>
              <a:t>, toda to ni čisto resnično, saj prve korenine prihajajo iz Zahodne Afrike. Plemena so običajno ohranjala svojo zgodovino v ritmičnih verzih in pesmih. Zato so, da bi ohranili zgodbe in legende žive, uporabljali pesmi in druge, z ritmom poudarjene različice pripovedovanja zgodb. Tako so se njihove zgodbe, rime ter celo kakšne pesmi skozi leta spreminjale.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sl-SI" sz="2000" dirty="0">
                <a:solidFill>
                  <a:srgbClr val="A395A5"/>
                </a:solidFill>
                <a:latin typeface="Berlin Sans FB" pitchFamily="34" charset="0"/>
              </a:rPr>
              <a:t>"Ameriški </a:t>
            </a:r>
            <a:r>
              <a:rPr lang="sl-SI" sz="2000" dirty="0" err="1">
                <a:solidFill>
                  <a:srgbClr val="A395A5"/>
                </a:solidFill>
                <a:latin typeface="Berlin Sans FB" pitchFamily="34" charset="0"/>
              </a:rPr>
              <a:t>Rap</a:t>
            </a:r>
            <a:r>
              <a:rPr lang="sl-SI" sz="2000" dirty="0">
                <a:solidFill>
                  <a:srgbClr val="A395A5"/>
                </a:solidFill>
                <a:latin typeface="Berlin Sans FB" pitchFamily="34" charset="0"/>
              </a:rPr>
              <a:t>", ki ga danes poznamo pa se je res začel v </a:t>
            </a:r>
            <a:r>
              <a:rPr lang="sl-SI" sz="2000" dirty="0" err="1">
                <a:solidFill>
                  <a:srgbClr val="A395A5"/>
                </a:solidFill>
                <a:latin typeface="Berlin Sans FB" pitchFamily="34" charset="0"/>
              </a:rPr>
              <a:t>Bronxu</a:t>
            </a:r>
            <a:r>
              <a:rPr lang="sl-SI" sz="2000" dirty="0">
                <a:solidFill>
                  <a:srgbClr val="A395A5"/>
                </a:solidFill>
                <a:latin typeface="Berlin Sans FB" pitchFamily="34" charset="0"/>
              </a:rPr>
              <a:t> okoli leta 1970.</a:t>
            </a:r>
            <a:br>
              <a:rPr lang="sl-SI" sz="3300" dirty="0">
                <a:solidFill>
                  <a:srgbClr val="A395A5"/>
                </a:solidFill>
                <a:latin typeface="Berlin Sans FB" pitchFamily="34" charset="0"/>
              </a:rPr>
            </a:br>
            <a:br>
              <a:rPr lang="sl-SI" sz="2800" dirty="0">
                <a:solidFill>
                  <a:srgbClr val="A395A5"/>
                </a:solidFill>
                <a:latin typeface="Berlin Sans FB" pitchFamily="34" charset="0"/>
              </a:rPr>
            </a:br>
            <a:endParaRPr lang="sl-SI" sz="2000" dirty="0"/>
          </a:p>
        </p:txBody>
      </p:sp>
      <p:pic>
        <p:nvPicPr>
          <p:cNvPr id="7172" name="Picture 2" descr="http://www.destination360.com/north-america/us/new-york/images/s/the-bronx.jpg">
            <a:extLst>
              <a:ext uri="{FF2B5EF4-FFF2-40B4-BE49-F238E27FC236}">
                <a16:creationId xmlns:a16="http://schemas.microsoft.com/office/drawing/2014/main" id="{9E2FA7A3-9F23-49F0-8996-EE9AA43D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4365625"/>
            <a:ext cx="38830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3A6336-492C-4133-9173-133167CDE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A395A5"/>
                </a:solidFill>
                <a:latin typeface="Berlin Sans FB" pitchFamily="34" charset="0"/>
              </a:rPr>
              <a:t>VZPON RAPA: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7EAF0F1-CB66-4F92-8E6C-488F288299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773488"/>
          </a:xfrm>
        </p:spPr>
        <p:txBody>
          <a:bodyPr/>
          <a:lstStyle/>
          <a:p>
            <a:pPr fontAlgn="auto">
              <a:buFont typeface="Wingdings" pitchFamily="2" charset="2"/>
              <a:buChar char="§"/>
              <a:defRPr/>
            </a:pPr>
            <a:r>
              <a:rPr lang="sl-SI" sz="2000" dirty="0">
                <a:solidFill>
                  <a:schemeClr val="tx2"/>
                </a:solidFill>
                <a:latin typeface="Berlin Sans FB" pitchFamily="34" charset="0"/>
              </a:rPr>
              <a:t>Eden od prvih </a:t>
            </a:r>
            <a:r>
              <a:rPr lang="sl-SI" sz="2000" dirty="0" err="1">
                <a:solidFill>
                  <a:schemeClr val="tx2"/>
                </a:solidFill>
                <a:latin typeface="Berlin Sans FB" pitchFamily="34" charset="0"/>
              </a:rPr>
              <a:t>DJev</a:t>
            </a:r>
            <a:r>
              <a:rPr lang="sl-SI" sz="2000" dirty="0">
                <a:solidFill>
                  <a:schemeClr val="tx2"/>
                </a:solidFill>
                <a:latin typeface="Berlin Sans FB" pitchFamily="34" charset="0"/>
              </a:rPr>
              <a:t> v ZDA, Dr. </a:t>
            </a:r>
            <a:r>
              <a:rPr lang="sl-SI" sz="2000" dirty="0" err="1">
                <a:solidFill>
                  <a:schemeClr val="tx2"/>
                </a:solidFill>
                <a:latin typeface="Berlin Sans FB" pitchFamily="34" charset="0"/>
              </a:rPr>
              <a:t>HepCat</a:t>
            </a:r>
            <a:r>
              <a:rPr lang="sl-SI" sz="2000" dirty="0">
                <a:solidFill>
                  <a:schemeClr val="tx2"/>
                </a:solidFill>
                <a:latin typeface="Berlin Sans FB" pitchFamily="34" charset="0"/>
              </a:rPr>
              <a:t> je po navadi rad izgovoril kako rimo v studiu. Drugi </a:t>
            </a:r>
            <a:r>
              <a:rPr lang="sl-SI" sz="2000" dirty="0" err="1">
                <a:solidFill>
                  <a:schemeClr val="tx2"/>
                </a:solidFill>
                <a:latin typeface="Berlin Sans FB" pitchFamily="34" charset="0"/>
              </a:rPr>
              <a:t>DJi</a:t>
            </a:r>
            <a:r>
              <a:rPr lang="sl-SI" sz="2000" dirty="0">
                <a:solidFill>
                  <a:schemeClr val="tx2"/>
                </a:solidFill>
                <a:latin typeface="Berlin Sans FB" pitchFamily="34" charset="0"/>
              </a:rPr>
              <a:t> so to prevzeli in kmalu je vzletel tudi ta stil. </a:t>
            </a:r>
          </a:p>
          <a:p>
            <a:pPr fontAlgn="auto">
              <a:buFont typeface="Wingdings" pitchFamily="2" charset="2"/>
              <a:buChar char="§"/>
              <a:defRPr/>
            </a:pPr>
            <a:endParaRPr lang="sl-SI" sz="2000" dirty="0">
              <a:solidFill>
                <a:schemeClr val="tx2"/>
              </a:solidFill>
              <a:latin typeface="Berlin Sans FB" pitchFamily="34" charset="0"/>
            </a:endParaRPr>
          </a:p>
          <a:p>
            <a:pPr fontAlgn="auto">
              <a:buFont typeface="Wingdings" pitchFamily="2" charset="2"/>
              <a:buChar char="§"/>
              <a:defRPr/>
            </a:pPr>
            <a:r>
              <a:rPr lang="sl-SI" sz="2000" dirty="0">
                <a:solidFill>
                  <a:schemeClr val="tx2"/>
                </a:solidFill>
                <a:latin typeface="Berlin Sans FB" pitchFamily="34" charset="0"/>
              </a:rPr>
              <a:t>Kmalu začeli delati daljše rime in začeli tekmovati z drugimi. Tako je to trajalo skoraj deset let, dokler ni bil prvi </a:t>
            </a:r>
            <a:r>
              <a:rPr lang="sl-SI" sz="2000" dirty="0" err="1">
                <a:solidFill>
                  <a:schemeClr val="tx2"/>
                </a:solidFill>
                <a:latin typeface="Berlin Sans FB" pitchFamily="34" charset="0"/>
              </a:rPr>
              <a:t>Rap</a:t>
            </a:r>
            <a:r>
              <a:rPr lang="sl-SI" sz="2000" dirty="0">
                <a:solidFill>
                  <a:schemeClr val="tx2"/>
                </a:solidFill>
                <a:latin typeface="Berlin Sans FB" pitchFamily="34" charset="0"/>
              </a:rPr>
              <a:t> izdan na pravi plošči – s tem pa se je začela zgodovina </a:t>
            </a:r>
            <a:r>
              <a:rPr lang="sl-SI" sz="2000" dirty="0" err="1">
                <a:solidFill>
                  <a:schemeClr val="tx2"/>
                </a:solidFill>
                <a:latin typeface="Berlin Sans FB" pitchFamily="34" charset="0"/>
              </a:rPr>
              <a:t>Rapa</a:t>
            </a:r>
            <a:r>
              <a:rPr lang="sl-SI" sz="2000" dirty="0">
                <a:solidFill>
                  <a:schemeClr val="tx2"/>
                </a:solidFill>
                <a:latin typeface="Berlin Sans FB" pitchFamily="34" charset="0"/>
              </a:rPr>
              <a:t>, ki je postala milijonska industrija s veliko stili, tisočimi tehnikami, pristopi in zvoki.</a:t>
            </a:r>
          </a:p>
          <a:p>
            <a:pPr fontAlgn="auto">
              <a:defRPr/>
            </a:pPr>
            <a:endParaRPr lang="sl-SI" dirty="0"/>
          </a:p>
        </p:txBody>
      </p:sp>
      <p:pic>
        <p:nvPicPr>
          <p:cNvPr id="8196" name="Picture 2" descr="http://www.afrotexan.com/afrotex123/Hepc.jpg">
            <a:extLst>
              <a:ext uri="{FF2B5EF4-FFF2-40B4-BE49-F238E27FC236}">
                <a16:creationId xmlns:a16="http://schemas.microsoft.com/office/drawing/2014/main" id="{5298F950-44E0-4399-BB2E-B3081700E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16463"/>
            <a:ext cx="2373312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5BE900-8E05-4CFE-8A91-C5B91A70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A395A5"/>
                </a:solidFill>
                <a:latin typeface="Berlin Sans FB" pitchFamily="34" charset="0"/>
              </a:rPr>
              <a:t>VZHODNA-ZAHODNA OBALA</a:t>
            </a:r>
            <a:br>
              <a:rPr lang="sl-SI" b="1" dirty="0">
                <a:solidFill>
                  <a:srgbClr val="A395A5"/>
                </a:solidFill>
                <a:latin typeface="Berlin Sans FB" pitchFamily="34" charset="0"/>
              </a:rPr>
            </a:br>
            <a:r>
              <a:rPr lang="sl-SI" b="1" dirty="0">
                <a:solidFill>
                  <a:srgbClr val="A395A5"/>
                </a:solidFill>
                <a:latin typeface="Berlin Sans FB" pitchFamily="34" charset="0"/>
              </a:rPr>
              <a:t>(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East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coast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-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west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coast</a:t>
            </a:r>
            <a:r>
              <a:rPr lang="sl-SI" b="1" dirty="0">
                <a:solidFill>
                  <a:srgbClr val="A395A5"/>
                </a:solidFill>
                <a:latin typeface="Berlin Sans FB" pitchFamily="34" charset="0"/>
              </a:rPr>
              <a:t>)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FA41C73-B01E-42B7-A0C0-4466152ADF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Medtem ko so 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raperji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 tekmovali med sabo je stvar postala osebna, 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raperji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 so se obnašali kot tolpe. </a:t>
            </a:r>
          </a:p>
          <a:p>
            <a:pPr fontAlgn="auto">
              <a:defRPr/>
            </a:pPr>
            <a:endParaRPr lang="sl-SI" sz="2400" dirty="0">
              <a:solidFill>
                <a:schemeClr val="tx2"/>
              </a:solidFill>
              <a:latin typeface="Berlin Sans FB" pitchFamily="34" charset="0"/>
            </a:endParaRPr>
          </a:p>
          <a:p>
            <a:pPr fontAlgn="auto">
              <a:defRPr/>
            </a:pP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Začel se je prepir med 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raperji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 vzhodne in zahodne obale (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East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coast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/West 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coast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) - Končal pa s tragičnimi dogodki, kot sta bila umora 2Pac 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Shakurja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 in 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Notorious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 B.I.G.-ja.</a:t>
            </a:r>
          </a:p>
        </p:txBody>
      </p:sp>
      <p:pic>
        <p:nvPicPr>
          <p:cNvPr id="9220" name="Picture 2" descr="http://www.club28bs.it/e107_images/West%20Coast%20Hand.jpg">
            <a:extLst>
              <a:ext uri="{FF2B5EF4-FFF2-40B4-BE49-F238E27FC236}">
                <a16:creationId xmlns:a16="http://schemas.microsoft.com/office/drawing/2014/main" id="{0BE6BC71-3CED-4E51-ACFB-3535E79F2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90988"/>
            <a:ext cx="2271712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i77.photobucket.com/albums/j70/jmoney503/lololololololo3hu_000-1.jpg">
            <a:extLst>
              <a:ext uri="{FF2B5EF4-FFF2-40B4-BE49-F238E27FC236}">
                <a16:creationId xmlns:a16="http://schemas.microsoft.com/office/drawing/2014/main" id="{8DF3447C-5342-4DBC-9EA8-065319F43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4427538"/>
            <a:ext cx="20415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883218-0BF7-4F75-81B6-0526EA53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Najbolj slavni </a:t>
            </a:r>
            <a:r>
              <a:rPr lang="sl-SI" b="1" dirty="0" err="1">
                <a:solidFill>
                  <a:schemeClr val="tx2"/>
                </a:solidFill>
                <a:latin typeface="Berlin Sans FB" pitchFamily="34" charset="0"/>
              </a:rPr>
              <a:t>raperji</a:t>
            </a: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39C1DC4-DEB0-4735-91A5-03C0883160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852988"/>
          </a:xfrm>
        </p:spPr>
        <p:txBody>
          <a:bodyPr>
            <a:normAutofit lnSpcReduction="10000"/>
          </a:bodyPr>
          <a:lstStyle/>
          <a:p>
            <a:pPr fontAlgn="auto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Tupac</a:t>
            </a:r>
            <a:endParaRPr lang="sl-SI" dirty="0">
              <a:solidFill>
                <a:srgbClr val="A395A5"/>
              </a:solidFill>
              <a:latin typeface="Berlin Sans FB" pitchFamily="34" charset="0"/>
            </a:endParaRPr>
          </a:p>
          <a:p>
            <a:pPr fontAlgn="auto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Eminem</a:t>
            </a:r>
          </a:p>
          <a:p>
            <a:pPr fontAlgn="auto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50 Cent</a:t>
            </a:r>
          </a:p>
          <a:p>
            <a:pPr fontAlgn="auto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A$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ap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Rocky</a:t>
            </a:r>
            <a:endParaRPr lang="sl-SI" dirty="0">
              <a:solidFill>
                <a:schemeClr val="tx2"/>
              </a:solidFill>
              <a:latin typeface="Berlin Sans FB" pitchFamily="34" charset="0"/>
            </a:endParaRPr>
          </a:p>
          <a:p>
            <a:pPr fontAlgn="auto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Dr. Dre</a:t>
            </a:r>
          </a:p>
          <a:p>
            <a:pPr fontAlgn="auto">
              <a:defRPr/>
            </a:pP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Kanye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West</a:t>
            </a:r>
          </a:p>
          <a:p>
            <a:pPr fontAlgn="auto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Snoop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Dogg</a:t>
            </a:r>
            <a:endParaRPr lang="sl-SI" dirty="0">
              <a:solidFill>
                <a:srgbClr val="A395A5"/>
              </a:solidFill>
              <a:latin typeface="Berlin Sans FB" pitchFamily="34" charset="0"/>
            </a:endParaRPr>
          </a:p>
          <a:p>
            <a:pPr fontAlgn="auto">
              <a:defRPr/>
            </a:pP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Ice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Cube</a:t>
            </a:r>
            <a:endParaRPr lang="sl-SI" dirty="0">
              <a:solidFill>
                <a:schemeClr val="tx2"/>
              </a:solidFill>
              <a:latin typeface="Berlin Sans FB" pitchFamily="34" charset="0"/>
            </a:endParaRPr>
          </a:p>
          <a:p>
            <a:pPr fontAlgn="auto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T.I</a:t>
            </a:r>
            <a:endParaRPr lang="sl-SI" dirty="0">
              <a:solidFill>
                <a:srgbClr val="A395A5"/>
              </a:solidFill>
              <a:latin typeface="Berlin Sans FB" pitchFamily="34" charset="0"/>
            </a:endParaRPr>
          </a:p>
          <a:p>
            <a:pPr fontAlgn="auto">
              <a:defRPr/>
            </a:pP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Jay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-Z</a:t>
            </a:r>
          </a:p>
          <a:p>
            <a:pPr fontAlgn="auto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Eazy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-E</a:t>
            </a:r>
          </a:p>
          <a:p>
            <a:pPr fontAlgn="auto">
              <a:defRPr/>
            </a:pP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Wiz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Khalifa</a:t>
            </a:r>
            <a:endParaRPr lang="sl-SI" dirty="0">
              <a:solidFill>
                <a:schemeClr val="tx2"/>
              </a:solidFill>
              <a:latin typeface="Berlin Sans FB" pitchFamily="34" charset="0"/>
            </a:endParaRPr>
          </a:p>
          <a:p>
            <a:pPr fontAlgn="auto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Notorious</a:t>
            </a:r>
            <a:r>
              <a:rPr lang="sl-SI" dirty="0">
                <a:solidFill>
                  <a:srgbClr val="A395A5"/>
                </a:solidFill>
              </a:rPr>
              <a:t>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B.I.G</a:t>
            </a:r>
            <a:endParaRPr lang="sl-SI" dirty="0">
              <a:solidFill>
                <a:srgbClr val="A395A5"/>
              </a:solidFill>
              <a:latin typeface="Berlin Sans FB" pitchFamily="34" charset="0"/>
            </a:endParaRPr>
          </a:p>
          <a:p>
            <a:pPr fontAlgn="auto">
              <a:defRPr/>
            </a:pPr>
            <a:endParaRPr lang="sl-SI" dirty="0"/>
          </a:p>
        </p:txBody>
      </p:sp>
      <p:pic>
        <p:nvPicPr>
          <p:cNvPr id="10244" name="Picture 4" descr="http://media.tumblr.com/tumblr_lh5q22wyzf1qgt9yy.gif">
            <a:extLst>
              <a:ext uri="{FF2B5EF4-FFF2-40B4-BE49-F238E27FC236}">
                <a16:creationId xmlns:a16="http://schemas.microsoft.com/office/drawing/2014/main" id="{44774B5C-D7A5-4A3A-97EF-DFF4BCAB54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851025"/>
            <a:ext cx="34925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ttp://25.media.tumblr.com/tumblr_lq83ijPO1U1r1zphpo1_400.gif">
            <a:extLst>
              <a:ext uri="{FF2B5EF4-FFF2-40B4-BE49-F238E27FC236}">
                <a16:creationId xmlns:a16="http://schemas.microsoft.com/office/drawing/2014/main" id="{B344B5F4-623D-4D2E-870F-2A1A5F5D1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5400"/>
            <a:ext cx="3017837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http://media.giphy.com/media/2NxDB3e2kEBMc/giphy.gif">
            <a:extLst>
              <a:ext uri="{FF2B5EF4-FFF2-40B4-BE49-F238E27FC236}">
                <a16:creationId xmlns:a16="http://schemas.microsoft.com/office/drawing/2014/main" id="{675B5DE0-5780-4156-8135-1F3D9C1BDA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625850"/>
            <a:ext cx="29559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 descr="http://img.pandawhale.com/post-27868-Dr-Dre-Deal-With-It-gif-hip-ho-acSL.gif">
            <a:extLst>
              <a:ext uri="{FF2B5EF4-FFF2-40B4-BE49-F238E27FC236}">
                <a16:creationId xmlns:a16="http://schemas.microsoft.com/office/drawing/2014/main" id="{13BC4457-9FAB-4FDF-B04A-830690F71C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5292725"/>
            <a:ext cx="20891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4" descr="http://31.media.tumblr.com/tumblr_l8t5o7XZqF1qdtfdbo1_500.gif">
            <a:extLst>
              <a:ext uri="{FF2B5EF4-FFF2-40B4-BE49-F238E27FC236}">
                <a16:creationId xmlns:a16="http://schemas.microsoft.com/office/drawing/2014/main" id="{6E65F49A-3F98-4645-960C-C99FFA415E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1406525"/>
            <a:ext cx="140811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6" descr="http://25.media.tumblr.com/tumblr_lz583zuz4F1qjemo2o1_400.gif">
            <a:extLst>
              <a:ext uri="{FF2B5EF4-FFF2-40B4-BE49-F238E27FC236}">
                <a16:creationId xmlns:a16="http://schemas.microsoft.com/office/drawing/2014/main" id="{578B1099-A0CC-484D-8558-FCDF101794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19550"/>
            <a:ext cx="26543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8" descr="http://media.giphy.com/media/v9G3NGByE9x16/giphy.gif">
            <a:extLst>
              <a:ext uri="{FF2B5EF4-FFF2-40B4-BE49-F238E27FC236}">
                <a16:creationId xmlns:a16="http://schemas.microsoft.com/office/drawing/2014/main" id="{941CB30C-329C-421F-ADF6-82B8D5243E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420938"/>
            <a:ext cx="22050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0" descr="http://24.media.tumblr.com/tumblr_m9dbsfE5Fr1ruigywo1_500.gif">
            <a:extLst>
              <a:ext uri="{FF2B5EF4-FFF2-40B4-BE49-F238E27FC236}">
                <a16:creationId xmlns:a16="http://schemas.microsoft.com/office/drawing/2014/main" id="{B6F8B00B-00C3-45E2-ACEF-7D606C8D2E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1363663"/>
            <a:ext cx="27971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2" descr="http://www.aux.tv/wp-content/uploads/2012/12/5.gif">
            <a:extLst>
              <a:ext uri="{FF2B5EF4-FFF2-40B4-BE49-F238E27FC236}">
                <a16:creationId xmlns:a16="http://schemas.microsoft.com/office/drawing/2014/main" id="{CCF81D9C-D5B6-476F-B4EC-2AED3A760B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5413375"/>
            <a:ext cx="18669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6" descr="http://25.media.tumblr.com/tumblr_ljickuOTnx1qc1jg4o1_400.gif">
            <a:extLst>
              <a:ext uri="{FF2B5EF4-FFF2-40B4-BE49-F238E27FC236}">
                <a16:creationId xmlns:a16="http://schemas.microsoft.com/office/drawing/2014/main" id="{AFB2F442-EA48-4028-84C1-E11D2020AF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2371725"/>
            <a:ext cx="227965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8" descr="http://media.giphy.com/media/LyYXxK8oLVMxq/giphy.gif">
            <a:extLst>
              <a:ext uri="{FF2B5EF4-FFF2-40B4-BE49-F238E27FC236}">
                <a16:creationId xmlns:a16="http://schemas.microsoft.com/office/drawing/2014/main" id="{D1425AC3-DD69-462F-8461-00AA03A5DA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606800"/>
            <a:ext cx="272256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2">
            <a:extLst>
              <a:ext uri="{FF2B5EF4-FFF2-40B4-BE49-F238E27FC236}">
                <a16:creationId xmlns:a16="http://schemas.microsoft.com/office/drawing/2014/main" id="{1789AF6F-FE52-4571-91D3-379CC3FD9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308600"/>
            <a:ext cx="2152650" cy="15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0574D3DA-EF27-4D5B-998E-BB4CE715E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11425"/>
            <a:ext cx="3433762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2" descr="http://www.biography.com/imported/images/Biography/Images/Profiles/S/Tupac-Shakur-206528-1-402.jpg">
            <a:extLst>
              <a:ext uri="{FF2B5EF4-FFF2-40B4-BE49-F238E27FC236}">
                <a16:creationId xmlns:a16="http://schemas.microsoft.com/office/drawing/2014/main" id="{E5F62E26-245F-47AA-9D95-07B6682D7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2924175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F6EC147-B471-485B-9E40-D16D4A71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A395A5"/>
                </a:solidFill>
                <a:latin typeface="Berlin Sans FB" pitchFamily="34" charset="0"/>
              </a:rPr>
              <a:t>TUPAC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(</a:t>
            </a:r>
            <a:r>
              <a:rPr lang="sl-SI" i="1" dirty="0">
                <a:solidFill>
                  <a:srgbClr val="A395A5"/>
                </a:solidFill>
                <a:latin typeface="Berlin Sans FB" pitchFamily="34" charset="0"/>
              </a:rPr>
              <a:t>TUPAC AMARU SHAKUR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):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BECB34D-80E6-4198-AA0D-00979451FF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557588"/>
          </a:xfrm>
        </p:spPr>
        <p:txBody>
          <a:bodyPr/>
          <a:lstStyle/>
          <a:p>
            <a:pPr fontAlgn="auto">
              <a:defRPr/>
            </a:pPr>
            <a:r>
              <a:rPr lang="sl-SI" b="1" dirty="0" err="1">
                <a:solidFill>
                  <a:schemeClr val="tx2"/>
                </a:solidFill>
                <a:latin typeface="Berlin Sans FB" pitchFamily="34" charset="0"/>
              </a:rPr>
              <a:t>Tupac</a:t>
            </a: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b="1" dirty="0" err="1">
                <a:solidFill>
                  <a:schemeClr val="tx2"/>
                </a:solidFill>
                <a:latin typeface="Berlin Sans FB" pitchFamily="34" charset="0"/>
              </a:rPr>
              <a:t>Shakur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znan tudi pod psevdonimi </a:t>
            </a: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2pac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</a:t>
            </a:r>
            <a:r>
              <a:rPr lang="sl-SI" b="1" dirty="0" err="1">
                <a:solidFill>
                  <a:schemeClr val="tx2"/>
                </a:solidFill>
                <a:latin typeface="Berlin Sans FB" pitchFamily="34" charset="0"/>
              </a:rPr>
              <a:t>Pac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in </a:t>
            </a:r>
            <a:r>
              <a:rPr lang="sl-SI" b="1" dirty="0" err="1">
                <a:solidFill>
                  <a:schemeClr val="tx2"/>
                </a:solidFill>
                <a:latin typeface="Berlin Sans FB" pitchFamily="34" charset="0"/>
              </a:rPr>
              <a:t>Makaveli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je bil eden najvplivnejših in najbolje prodajanih izvajalcev </a:t>
            </a: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hip </a:t>
            </a:r>
            <a:r>
              <a:rPr lang="sl-SI" b="1" dirty="0" err="1">
                <a:solidFill>
                  <a:schemeClr val="tx2"/>
                </a:solidFill>
                <a:latin typeface="Berlin Sans FB" pitchFamily="34" charset="0"/>
              </a:rPr>
              <a:t>hopa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in </a:t>
            </a:r>
            <a:r>
              <a:rPr lang="sl-SI" b="1" dirty="0" err="1">
                <a:solidFill>
                  <a:schemeClr val="tx2"/>
                </a:solidFill>
                <a:latin typeface="Berlin Sans FB" pitchFamily="34" charset="0"/>
              </a:rPr>
              <a:t>rapa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.</a:t>
            </a:r>
          </a:p>
          <a:p>
            <a:pPr fontAlgn="auto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Afroameriški hip hop glasbenik</a:t>
            </a:r>
          </a:p>
          <a:p>
            <a:pPr fontAlgn="auto"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Rojstvo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:  </a:t>
            </a:r>
            <a:r>
              <a:rPr lang="sl-SI" dirty="0">
                <a:solidFill>
                  <a:schemeClr val="bg1"/>
                </a:solidFill>
                <a:latin typeface="Berlin Sans FB" pitchFamily="34" charset="0"/>
              </a:rPr>
              <a:t>16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. junij 1971</a:t>
            </a:r>
          </a:p>
          <a:p>
            <a:pPr fontAlgn="auto"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Smrt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: 13. september 1996, Las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Vegas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Nevada, Združene države Amerike</a:t>
            </a:r>
          </a:p>
          <a:p>
            <a:pPr fontAlgn="auto"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Najbolj priljubljene pesmi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: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Changes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Hit `Em Up,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Life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goes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on,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Dear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Mama,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California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Love,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Ghetto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Gospel,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Thugz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Mansion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2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of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America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most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wanted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Hail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Mary,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Only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God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can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judge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me</a:t>
            </a:r>
          </a:p>
          <a:p>
            <a:pPr fontAlgn="auto"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Filmi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: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Juice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Poetic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Justice,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Džankiji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Above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the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Rim,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Gang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Related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Bullet</a:t>
            </a:r>
            <a:endParaRPr lang="sl-SI" dirty="0">
              <a:solidFill>
                <a:schemeClr val="tx2"/>
              </a:solidFill>
              <a:latin typeface="Berlin Sans FB" pitchFamily="34" charset="0"/>
            </a:endParaRPr>
          </a:p>
          <a:p>
            <a:pPr fontAlgn="auto">
              <a:defRPr/>
            </a:pPr>
            <a:endParaRPr lang="sl-SI" dirty="0"/>
          </a:p>
        </p:txBody>
      </p:sp>
      <p:sp>
        <p:nvSpPr>
          <p:cNvPr id="11270" name="AutoShape 4" descr="data:image/jpeg;base64,/9j/4AAQSkZJRgABAQAAAQABAAD/2wCEAAkGBxETEhUUExAWFRIXFhQYGBYXExQXFxYVFxUWFhYYFRkYHCggGBolHRcUITIhJSkrLi4uGB81ODMsNygtLisBCgoKDg0OGxAQGywkICQsLCwsLCwsLCwsLCwsLCwsLCwsLCwsLCwsLCwsLCwsLCwsLCwsLCwsLCwsLCwsLCwsLP/AABEIAMIBAwMBIgACEQEDEQH/xAAbAAEAAgMBAQAAAAAAAAAAAAAABQYDBAcBAv/EAEEQAAICAQMCBAQDBAcGBwEAAAECAAMRBBIhBTEGEyJBUWFxgTKRoRRCUrEjYnKCwdHwBxUk0uHxQ1NUkqKyszP/xAAZAQEAAwEBAAAAAAAAAAAAAAAAAQIDBAX/xAAjEQEAAgIDAAICAwEAAAAAAAAAAQIDERIhMSIyE0JBUWEE/9oADAMBAAIRAxEAPwDiMREBERAREQEREBERAREyUadnOFGf5D6wMcSRXpDe5A+gmcdGH8R/SRyhbhKHibWs0ZT3yJqyUTGiIiEEREBERAREQEREBERAREQEREBERAREQEREBERAREQEREDLpqGsYKoyT/rJl10PTFqQD39z85h8E9LGzzWHLcD+yD/if8JYdTpjOfJfvTox01G0HfWJpOcSU1y4+sgbbCWk17Wlp9UJ9xImTHVTkSHm1fGF/SIgiSoREQEREBERAREQEREBERAREQEREBERAREQEREBESR6N0S/U7/KUHy13MSQBycAD5nnA+UiZiPSI2jp5PZ4ZI6p0GvZXWvsAo/ICTWorB5kB0XVB0Uj4CWCtuO2T7fKcF97d0eKz1anvKzqayD2l/6wKaajZaeB7e5M5z1PqlmobKKEQdvb85timZZ31DV6hZgY+Mjpm1IbPqOY/ZXxnacTohz23MvnT27W3YBIzj644M+NhxnHGcZ+c8E2xu8liCNgsUEZGcsCVwO+PS3MlDUiIhBERAREQEREBERAREQEREBERAREQEREBERAS3+GL2o0ltgOPMOO3cLwOfqWlQl4XanT0Q99u4j+2S3+MzyeRDTFHe1HJieCS/h7oFurfanCAjc5HA+Q+J+UvMxEblSImUz4I1gP9GTyvP2l3HWNOmB5il/gDKX416VpNIqV1B1vwNzbmyw98+35Y+krWhqrwXZ3DLzhU3fdj+6Pb7zCaRk+TeLzX4rt4ts86tjk4HOJG+HNMxQiuutrSpKtYcIiAdx/WJOB9PznvCmm81CloOWHv3BPYH5/KeroqkJrcent3Ix+Ury1HFpx32pNGgts1CqWD2Zy+MFVA+Y4P2k51rShRjjOJbtJoqa1zWoHzEqHiO7ky1b8pRw4wpdg5P1M8nrnk/WeTochERAuXROlo1aHaOVB7fETPrOhIf3R+UmfDGl/4ao/FF/lJB9ETOWcmpdtaRMOba7oLLyvPyMiLKypwRgzqmt0GBKb1rSZzxzNaZNsr4teK3ERNXOREQEREBERAREQEREBERAREQPuiouyqO7MFH1JxOj9c0BKlVGcKB9fYSreBtB5uqVj+Gv1/fsv68/adZopVeSMkzmzZONodOGvUy434e6G2ofnKVKRvf4f1Vz+8f0nUbLadJQPLQIirlPr33N8SfnNm1K6xnaoXO4gAAZPJPEoPjvxCLcVoePf/KV3OW3+J4xjrtE6m63X6gk8j4/Af9ZMdR8P2aU1uj7BYNrY7ZHYfcfyMn/AfRQlIdh6mGT9+35DEtPUenJdU1b9iO47qR2YfMGRfNFbajxNadbn1A9CqFaDBycg5+JmXxZpFA8wkAd5E0ah9M/lXf3XH4XHxHw+Y9pGeN9dfZspyGVvhke/uOZEVmb7Wm2qvPD3W82WVls18bT/ADE0fE7gZIPeRr9OegZss2H+Fclue272Gfbmamv01oG+wFQT6Q3DHjOce06IrHLcMZvPHUtGIiasAD5du/y9ufzETbvHlps/fbDPxyo/dTJ5H8RH9n4TymkMowvPGTk+7hcAe/eRsdD8D3k6RM/ullH2Jx/OW3S6fjJ7mVXwAn/CV/2n/wDuZd0HE8/NOrS76T8YQXW3VF5nNuu64sSBxOg9aoaw9v8ApKB4h0LhuOfj2/nN8GmeWZmFciCInU5CIiAiIgIiICIiAiIgIiICIiBcv9nCeq18cAIv6kn+Q/OXdtUc4zgnufl8JVv9nlJFDtjhrDj5gAD+eZN6zjJA5nHk7vLsxdUh8eK+v6dNOKgSL8qo2qWyPUXdz7+wx3z8icUHp3Q77bA3lvs3A5YYyue/wk8iDzd1mMjnJPaTNHWmvJq0yjKj1OeFX2xwDk/5S8fCNQrNYme1l0KiqsZIAH8Rxiamq8Q1Hip97BsPgelV5zk/Htgf6ENd05gpOova3+qPQn5A5P54+UrXWutKi7KwFHsqgAD7CZVxRaV7W1De6v4m01m5XDHDHsOeOBg+2DuP3lar63Z5gYN24UnggZHPHY4z2+M0NM9eX8wMcq20qfw2d1JGeR7H655mCddccR05ZvM9ujaKvQ1qNRfcLrR6gv7ob2JB/EfrKR1vqbai1rD2JOB8BMvRtG1gcqu8qa1CEjB37s5J/DgLnPYAHMzt4evLZdUpXv6nGAMZzxn2laxFZ7la1ptHSEmbTsq+ojJH4R7Z+J+QmbW6epMgXeY/9UYQf3ifV9ppzVk9dySSTkkkknuSeSTNzQNgn3JR8D5j1A/PlP1mlPpLCvIODIkdM8A2YrdP4LDj+ywDD9S35S7q3B+k5J4Q6i9F/l2gqLFXbuGD7lMfEEE4M6ZptUD7zhz0+TtxTyq0+rX7V4Hce/8AKU7q1WVLe2R9gZeuo0LYvPf4yk9WbajIDzyJbEm0KNchBP8ArvMc3bdGcA9jj88GaU7XFMaIiIQREQEREBERAREQEREBNzo2ga++upQSXYAgAk7RyxwOeFBP2mnLB4Ef/jKxxlgyjPbdjcPzK4+4lbTqsymO5dF0tQRNqqF28bQOB9PlNLXPj35kh1uwg02EHeoAsABO9TuyeP3hsLH5Z+cp3inrJwRWuB/ESB+k48cTZ2TaIhEdddncVp6mY4wO5MvHhLpX7PXtPc8k/E+/2kH4B6eSrXFMsxIVjydo4OPvmWvWagVgZIBPuZfLb9IVpH7S1OtsNpnLuqJiw/OXrrHUAynBlB1tm5yZphjUKZpYJt9ICefV5is6eYm5FALONwyq5IGT2+81FGeAMmW7wJ0DfbXqbLEWui+svUWItKqQ+VXacrkY+zY7TW0xEdsIdl1/h+uykmytaFfYNy+WrIz5Vd2fQWLMi4wQSTyODOFeLqG02suoNld3lvg2eTWNxIBO7AzuGcHnuDOzeP8AxAl+k2ac7m3qxyrjhOce3JOPj2Pvice1vW13MWr/AKRs7gw5yTyc+/OZhhjXjSa9d9IB7Qf3FB+W7+W7ExywafqFDLhlUN9BNd9PQx9OPsZvtHD+pQ8ScXpdXuT+cyr0Oo/vsPuP8o5Qfjsi6rPNsU227QAi7wqbgqAKuAWQMQAO7A/OWjoPiJ0byrshv3WIxuHtNBvCqkZW/n4Ff8pF61LqcVOwevkquSVGe5T3Ru3bGffMrPG3SY50nbqdGtDCQvU+n1btzEncScZ44BP+H6yM8F642AoT6lx91Pb7yf63QGrB+BHPwHvOfXG2nTvlXakdYqyMqO+CB8Btwf8ACQlunZQCRwfedBq6QisVUEt3Oc9j7/SQHUNHkuuzIVvsMn3+H4v0m9bx4xvj/lWImTUUMhwRMc1c5ERAREQEREBE8iB7E8iB7JHw/UzahNvcHdn4Y/7yNln8D0jfY/vgKPvyf5CVvOqytSN2ha+qau562XdlmULyDggEHBAIyPxfXcc5HE591Sq1OHIx8h7/AD9/bP1z8TOiWJKX4rPI+sxxdTqG+Wsa2sfhHrCppEUnlS4/+RI/QiYeq9fDe8oi2Edjj7z5LH4y/wCKN7U/LOtJbqHUyeAZEzyJpEaZTMy9nYeg0BaVSpS2AAWbOWbuZx2dg8HUWnTI5s3M43cAcDHA/Ic/PMw/6Pq2wepmvcBhqvy5kR4g1GlVCt1YGQQCycZ9uSJPBnI9jKH/ALROqA1mluHBUjnI7+05sUcrOi06rtQbCoYgKMZODk9s8e+J8qV+DfZh/lMcT0XA2Fcf+Y4/uj/mmVbWHbUD7h/+UzSnsJ2k11147Wqf7yf4kGYdV59hBZGb4bVyOfmMzRjEjRylZvBCuuqwVK7kb8QIzgg+/wB5fKq9yqBnsd3wwWJwftmc38KXn9rp3MSMsvJJ4ZWXH6idSN4WtFHcgZP04M5c/wBnTh+r1zWhPPJxn7SF6jqairqMKWzyR747mb1jj/WJWur2HeeP9dpSkble1kF1rT5Dtn3BH02jIH3zIGTfVqjxwNpXIOTxye/5HiQc7K+OXJ69ieRLKPYnkQPYnk9gIiICIiAlo8F2D1j5g/p/0Mq8sPhvp1wYN6EV19JssVC2OQyITvde/qVSOD8JW0bhak6ttb1tzmUnxTbmwD2EuWk6cdhY6vSAZwWN7ABjyFya8bsc47yG6t4cRiWfqXT0HfjUWWNj5LXUSZnSsxLbJeJqpkTa6jXSrbabGsAzl2TYGP8AUXJIHzJyc9hNWbOciIgJ17S+K9E1DaWnFbv5dYYYHoY+sqRwBtAXBwcsePec58N+Gr9abPKKLXUoa2219ldak4XccE5JzgAEnE3uk9FssAprNHnGz8WUvLq21VAStbGQA/IfjOfbFL44v6tW2nQtS66ak7GOFHALFv1JnJ+udROotNhHynT+seHLdLoQdZfW91hZaRpmytnGd1hKhUCcg7Ad2QODzOWdQ0xQ9pTHTjPfrXJflXppxPpKyewm9Voe2RNdsYrMo+JNNoKyOBhvbH85taDwwLKw3m7SS3dQQQCMYGck45+A4yRmRyhM0mFbiZ9TpGVyuCfUQDjvg4B+8sfRvCWUN2oYJQqLYzbtqqjMUTLAMzFirhVVTuwfUMEiyqt6S/y3RxnKsG/Ig8frOl6nVnIOcqRlfgVPPf4958+GugdP1VlVdXUdPWHYr5f+7WaxmA3HD6hrMcZ53YHwkWNaPLsTcp2X2VVOEWsWImcsUT0rgGrsP/EPfAxnkrvtrjtrpMPrlKEFefY5ld6jqGJJ+Ix/lMul1HfJx7ff4Rr9m3HAP8pjWNS1mdo9KhYNrH8PI+PPw/L9ZXbxhiPn9JOWsu5WGe/8xIjqJy5M3qyv41oiJdkREQEREBERAT6rrLEKoJYkAAckknAA+cy6DTeZalecbmAJxnAJ5OPfAycfKbuhCqmosTPAFVWR6h5zEZOOM+Wti/VuO0DN0zo1VrFDc27KqXStXqDu21F3GxS2ScZA9mIyo3Sy9E0Sv5jFmTT1BDqLFO61mPFenrb/AMS9zgYHorAyBuXJiOn9Ma+9NDSR5ocVoCSFN7Z8+9mAztQKVHGcBSBndm59d6euis0+gQkjSVjUWFQALddey11OxJHCu1OM5O1D25MCu9c1bW2mostLVMaq9Ou9qEyeVrZASbdxw7Mp3MCd54EgOt65MeVVnyjj1EbfMCFgHA99zbmJPb0qMBOcza9SbbxlVANVAJ9WdgrU/Va8sT/GUPvLXS951XQ2s3MTUmwuu7I3tgLuGCACMfDiQmZ6c2NZwTg4BAJweCc4B+B4bj5GfJBHfPt+RGRL/wBP1OqOj6t6GtqW+t3VkYqH88szsRyT6RnJ7ZzPjQ2t1QUpcBZqaadW1eFAfUitQ1OnO3BIDbiAOcbgMEgiUKHEv3Srb7aNEuuG/p9uratc1KnlrX5Zda7AAakcsVwuP/5v8OIXxV1PVvY2kv2JXRdYqr5SKtPqI2qwXcqYBIUHnHvA+/C1Gr1FZ0iEpo2s8y+zGBwAPU54JA4Ck4yc8ckXyipaWq6dp6zS9zqdRsJ82mmw4Wpnbk6mxc59q1JAHFjNqaKnS9O0tbFCdQ39Mi2Vjdlfw6m9DytSZyiHliVwBybNTwzq6lr1nUFtuc0VOFaylE3avU+jzd4tYs+02YXb6QRznJYIDx91xrde5oytFTCmhFHoCVgIAgHHYjgfxfOV3WatnzlSOcH5E54PwPB/Iyy9O6rqE6TYVuZdmsqZMYyjlHJZGxlGOTyCJZ7+r6j/AHjfUbAarNJ5liNVUyW2LpgwexCuHbIB3EZ4jSdy59050GBn/vN7U3qy+nsMEkewJABPwGSB9xNvQaDUU06G/RjOo1Nrr5yKM13CwolC4GKyVw5PGQ+BwpzNdOu1Zv6yMHemnuWwV0qlblH2l7KlGwlgGOSPc/OVmq0XVFHLMEBGSDyTgKu3cWY+ygc5+Es2svFWQEcIowm/eu5FLbWG0ry21mJycknGBxPfB/W9XqtQ+bHssGkuTcoG41JW42WbRlxl179iBiY9b6em01tv8s6q0ba0QszmpQFOGxuwWHO4jkY9hE12ckNpjSVSyyplVbEFiKWcWJjcQvmPuUkK6n1HhlwBznoPQadL1GrW9PrdlLrpLaiwUEGjT01tWACc4CEd+2fbk0zqfR3pqra3SXppyzbbfNUh3YLuYZrG9QAigjapwSGO7MaG+/TXabVVOG2+UK29Ibadyoltedw4Rl9wVCgMRiSie3zRqlq3W0nyVJYJsrC3qNoD1hyckKCu52zzjA9TY+/FXTqq7a66jY2ylLNzYGFs9X4Fzt5bLMScs3G0YEt/jno+m1XT6+rLZ+zl6iDp1rytl7WOxK8grlmsJPOePnnR6x1rU6HXVB0zRZptMllL1qFvqNex0JxlsZbvnBJkkKJZYR7nuPf37CTXhTpZ1dzUu1oK12Wba6w1j+X+KvBI2NyBkhufafVmhavTnUaTe7DV2070BNlCqVGmx+8HtJb1j+AKMbiDO6XS649T1VV299QmitVmRNjWHyk2sxTBsOSQGJJOBIiEzZTPEmhNTqqU6hP6EW2V3Jhq8uwzxz5eNmGbByewyBIRq3YjCsckKMAnLHsox3Pyls8GnUWDXCs2sTob94Bc7vwgB/4jjfgH5zLvuOj6QELgftGoCbdw9TXrnaV/e5+ssrKmWUOu7cjDa21sgja3PpbPZvS3B+B+Exy6/wC0Xq+tTV6zTWW2Cl7QxrccEcFWAI+nqHPA5lKhBERAREQERED7ouZGV1OGVgyn4MpyD+Ylq6clgZlOkWqxwtihtwTzKrUKnYTlPxMCCcYfsBiVjR6lqrEsQ4dGV1OAcMpDKcHg8gcSS0XVqgxBoWuth6vK80scepB67c7Q4ViFZSdo5gWzR9I6jRZVqaFordGYpwhYs58tufKDOBkcEt3z7ye8QWazWqH/AGelNUw8u1vNO2w1rbTuQDtsF1pP0U8hQTz23xBgDD2WMM4OyqgKMg4/o9zkZAPDr2H1kZf1a9m3G6wd8f0lhwCMYBLE4xxye0Cc6j4O1yqC6ptVX2hWOAErutOBjuVpc899y/Gbmk0XV9i0rqCEDVWqDY2A7+Zt2nHpIFVmTwPTjJyAa7pPEOqrbctxycZ3KrbsYwW3A5PA5PPE2H8SO3emsnjJD6pc4wR6UuCjlQeB7CBO6jV9V0C2XnUMG1DVN5tdpO5zuY7viSqjOfiO/OKpZ1e83/tHmYuDbgygJtbOcqFwF5JPHuSe8+7uqlgR5aDJLHm1/Ue5xa7Lnk84zzI+BJarxBq7FdH1NjK7+Y4NjEM45BIJ5x7Sb0/inUO6vu8+5QpFmpANenCAKHVCzKWH8bZOdoAziQZ6q3p2mysKqLtrfYpKgAvwPxE5JyDyTz7T7s69c422Bba/4LNzcjsd+7zOOcer3I7HEB1nqzWlh5jPuO6y1yd9z/Fs9lHsv3PPa/dD1XR/2C7Ram+2lXvruVk5dlFShWOQRgjORjuTjtOcXV1NzWSp/gsIP/tsAAb4+oL3xzMlfS9U4AFVjKM4OD5YB5JDfhA+eYGLU2FA1K3B6t27K7grEcBsMAe3ymSrrF62+cLSLcFd2edpGMfTEW6FKx/SWqW9kqZbD8tzrlFH0LH5TRgb+n63qa0etL3St2DMqsVBYZ5IHHvMy+JdaLvPGqt87IO/zGJ4GAOT2A4+kiogWvRarUedVi1/2y4rY1gbBpq5sXaFIG4jNp+RUDBLZyN4outPod2ax3dqSTt4VwrZ7b8Fna3K7e4C4zI7S6mokajzWS+pKsV+ld7VqqBkdgR+FQSjLyeBnPGxo+uUj8KLQSMkJSdhsDKw8x/Maxq/SfQAFztO04xAvl3izpz6AdIDt5IpQDVgPt/aFIfLVgbvL3gH4/KVZdDagfU3bSqBSLhaLEJACIaEVMCz0qF8wgDGdvpwNDVeJzjJ2O+f3buobfnwbV2/bP0Eh7uuXtZ5hdg3ttZhtGMYXnOMfEkn3zCVx61rNJeyp+1MtdNIWrD1+WBW1gVFXH4iq1tuLficntgTUr1JrXZ/vRbK0Jaqvdd5fmHbhmUj90ljtPBKDJ9pX6+snuyVH47tLp+fqwQN98zINfV76Kgj5WatT/8AsQPykJ03+hvUhuR9XdXW52lqbQnmKrpyVPqO5d5G7AyFHJPH1+0gapC/ULHqQArZXaQa1V8Iq7yMkLzhR3OB8Zo/t2k/9Cw+mrbH61k/rMeo1dPGzR1j5vbfYfrwyr9ipg0nXKnVftH++WGLAd3mMb9nmYOHAC79rM3bGc/fQ6jaSlm7qbWDL2rWrMS1xKKNxOAeHfJHPoPHPEHWmck4ySewAH2A4Ex3sAMCDTLres6m5ErtvsdEGFVnJCj2AE0YiSqREQEREBERAREQEREBERAREQEREBPMT2ICIiAiIgeT2IgIiICIiA3H4/rPd5+P6zyIHpc/H9Z5EQEREBERAREQPIiICIiAiIgIiICIiAiIgIiICIiAiIgIiICIiAiIgIiICIiAiIgIiICIiB//2Q==">
            <a:extLst>
              <a:ext uri="{FF2B5EF4-FFF2-40B4-BE49-F238E27FC236}">
                <a16:creationId xmlns:a16="http://schemas.microsoft.com/office/drawing/2014/main" id="{4568A1A6-B653-434E-9F6F-1AC721B30D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384425"/>
            <a:ext cx="66389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1271" name="AutoShape 6" descr="data:image/jpeg;base64,/9j/4AAQSkZJRgABAQAAAQABAAD/2wCEAAkGBxETEhUUExAWFRIXFhQYGBYXExQXFxYVFxUWFhYYFRkYHCggGBolHRcUITIhJSkrLi4uGB81ODMsNygtLisBCgoKDg0OGxAQGywkICQsLCwsLCwsLCwsLCwsLCwsLCwsLCwsLCwsLCwsLCwsLCwsLCwsLCwsLCwsLCwsLCwsLP/AABEIAMIBAwMBIgACEQEDEQH/xAAbAAEAAgMBAQAAAAAAAAAAAAAABQYDBAcBAv/EAEEQAAICAQMCBAQDBAcGBwEAAAECAAMRBBIhBTEGEyJBUWFxgTKRoRRCUrEjYnKCwdHwBxUk0uHxQ1NUkqKyszP/xAAZAQEAAwEBAAAAAAAAAAAAAAAAAQIDBAX/xAAjEQEAAgIDAAICAwEAAAAAAAAAAQIDERIhMSIyE0JBUWEE/9oADAMBAAIRAxEAPwDiMREBERAREQEREBERAREyUadnOFGf5D6wMcSRXpDe5A+gmcdGH8R/SRyhbhKHibWs0ZT3yJqyUTGiIiEEREBERAREQEREBERAREQEREBERAREQEREBERAREQEREDLpqGsYKoyT/rJl10PTFqQD39z85h8E9LGzzWHLcD+yD/if8JYdTpjOfJfvTox01G0HfWJpOcSU1y4+sgbbCWk17Wlp9UJ9xImTHVTkSHm1fGF/SIgiSoREQEREBERAREQEREBERAREQEREBERAREQEREBESR6N0S/U7/KUHy13MSQBycAD5nnA+UiZiPSI2jp5PZ4ZI6p0GvZXWvsAo/ICTWorB5kB0XVB0Uj4CWCtuO2T7fKcF97d0eKz1anvKzqayD2l/6wKaajZaeB7e5M5z1PqlmobKKEQdvb85timZZ31DV6hZgY+Mjpm1IbPqOY/ZXxnacTohz23MvnT27W3YBIzj644M+NhxnHGcZ+c8E2xu8liCNgsUEZGcsCVwO+PS3MlDUiIhBERAREQEREBERAREQEREBERAREQEREBERAS3+GL2o0ltgOPMOO3cLwOfqWlQl4XanT0Q99u4j+2S3+MzyeRDTFHe1HJieCS/h7oFurfanCAjc5HA+Q+J+UvMxEblSImUz4I1gP9GTyvP2l3HWNOmB5il/gDKX416VpNIqV1B1vwNzbmyw98+35Y+krWhqrwXZ3DLzhU3fdj+6Pb7zCaRk+TeLzX4rt4ts86tjk4HOJG+HNMxQiuutrSpKtYcIiAdx/WJOB9PznvCmm81CloOWHv3BPYH5/KeroqkJrcent3Ix+Ury1HFpx32pNGgts1CqWD2Zy+MFVA+Y4P2k51rShRjjOJbtJoqa1zWoHzEqHiO7ky1b8pRw4wpdg5P1M8nrnk/WeTochERAuXROlo1aHaOVB7fETPrOhIf3R+UmfDGl/4ao/FF/lJB9ETOWcmpdtaRMOba7oLLyvPyMiLKypwRgzqmt0GBKb1rSZzxzNaZNsr4teK3ERNXOREQEREBERAREQEREBERAREQPuiouyqO7MFH1JxOj9c0BKlVGcKB9fYSreBtB5uqVj+Gv1/fsv68/adZopVeSMkzmzZONodOGvUy434e6G2ofnKVKRvf4f1Vz+8f0nUbLadJQPLQIirlPr33N8SfnNm1K6xnaoXO4gAAZPJPEoPjvxCLcVoePf/KV3OW3+J4xjrtE6m63X6gk8j4/Af9ZMdR8P2aU1uj7BYNrY7ZHYfcfyMn/AfRQlIdh6mGT9+35DEtPUenJdU1b9iO47qR2YfMGRfNFbajxNadbn1A9CqFaDBycg5+JmXxZpFA8wkAd5E0ah9M/lXf3XH4XHxHw+Y9pGeN9dfZspyGVvhke/uOZEVmb7Wm2qvPD3W82WVls18bT/ADE0fE7gZIPeRr9OegZss2H+Fclue272Gfbmamv01oG+wFQT6Q3DHjOce06IrHLcMZvPHUtGIiasAD5du/y9ufzETbvHlps/fbDPxyo/dTJ5H8RH9n4TymkMowvPGTk+7hcAe/eRsdD8D3k6RM/ullH2Jx/OW3S6fjJ7mVXwAn/CV/2n/wDuZd0HE8/NOrS76T8YQXW3VF5nNuu64sSBxOg9aoaw9v8ApKB4h0LhuOfj2/nN8GmeWZmFciCInU5CIiAiIgIiICIiAiIgIiICIiBcv9nCeq18cAIv6kn+Q/OXdtUc4zgnufl8JVv9nlJFDtjhrDj5gAD+eZN6zjJA5nHk7vLsxdUh8eK+v6dNOKgSL8qo2qWyPUXdz7+wx3z8icUHp3Q77bA3lvs3A5YYyue/wk8iDzd1mMjnJPaTNHWmvJq0yjKj1OeFX2xwDk/5S8fCNQrNYme1l0KiqsZIAH8Rxiamq8Q1Hip97BsPgelV5zk/Htgf6ENd05gpOova3+qPQn5A5P54+UrXWutKi7KwFHsqgAD7CZVxRaV7W1De6v4m01m5XDHDHsOeOBg+2DuP3lar63Z5gYN24UnggZHPHY4z2+M0NM9eX8wMcq20qfw2d1JGeR7H655mCddccR05ZvM9ujaKvQ1qNRfcLrR6gv7ob2JB/EfrKR1vqbai1rD2JOB8BMvRtG1gcqu8qa1CEjB37s5J/DgLnPYAHMzt4evLZdUpXv6nGAMZzxn2laxFZ7la1ptHSEmbTsq+ojJH4R7Z+J+QmbW6epMgXeY/9UYQf3ifV9ppzVk9dySSTkkkknuSeSTNzQNgn3JR8D5j1A/PlP1mlPpLCvIODIkdM8A2YrdP4LDj+ywDD9S35S7q3B+k5J4Q6i9F/l2gqLFXbuGD7lMfEEE4M6ZptUD7zhz0+TtxTyq0+rX7V4Hce/8AKU7q1WVLe2R9gZeuo0LYvPf4yk9WbajIDzyJbEm0KNchBP8ArvMc3bdGcA9jj88GaU7XFMaIiIQREQEREBERAREQEREBNzo2ga++upQSXYAgAk7RyxwOeFBP2mnLB4Ef/jKxxlgyjPbdjcPzK4+4lbTqsymO5dF0tQRNqqF28bQOB9PlNLXPj35kh1uwg02EHeoAsABO9TuyeP3hsLH5Z+cp3inrJwRWuB/ESB+k48cTZ2TaIhEdddncVp6mY4wO5MvHhLpX7PXtPc8k/E+/2kH4B6eSrXFMsxIVjydo4OPvmWvWagVgZIBPuZfLb9IVpH7S1OtsNpnLuqJiw/OXrrHUAynBlB1tm5yZphjUKZpYJt9ICefV5is6eYm5FALONwyq5IGT2+81FGeAMmW7wJ0DfbXqbLEWui+svUWItKqQ+VXacrkY+zY7TW0xEdsIdl1/h+uykmytaFfYNy+WrIz5Vd2fQWLMi4wQSTyODOFeLqG02suoNld3lvg2eTWNxIBO7AzuGcHnuDOzeP8AxAl+k2ac7m3qxyrjhOce3JOPj2Pvice1vW13MWr/AKRs7gw5yTyc+/OZhhjXjSa9d9IB7Qf3FB+W7+W7ExywafqFDLhlUN9BNd9PQx9OPsZvtHD+pQ8ScXpdXuT+cyr0Oo/vsPuP8o5Qfjsi6rPNsU227QAi7wqbgqAKuAWQMQAO7A/OWjoPiJ0byrshv3WIxuHtNBvCqkZW/n4Ff8pF61LqcVOwevkquSVGe5T3Ru3bGffMrPG3SY50nbqdGtDCQvU+n1btzEncScZ44BP+H6yM8F642AoT6lx91Pb7yf63QGrB+BHPwHvOfXG2nTvlXakdYqyMqO+CB8Btwf8ACQlunZQCRwfedBq6QisVUEt3Oc9j7/SQHUNHkuuzIVvsMn3+H4v0m9bx4xvj/lWImTUUMhwRMc1c5ERAREQEREBE8iB7E8iB7JHw/UzahNvcHdn4Y/7yNln8D0jfY/vgKPvyf5CVvOqytSN2ha+qau562XdlmULyDggEHBAIyPxfXcc5HE591Sq1OHIx8h7/AD9/bP1z8TOiWJKX4rPI+sxxdTqG+Wsa2sfhHrCppEUnlS4/+RI/QiYeq9fDe8oi2Edjj7z5LH4y/wCKN7U/LOtJbqHUyeAZEzyJpEaZTMy9nYeg0BaVSpS2AAWbOWbuZx2dg8HUWnTI5s3M43cAcDHA/Ic/PMw/6Pq2wepmvcBhqvy5kR4g1GlVCt1YGQQCycZ9uSJPBnI9jKH/ALROqA1mluHBUjnI7+05sUcrOi06rtQbCoYgKMZODk9s8e+J8qV+DfZh/lMcT0XA2Fcf+Y4/uj/mmVbWHbUD7h/+UzSnsJ2k11147Wqf7yf4kGYdV59hBZGb4bVyOfmMzRjEjRylZvBCuuqwVK7kb8QIzgg+/wB5fKq9yqBnsd3wwWJwftmc38KXn9rp3MSMsvJJ4ZWXH6idSN4WtFHcgZP04M5c/wBnTh+r1zWhPPJxn7SF6jqairqMKWzyR747mb1jj/WJWur2HeeP9dpSkble1kF1rT5Dtn3BH02jIH3zIGTfVqjxwNpXIOTxye/5HiQc7K+OXJ69ieRLKPYnkQPYnk9gIiICIiAlo8F2D1j5g/p/0Mq8sPhvp1wYN6EV19JssVC2OQyITvde/qVSOD8JW0bhak6ttb1tzmUnxTbmwD2EuWk6cdhY6vSAZwWN7ABjyFya8bsc47yG6t4cRiWfqXT0HfjUWWNj5LXUSZnSsxLbJeJqpkTa6jXSrbabGsAzl2TYGP8AUXJIHzJyc9hNWbOciIgJ17S+K9E1DaWnFbv5dYYYHoY+sqRwBtAXBwcsePec58N+Gr9abPKKLXUoa2219ldak4XccE5JzgAEnE3uk9FssAprNHnGz8WUvLq21VAStbGQA/IfjOfbFL44v6tW2nQtS66ak7GOFHALFv1JnJ+udROotNhHynT+seHLdLoQdZfW91hZaRpmytnGd1hKhUCcg7Ad2QODzOWdQ0xQ9pTHTjPfrXJflXppxPpKyewm9Voe2RNdsYrMo+JNNoKyOBhvbH85taDwwLKw3m7SS3dQQQCMYGck45+A4yRmRyhM0mFbiZ9TpGVyuCfUQDjvg4B+8sfRvCWUN2oYJQqLYzbtqqjMUTLAMzFirhVVTuwfUMEiyqt6S/y3RxnKsG/Ig8frOl6nVnIOcqRlfgVPPf4958+GugdP1VlVdXUdPWHYr5f+7WaxmA3HD6hrMcZ53YHwkWNaPLsTcp2X2VVOEWsWImcsUT0rgGrsP/EPfAxnkrvtrjtrpMPrlKEFefY5ld6jqGJJ+Ix/lMul1HfJx7ff4Rr9m3HAP8pjWNS1mdo9KhYNrH8PI+PPw/L9ZXbxhiPn9JOWsu5WGe/8xIjqJy5M3qyv41oiJdkREQEREBERAT6rrLEKoJYkAAckknAA+cy6DTeZalecbmAJxnAJ5OPfAycfKbuhCqmosTPAFVWR6h5zEZOOM+Wti/VuO0DN0zo1VrFDc27KqXStXqDu21F3GxS2ScZA9mIyo3Sy9E0Sv5jFmTT1BDqLFO61mPFenrb/AMS9zgYHorAyBuXJiOn9Ma+9NDSR5ocVoCSFN7Z8+9mAztQKVHGcBSBndm59d6euis0+gQkjSVjUWFQALddey11OxJHCu1OM5O1D25MCu9c1bW2mostLVMaq9Ou9qEyeVrZASbdxw7Mp3MCd54EgOt65MeVVnyjj1EbfMCFgHA99zbmJPb0qMBOcza9SbbxlVANVAJ9WdgrU/Va8sT/GUPvLXS951XQ2s3MTUmwuu7I3tgLuGCACMfDiQmZ6c2NZwTg4BAJweCc4B+B4bj5GfJBHfPt+RGRL/wBP1OqOj6t6GtqW+t3VkYqH88szsRyT6RnJ7ZzPjQ2t1QUpcBZqaadW1eFAfUitQ1OnO3BIDbiAOcbgMEgiUKHEv3Srb7aNEuuG/p9uratc1KnlrX5Zda7AAakcsVwuP/5v8OIXxV1PVvY2kv2JXRdYqr5SKtPqI2qwXcqYBIUHnHvA+/C1Gr1FZ0iEpo2s8y+zGBwAPU54JA4Ck4yc8ckXyipaWq6dp6zS9zqdRsJ82mmw4Wpnbk6mxc59q1JAHFjNqaKnS9O0tbFCdQ39Mi2Vjdlfw6m9DytSZyiHliVwBybNTwzq6lr1nUFtuc0VOFaylE3avU+jzd4tYs+02YXb6QRznJYIDx91xrde5oytFTCmhFHoCVgIAgHHYjgfxfOV3WatnzlSOcH5E54PwPB/Iyy9O6rqE6TYVuZdmsqZMYyjlHJZGxlGOTyCJZ7+r6j/AHjfUbAarNJ5liNVUyW2LpgwexCuHbIB3EZ4jSdy59050GBn/vN7U3qy+nsMEkewJABPwGSB9xNvQaDUU06G/RjOo1Nrr5yKM13CwolC4GKyVw5PGQ+BwpzNdOu1Zv6yMHemnuWwV0qlblH2l7KlGwlgGOSPc/OVmq0XVFHLMEBGSDyTgKu3cWY+ygc5+Es2svFWQEcIowm/eu5FLbWG0ry21mJycknGBxPfB/W9XqtQ+bHssGkuTcoG41JW42WbRlxl179iBiY9b6em01tv8s6q0ba0QszmpQFOGxuwWHO4jkY9hE12ckNpjSVSyyplVbEFiKWcWJjcQvmPuUkK6n1HhlwBznoPQadL1GrW9PrdlLrpLaiwUEGjT01tWACc4CEd+2fbk0zqfR3pqra3SXppyzbbfNUh3YLuYZrG9QAigjapwSGO7MaG+/TXabVVOG2+UK29Ibadyoltedw4Rl9wVCgMRiSie3zRqlq3W0nyVJYJsrC3qNoD1hyckKCu52zzjA9TY+/FXTqq7a66jY2ylLNzYGFs9X4Fzt5bLMScs3G0YEt/jno+m1XT6+rLZ+zl6iDp1rytl7WOxK8grlmsJPOePnnR6x1rU6HXVB0zRZptMllL1qFvqNex0JxlsZbvnBJkkKJZYR7nuPf37CTXhTpZ1dzUu1oK12Wba6w1j+X+KvBI2NyBkhufafVmhavTnUaTe7DV2070BNlCqVGmx+8HtJb1j+AKMbiDO6XS649T1VV299QmitVmRNjWHyk2sxTBsOSQGJJOBIiEzZTPEmhNTqqU6hP6EW2V3Jhq8uwzxz5eNmGbByewyBIRq3YjCsckKMAnLHsox3Pyls8GnUWDXCs2sTob94Bc7vwgB/4jjfgH5zLvuOj6QELgftGoCbdw9TXrnaV/e5+ssrKmWUOu7cjDa21sgja3PpbPZvS3B+B+Exy6/wC0Xq+tTV6zTWW2Cl7QxrccEcFWAI+nqHPA5lKhBERAREQERED7ouZGV1OGVgyn4MpyD+Ylq6clgZlOkWqxwtihtwTzKrUKnYTlPxMCCcYfsBiVjR6lqrEsQ4dGV1OAcMpDKcHg8gcSS0XVqgxBoWuth6vK80scepB67c7Q4ViFZSdo5gWzR9I6jRZVqaFordGYpwhYs58tufKDOBkcEt3z7ye8QWazWqH/AGelNUw8u1vNO2w1rbTuQDtsF1pP0U8hQTz23xBgDD2WMM4OyqgKMg4/o9zkZAPDr2H1kZf1a9m3G6wd8f0lhwCMYBLE4xxye0Cc6j4O1yqC6ptVX2hWOAErutOBjuVpc899y/Gbmk0XV9i0rqCEDVWqDY2A7+Zt2nHpIFVmTwPTjJyAa7pPEOqrbctxycZ3KrbsYwW3A5PA5PPE2H8SO3emsnjJD6pc4wR6UuCjlQeB7CBO6jV9V0C2XnUMG1DVN5tdpO5zuY7viSqjOfiO/OKpZ1e83/tHmYuDbgygJtbOcqFwF5JPHuSe8+7uqlgR5aDJLHm1/Ue5xa7Lnk84zzI+BJarxBq7FdH1NjK7+Y4NjEM45BIJ5x7Sb0/inUO6vu8+5QpFmpANenCAKHVCzKWH8bZOdoAziQZ6q3p2mysKqLtrfYpKgAvwPxE5JyDyTz7T7s69c422Bba/4LNzcjsd+7zOOcer3I7HEB1nqzWlh5jPuO6y1yd9z/Fs9lHsv3PPa/dD1XR/2C7Ram+2lXvruVk5dlFShWOQRgjORjuTjtOcXV1NzWSp/gsIP/tsAAb4+oL3xzMlfS9U4AFVjKM4OD5YB5JDfhA+eYGLU2FA1K3B6t27K7grEcBsMAe3ymSrrF62+cLSLcFd2edpGMfTEW6FKx/SWqW9kqZbD8tzrlFH0LH5TRgb+n63qa0etL3St2DMqsVBYZ5IHHvMy+JdaLvPGqt87IO/zGJ4GAOT2A4+kiogWvRarUedVi1/2y4rY1gbBpq5sXaFIG4jNp+RUDBLZyN4outPod2ax3dqSTt4VwrZ7b8Fna3K7e4C4zI7S6mokajzWS+pKsV+ld7VqqBkdgR+FQSjLyeBnPGxo+uUj8KLQSMkJSdhsDKw8x/Maxq/SfQAFztO04xAvl3izpz6AdIDt5IpQDVgPt/aFIfLVgbvL3gH4/KVZdDagfU3bSqBSLhaLEJACIaEVMCz0qF8wgDGdvpwNDVeJzjJ2O+f3buobfnwbV2/bP0Eh7uuXtZ5hdg3ttZhtGMYXnOMfEkn3zCVx61rNJeyp+1MtdNIWrD1+WBW1gVFXH4iq1tuLficntgTUr1JrXZ/vRbK0Jaqvdd5fmHbhmUj90ljtPBKDJ9pX6+snuyVH47tLp+fqwQN98zINfV76Kgj5WatT/8AsQPykJ03+hvUhuR9XdXW52lqbQnmKrpyVPqO5d5G7AyFHJPH1+0gapC/ULHqQArZXaQa1V8Iq7yMkLzhR3OB8Zo/t2k/9Cw+mrbH61k/rMeo1dPGzR1j5vbfYfrwyr9ipg0nXKnVftH++WGLAd3mMb9nmYOHAC79rM3bGc/fQ6jaSlm7qbWDL2rWrMS1xKKNxOAeHfJHPoPHPEHWmck4ySewAH2A4Ex3sAMCDTLres6m5ErtvsdEGFVnJCj2AE0YiSqREQEREBERAREQEREBERAREQEREBPMT2ICIiAiIgeT2IgIiICIiA3H4/rPd5+P6zyIHpc/H9Z5EQEREBERAREQPIiICIiAiIgIiICIiAiIgIiICIiAiIgIiICIiAiIgIiICIiAiIgIiICIiB//2Q==">
            <a:extLst>
              <a:ext uri="{FF2B5EF4-FFF2-40B4-BE49-F238E27FC236}">
                <a16:creationId xmlns:a16="http://schemas.microsoft.com/office/drawing/2014/main" id="{ED6DDE4A-DAAB-421E-A987-61EE320680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232025"/>
            <a:ext cx="66389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sl-SI" altLang="sl-SI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5.fanpop.com/image/photos/24600000/Tupac-tupac-shakur-24636106-1280-800.png">
            <a:extLst>
              <a:ext uri="{FF2B5EF4-FFF2-40B4-BE49-F238E27FC236}">
                <a16:creationId xmlns:a16="http://schemas.microsoft.com/office/drawing/2014/main" id="{6E82CB86-E772-4C8D-8030-69BD6DB44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4005263"/>
            <a:ext cx="501967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4F4CEF1-D11C-4B6A-879B-B632307AB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ŽIVLJENJE TUPAC-A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928E14E-41A2-496E-A899-F125E42C69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349750"/>
          </a:xfrm>
        </p:spPr>
        <p:txBody>
          <a:bodyPr/>
          <a:lstStyle/>
          <a:p>
            <a:pPr fontAlgn="auto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Tupac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ni nikoli spoznal svojega biološkega očeta. </a:t>
            </a:r>
          </a:p>
          <a:p>
            <a:pPr fontAlgn="auto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Njegov očim je bil preprodajalec drog in ko je bil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Tupac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star dve leti, je bil obsojen na šest let zapora zaradi kraje avtomobila in umora. </a:t>
            </a:r>
          </a:p>
          <a:p>
            <a:pPr fontAlgn="auto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Ker je bila njegova mati zasvojena s heroinom in družina ni imela denarja, so se neprestano selili. To je močno vplivalo na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Tupaca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, kajti bil je brez prijateljev in zaprl se je vase.</a:t>
            </a:r>
          </a:p>
          <a:p>
            <a:pPr fontAlgn="auto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Pred studiom v New Yorku leta 1994 je bil petkrat ustreljen; dvakrat v glavo in trikrat v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prsa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(ta napad naj bi naročila dva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raperja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z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East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Coasta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), 2Pac je ta napad preživel. </a:t>
            </a:r>
          </a:p>
          <a:p>
            <a:pPr fontAlgn="auto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7. septembra 1996 so ga v Las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Vegasu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</a:t>
            </a:r>
            <a:r>
              <a:rPr lang="sl-SI" dirty="0">
                <a:solidFill>
                  <a:schemeClr val="bg1"/>
                </a:solidFill>
                <a:latin typeface="Berlin Sans FB" pitchFamily="34" charset="0"/>
              </a:rPr>
              <a:t>ustrelili na poti 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z boksarske tekme. Šest dni kasneje je 2Pac umrl v bližnji bolnišnici. Osumljencev za njegovo smrt ni. </a:t>
            </a:r>
          </a:p>
          <a:p>
            <a:pPr fontAlgn="auto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Tupac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je bil poznan kot kralj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rapa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. 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  <a:hlinkClick r:id="rId3"/>
              </a:rPr>
              <a:t>http://www.youtube.com/watch?v=eXvBjCO19QY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</a:t>
            </a:r>
          </a:p>
          <a:p>
            <a:pPr fontAlgn="auto">
              <a:defRPr/>
            </a:pPr>
            <a:endParaRPr lang="sl-SI" dirty="0">
              <a:solidFill>
                <a:srgbClr val="A395A5"/>
              </a:solidFill>
              <a:latin typeface="Berlin Sans FB" pitchFamily="34" charset="0"/>
            </a:endParaRPr>
          </a:p>
          <a:p>
            <a:pPr fontAlgn="auto">
              <a:defRPr/>
            </a:pPr>
            <a:endParaRPr lang="sl-SI" dirty="0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www.rapbasement.com/wp-content/uploads/2013/10/eminem.jpg">
            <a:extLst>
              <a:ext uri="{FF2B5EF4-FFF2-40B4-BE49-F238E27FC236}">
                <a16:creationId xmlns:a16="http://schemas.microsoft.com/office/drawing/2014/main" id="{F5B52538-A79F-4449-9794-E3D4220F9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836613"/>
            <a:ext cx="921861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BF0E22C-84B1-41B1-A46F-D7C8C368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A395A5"/>
                </a:solidFill>
                <a:latin typeface="Berlin Sans FB" pitchFamily="34" charset="0"/>
              </a:rPr>
              <a:t>EMINEM (</a:t>
            </a:r>
            <a:r>
              <a:rPr lang="sl-SI" i="1" dirty="0">
                <a:solidFill>
                  <a:srgbClr val="A395A5"/>
                </a:solidFill>
                <a:latin typeface="Berlin Sans FB" pitchFamily="34" charset="0"/>
              </a:rPr>
              <a:t>Marshall Bruce </a:t>
            </a:r>
            <a:r>
              <a:rPr lang="sl-SI" i="1" dirty="0" err="1">
                <a:solidFill>
                  <a:srgbClr val="A395A5"/>
                </a:solidFill>
                <a:latin typeface="Berlin Sans FB" pitchFamily="34" charset="0"/>
              </a:rPr>
              <a:t>Mathers</a:t>
            </a:r>
            <a:r>
              <a:rPr lang="sl-SI" i="1" dirty="0">
                <a:solidFill>
                  <a:srgbClr val="A395A5"/>
                </a:solidFill>
                <a:latin typeface="Berlin Sans FB" pitchFamily="34" charset="0"/>
              </a:rPr>
              <a:t> III) 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926CF84-5664-42A7-A397-DD5665565F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Eminem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eden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najbolših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raperjev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v zgodovini, poleg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Tupaca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.</a:t>
            </a:r>
          </a:p>
          <a:p>
            <a:pPr fontAlgn="auto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Rodil se je 17. oktobra 1972.</a:t>
            </a:r>
          </a:p>
          <a:p>
            <a:pPr fontAlgn="auto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Njegova mama je bila odvisna od alkohola, očeta ni poznal oz. ga je zapustil pri treh mesecih starosti. Njegov stric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Ronnie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je bil edini družinski član na katerega se je Eminem lahko zanesel.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Ronnie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je naredil samomor, kar je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Eminema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zelo prizadelo. </a:t>
            </a:r>
          </a:p>
          <a:p>
            <a:pPr fontAlgn="auto">
              <a:defRPr/>
            </a:pP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Rapati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je začel pri 14. letih. </a:t>
            </a:r>
          </a:p>
          <a:p>
            <a:pPr fontAlgn="auto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Posnel je tudi film 8 milj, ki opisuje del njegovega življenja. </a:t>
            </a:r>
          </a:p>
          <a:p>
            <a:pPr fontAlgn="auto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Leta 2010 je prišel na sceno s pesmijo »Not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afraid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«</a:t>
            </a:r>
          </a:p>
          <a:p>
            <a:pPr fontAlgn="auto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  <a:hlinkClick r:id="rId3"/>
              </a:rPr>
              <a:t>http://www.youtube.com/watch?v=j5-yKhDd64s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  <a:hlinkClick r:id="rId4"/>
              </a:rPr>
              <a:t>https://www.youtube.com/watch?v=1wYNFfgrXTI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</a:p>
          <a:p>
            <a:pPr fontAlgn="auto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  <a:hlinkClick r:id="rId5"/>
              </a:rPr>
              <a:t>https</a:t>
            </a:r>
            <a:r>
              <a:rPr lang="sl-SI">
                <a:solidFill>
                  <a:schemeClr val="tx2"/>
                </a:solidFill>
                <a:latin typeface="Berlin Sans FB" pitchFamily="34" charset="0"/>
                <a:hlinkClick r:id="rId5"/>
              </a:rPr>
              <a:t>://www.youtube.com/watch?v=XbGs_qK2PQA&amp;list=PLCD91C77946560CFD</a:t>
            </a:r>
            <a:r>
              <a:rPr lang="sl-SI">
                <a:solidFill>
                  <a:schemeClr val="tx2"/>
                </a:solidFill>
                <a:latin typeface="Berlin Sans FB" pitchFamily="34" charset="0"/>
              </a:rPr>
              <a:t>  </a:t>
            </a:r>
            <a:endParaRPr lang="sl-SI" dirty="0">
              <a:solidFill>
                <a:schemeClr val="tx2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835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Berlin Sans FB</vt:lpstr>
      <vt:lpstr>Gill Sans Ultra Bold</vt:lpstr>
      <vt:lpstr>Goudy Stout</vt:lpstr>
      <vt:lpstr>Wingdings</vt:lpstr>
      <vt:lpstr>Horizont</vt:lpstr>
      <vt:lpstr>  RAP</vt:lpstr>
      <vt:lpstr>RAP (Ritmično poudarjena poezija):</vt:lpstr>
      <vt:lpstr>NASTANEK :</vt:lpstr>
      <vt:lpstr>VZPON RAPA:</vt:lpstr>
      <vt:lpstr>VZHODNA-ZAHODNA OBALA (East coast-west coast)</vt:lpstr>
      <vt:lpstr>Najbolj slavni raperji:</vt:lpstr>
      <vt:lpstr>TUPAC (TUPAC AMARU SHAKUR):</vt:lpstr>
      <vt:lpstr>ŽIVLJENJE TUPAC-A</vt:lpstr>
      <vt:lpstr>EMINEM (Marshall Bruce Mathers III) :</vt:lpstr>
      <vt:lpstr>SLOVENSKI RAP</vt:lpstr>
      <vt:lpstr>SLOVENSKI RAP </vt:lpstr>
      <vt:lpstr>HVALA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2019-05-31T08:47:32Z</dcterms:created>
  <dcterms:modified xsi:type="dcterms:W3CDTF">2019-05-31T08:47:32Z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