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4" r:id="rId9"/>
    <p:sldId id="265" r:id="rId10"/>
    <p:sldId id="270" r:id="rId11"/>
    <p:sldId id="267" r:id="rId12"/>
    <p:sldId id="268" r:id="rId13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>
            <a:extLst>
              <a:ext uri="{FF2B5EF4-FFF2-40B4-BE49-F238E27FC236}">
                <a16:creationId xmlns:a16="http://schemas.microsoft.com/office/drawing/2014/main" id="{EBC241F2-743C-4487-8009-B57B9DB0D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658D21-58EA-4652-A143-1B9298BF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70BB-0DEC-41B0-A19E-07B6247C08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698D9C-EE14-4667-B210-AD1306012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B128C6-F17D-4E06-B93A-FA0FA731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4B153-2462-4E4A-AA81-D1E6CB2EC9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808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0BD6B-F5EB-4791-B965-744C8688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C2A6-6A84-4A03-8050-F89653DB496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3B8C-BC2D-4EFB-B209-631916EF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B651-1D1F-457B-B6DC-1160E593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0CB6C-9E8E-4EBC-A98F-58FE95C5FC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502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DFECD-5E0E-4568-ADCC-4EEEAD3F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E3B3-62CE-4C39-956D-9664128189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E6AF7-E258-42CD-9BC6-45EB1D8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44A2C-E736-4081-85F7-8965E9A9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DABB6-0CEC-429F-A1E8-44DD6946DB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180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509AF-D4B1-4750-8171-1D4042FC1A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B5C5F-3CDE-45F9-9CAE-4BF8F10EA8F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4BE6-09AE-4A5C-8288-1F31619A82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696B7-0E48-405A-9760-A3C517ADBC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7BAF3A5-3BA1-4629-A5EE-C30DB74291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828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84A93-2BB2-4F54-8648-34FB78E7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4C89-6A63-4068-B687-F5127306244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B83AC-A0C9-4D4A-A963-F746AD56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0A2AD-7371-48BB-A097-8E3E4FA3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AAC0-CA36-4EF3-9B1C-DEEB517E0E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866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9DEF20-6B21-467C-B50C-E11E42D28E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1C8F-A292-4B8D-91B1-15354FBAC5D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C2408F-FC46-4803-8937-C27949BCCC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8D84F1-A08E-41E7-8009-9898F89196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D422AE5-4AFF-4B9B-8B6D-0F4C712DED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36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D320069-9306-4FD3-A917-DC4747FCBE2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DCF7-5AC1-4E9D-AE7A-D9AC69F655A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FBEF76-2322-4EA9-B7C3-DD3890AEAC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0D8C62-2062-4EE8-9BE8-2DA0015EE4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6D3C226-9E06-4BCC-8517-AE41FA7828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156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681663-EB66-4F03-99E6-441A4A3B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C34C-DD49-48BF-9BD6-CDFC6662DFD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F3F6E2-4E16-4378-8E4E-DABC335F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937B44-E3A3-49F8-9DA8-29915D33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1DA09-8141-40ED-BFB4-23DA4BFE0C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857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9BC40A-F16D-4082-9BF2-10999505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933A-29F4-4E95-A7A9-12A80BCD1E3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C0152C-B4D1-4BBD-8D5D-C3B6B8D9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4F4E64-6738-446C-BC40-8B9DD8A6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D9B63-DA7D-4180-8B06-5842F51836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08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420EEE-309E-4F6F-A420-73F7E7B8FF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413CC-DE2A-4947-960D-8A33062C3B8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5B60B9-1C17-4C73-B2C0-C31703CF5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0F0A6F-9B62-44BD-90EF-07098AA9BC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33DBFA4-CB78-42C9-A781-972EE92F38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661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>
            <a:extLst>
              <a:ext uri="{FF2B5EF4-FFF2-40B4-BE49-F238E27FC236}">
                <a16:creationId xmlns:a16="http://schemas.microsoft.com/office/drawing/2014/main" id="{47765874-909A-4EFF-99B1-B6097F48C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7EA179D-5A47-4580-89A6-2B62A6FB3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60D2-F2B2-44B5-9B49-0884384C11D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595CDB9-D97D-47AA-9E9A-E0F792B4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1EDEB22-4BDC-4972-8359-CC30E940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1692-FAC9-4289-946F-EC659FC6F3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731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D0217DD2-7863-446F-93FD-6D87BB3D8C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41D4D-7D59-431E-BF4B-0769F00A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0255D-D969-4ED2-B083-1B1405E15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1ACDF-587E-414A-A674-75FD60F9A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ED809-62F5-4A28-A38D-151A9D8811C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C534B-BDD5-4C76-B21B-3AE9F4771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A5BFE-5E42-4526-AA8E-C2A24B22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8992F03C-80D5-42F9-91DD-226335EC528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36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7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33m0Cs8-5I" TargetMode="External"/><Relationship Id="rId3" Type="http://schemas.openxmlformats.org/officeDocument/2006/relationships/image" Target="../media/image31.jpeg"/><Relationship Id="rId7" Type="http://schemas.openxmlformats.org/officeDocument/2006/relationships/hyperlink" Target="http://www.youtube.com/watch?v=9U4Fju8doM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WLEWymXMe8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hyperlink" Target="http://www.youtube.com/watch?v=8hbObxDCRj8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Eminem" TargetMode="External"/><Relationship Id="rId3" Type="http://schemas.openxmlformats.org/officeDocument/2006/relationships/hyperlink" Target="http://www.youtube.com/" TargetMode="External"/><Relationship Id="rId7" Type="http://schemas.openxmlformats.org/officeDocument/2006/relationships/hyperlink" Target="http://sl.wikipedia.org/wiki/Tupac_Shakur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Rap" TargetMode="External"/><Relationship Id="rId5" Type="http://schemas.openxmlformats.org/officeDocument/2006/relationships/hyperlink" Target="http://www.wikipedia.com/" TargetMode="External"/><Relationship Id="rId10" Type="http://schemas.openxmlformats.org/officeDocument/2006/relationships/hyperlink" Target="http://rateyourmusic.com/list/boima1/top_30_rappers_of_all_time_f1" TargetMode="External"/><Relationship Id="rId4" Type="http://schemas.openxmlformats.org/officeDocument/2006/relationships/hyperlink" Target="http://www.google.com/" TargetMode="External"/><Relationship Id="rId9" Type="http://schemas.openxmlformats.org/officeDocument/2006/relationships/hyperlink" Target="http://rateyourmusic.com/list/boima1/top_30_rappers_of_all_time_f1/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XvBjCO19QY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5-yKhDd64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bGs_qK2PQA&amp;list=PLCD91C77946560CFD" TargetMode="External"/><Relationship Id="rId4" Type="http://schemas.openxmlformats.org/officeDocument/2006/relationships/hyperlink" Target="https://www.youtube.com/watch?v=1wYNFfgrX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www.mobo.com/sites/default/files/images/news/nelly006.jpg">
            <a:extLst>
              <a:ext uri="{FF2B5EF4-FFF2-40B4-BE49-F238E27FC236}">
                <a16:creationId xmlns:a16="http://schemas.microsoft.com/office/drawing/2014/main" id="{B74117F3-2C6F-490C-8BD9-ADB27F68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7791">
            <a:off x="1038225" y="4375150"/>
            <a:ext cx="1938338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4" descr="http://cdn.fansided.com/wp-content/blogs.dir/229/files/2013/09/tupac.jpg">
            <a:extLst>
              <a:ext uri="{FF2B5EF4-FFF2-40B4-BE49-F238E27FC236}">
                <a16:creationId xmlns:a16="http://schemas.microsoft.com/office/drawing/2014/main" id="{F9E32F68-2CFE-4233-B5D8-208C21039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0863"/>
            <a:ext cx="296703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http://justwhookid.com/wp-content/uploads/2014/02/50-cent.jpg">
            <a:extLst>
              <a:ext uri="{FF2B5EF4-FFF2-40B4-BE49-F238E27FC236}">
                <a16:creationId xmlns:a16="http://schemas.microsoft.com/office/drawing/2014/main" id="{340ECC6B-FA34-4733-B532-8344D04FD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038">
            <a:off x="6616700" y="1844675"/>
            <a:ext cx="26590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22D7500E-0EC9-4D2B-B125-6934F885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3886200"/>
            <a:ext cx="6440487" cy="1271588"/>
          </a:xfrm>
        </p:spPr>
        <p:txBody>
          <a:bodyPr/>
          <a:lstStyle/>
          <a:p>
            <a:pPr eaLnBrk="1" fontAlgn="auto" hangingPunct="1">
              <a:defRPr/>
            </a:pPr>
            <a:endParaRPr lang="sl-SI" dirty="0">
              <a:latin typeface="Gill Sans Ultra Bold" pitchFamily="34" charset="-18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46D98E-1CAF-437A-A066-90166790A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63" y="1730375"/>
            <a:ext cx="6130925" cy="20589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9600" dirty="0">
                <a:solidFill>
                  <a:schemeClr val="bg1">
                    <a:lumMod val="50000"/>
                  </a:schemeClr>
                </a:solidFill>
                <a:latin typeface="Goudy Stout" pitchFamily="18" charset="0"/>
              </a:rPr>
              <a:t>  </a:t>
            </a:r>
            <a:r>
              <a:rPr lang="sl-SI" sz="9600" dirty="0">
                <a:latin typeface="Goudy Stout" pitchFamily="18" charset="0"/>
              </a:rPr>
              <a:t>RAP</a:t>
            </a:r>
          </a:p>
        </p:txBody>
      </p:sp>
      <p:pic>
        <p:nvPicPr>
          <p:cNvPr id="5127" name="Picture 2" descr="http://fanart.tv/fanart/music/f90e8b26-9e52-4669-a5c9-e28529c47894/artistbackground/snoop-dogg-4ddc3edb2d557.jpg">
            <a:extLst>
              <a:ext uri="{FF2B5EF4-FFF2-40B4-BE49-F238E27FC236}">
                <a16:creationId xmlns:a16="http://schemas.microsoft.com/office/drawing/2014/main" id="{192A132C-B0AE-4D18-8BE4-3B6AB0F3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7463"/>
            <a:ext cx="35147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http://cdn.urbanislandz.com/wp-content/uploads/2013/05/Kanye-West.jpeg">
            <a:extLst>
              <a:ext uri="{FF2B5EF4-FFF2-40B4-BE49-F238E27FC236}">
                <a16:creationId xmlns:a16="http://schemas.microsoft.com/office/drawing/2014/main" id="{A2C96D06-104A-4CE2-810B-A4789A5DF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4405313"/>
            <a:ext cx="3117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http://media.npr.org/assets/music/sotd/2010/05/eminem-ea6a69d67b8e6b1854e2e6e8654bba4856f4fc3a-s6-c30.jpg">
            <a:extLst>
              <a:ext uri="{FF2B5EF4-FFF2-40B4-BE49-F238E27FC236}">
                <a16:creationId xmlns:a16="http://schemas.microsoft.com/office/drawing/2014/main" id="{8E8A8796-0B80-41D4-B166-D470E183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52400"/>
            <a:ext cx="26987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E93E3C-F91F-4872-BA7E-ECE1AF5C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>
                <a:solidFill>
                  <a:srgbClr val="FFC000"/>
                </a:solidFill>
                <a:latin typeface="Berlin Sans FB" pitchFamily="34" charset="0"/>
              </a:rPr>
              <a:t>SLOVENSKI RAP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316332B-FAA7-448A-A6D7-E8E1E231A2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se je v Sloveniji začel poslušati šele sredi osemdesetih let. 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Prvo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zgoščenko smo v Sloveniji dobili šele leta 1994.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Ljudsko izročilo pravi, da je prvi na slovenskem odru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zarepal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Gregor Skočir.</a:t>
            </a:r>
          </a:p>
        </p:txBody>
      </p:sp>
      <p:pic>
        <p:nvPicPr>
          <p:cNvPr id="14340" name="Picture 2" descr="http://8020.photos.jpgmag.com/1279571_121756_65dd47bf57_m.jpg">
            <a:extLst>
              <a:ext uri="{FF2B5EF4-FFF2-40B4-BE49-F238E27FC236}">
                <a16:creationId xmlns:a16="http://schemas.microsoft.com/office/drawing/2014/main" id="{142F9365-779A-4DCE-983B-89FBAF77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21590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9FF7A50-15E3-42C5-A2D8-DBE6352A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838700"/>
            <a:ext cx="3028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http://www.bravo.si/wp-content/uploads/2012/09/Zlatko.jpg">
            <a:extLst>
              <a:ext uri="{FF2B5EF4-FFF2-40B4-BE49-F238E27FC236}">
                <a16:creationId xmlns:a16="http://schemas.microsoft.com/office/drawing/2014/main" id="{405E5B08-B4DB-4FF5-B98E-B43164F7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3813"/>
            <a:ext cx="20161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www.mtv.si/datastore/imagestore/article_big/article_big_1330622890EMKEJ_ZNAJDI_SE.jpg">
            <a:extLst>
              <a:ext uri="{FF2B5EF4-FFF2-40B4-BE49-F238E27FC236}">
                <a16:creationId xmlns:a16="http://schemas.microsoft.com/office/drawing/2014/main" id="{3E81762E-8276-4268-979F-7CD8B448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3890963"/>
            <a:ext cx="515302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9C5BF7D4-ACA6-485E-A4C1-EC52DED5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476250"/>
            <a:ext cx="469265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0808EAB-756B-4B3E-9804-05F1ADD1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3" y="620713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>
                <a:solidFill>
                  <a:srgbClr val="A395A5"/>
                </a:solidFill>
                <a:latin typeface="Berlin Sans FB" pitchFamily="34" charset="0"/>
              </a:rPr>
              <a:t>SLOVENSKI RAP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E220940-3F17-41C7-AB0C-AFDEE1C9C3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sl-SI" sz="2400" b="1" dirty="0">
                <a:solidFill>
                  <a:schemeClr val="tx2"/>
                </a:solidFill>
                <a:latin typeface="Berlin Sans FB" pitchFamily="34" charset="0"/>
              </a:rPr>
              <a:t>Priljubljeni sodobni slovenski </a:t>
            </a:r>
            <a:r>
              <a:rPr lang="sl-SI" sz="2400" b="1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b="1" dirty="0">
                <a:solidFill>
                  <a:schemeClr val="tx2"/>
                </a:solidFill>
                <a:latin typeface="Berlin Sans FB" pitchFamily="34" charset="0"/>
              </a:rPr>
              <a:t> so:</a:t>
            </a:r>
          </a:p>
          <a:p>
            <a:pPr eaLnBrk="1" fontAlgn="auto" hangingPunct="1">
              <a:defRPr/>
            </a:pPr>
            <a:endParaRPr lang="sl-SI" sz="1800" b="1" dirty="0">
              <a:solidFill>
                <a:schemeClr val="tx2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sz="1800" b="1" dirty="0">
                <a:solidFill>
                  <a:schemeClr val="tx2"/>
                </a:solidFill>
                <a:latin typeface="Berlin Sans FB" pitchFamily="34" charset="0"/>
              </a:rPr>
              <a:t>Trkaj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 (Rok Terkaj)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  <a:hlinkClick r:id="rId6"/>
              </a:rPr>
              <a:t>https://www.youtube.com/watch?v=NWLEWymXMe8</a:t>
            </a: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</a:rPr>
              <a:t> </a:t>
            </a:r>
          </a:p>
          <a:p>
            <a:pPr eaLnBrk="1" fontAlgn="auto" hangingPunct="1">
              <a:defRPr/>
            </a:pPr>
            <a:r>
              <a:rPr lang="sl-SI" sz="1800" b="1" dirty="0" err="1">
                <a:solidFill>
                  <a:srgbClr val="A395A5"/>
                </a:solidFill>
                <a:latin typeface="Berlin Sans FB" pitchFamily="34" charset="0"/>
              </a:rPr>
              <a:t>Emkej</a:t>
            </a:r>
            <a:r>
              <a:rPr lang="sl-SI" sz="1800" b="1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sz="1800" dirty="0">
                <a:solidFill>
                  <a:srgbClr val="A395A5"/>
                </a:solidFill>
                <a:latin typeface="Berlin Sans FB" pitchFamily="34" charset="0"/>
              </a:rPr>
              <a:t>(Marko Kocjan)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  <a:hlinkClick r:id="rId7"/>
              </a:rPr>
              <a:t>http://www.youtube.com/watch?v=9U4Fju8doMM</a:t>
            </a:r>
            <a:r>
              <a:rPr lang="sl-SI" sz="1400" b="1" dirty="0">
                <a:solidFill>
                  <a:srgbClr val="A395A5"/>
                </a:solidFill>
                <a:latin typeface="Berlin Sans FB" pitchFamily="34" charset="0"/>
              </a:rPr>
              <a:t>  </a:t>
            </a:r>
          </a:p>
          <a:p>
            <a:pPr eaLnBrk="1" fontAlgn="auto" hangingPunct="1">
              <a:defRPr/>
            </a:pPr>
            <a:r>
              <a:rPr lang="sl-SI" sz="1800" b="1" dirty="0">
                <a:solidFill>
                  <a:schemeClr val="tx2"/>
                </a:solidFill>
                <a:latin typeface="Berlin Sans FB" pitchFamily="34" charset="0"/>
              </a:rPr>
              <a:t>Zlatko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 (Zlatko </a:t>
            </a:r>
            <a:r>
              <a:rPr lang="sl-SI" sz="1800" dirty="0" err="1">
                <a:solidFill>
                  <a:schemeClr val="tx2"/>
                </a:solidFill>
                <a:latin typeface="Berlin Sans FB" pitchFamily="34" charset="0"/>
              </a:rPr>
              <a:t>Čordič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)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  <a:hlinkClick r:id="rId8"/>
              </a:rPr>
              <a:t>https://www.youtube.com/watch?v=E33m0Cs8-5I</a:t>
            </a:r>
            <a:endParaRPr lang="sl-SI" sz="1400" b="1" dirty="0">
              <a:solidFill>
                <a:schemeClr val="tx2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sz="1800" b="1" dirty="0" err="1">
                <a:solidFill>
                  <a:schemeClr val="tx2"/>
                </a:solidFill>
                <a:latin typeface="Berlin Sans FB" pitchFamily="34" charset="0"/>
              </a:rPr>
              <a:t>Vauks</a:t>
            </a:r>
            <a:r>
              <a:rPr lang="sl-SI" sz="1800" b="1" dirty="0">
                <a:solidFill>
                  <a:schemeClr val="tx2"/>
                </a:solidFill>
                <a:latin typeface="Berlin Sans FB" pitchFamily="34" charset="0"/>
              </a:rPr>
              <a:t>  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(Jan </a:t>
            </a:r>
            <a:r>
              <a:rPr lang="sl-SI" sz="1800" dirty="0" err="1">
                <a:solidFill>
                  <a:schemeClr val="tx2"/>
                </a:solidFill>
                <a:latin typeface="Berlin Sans FB" pitchFamily="34" charset="0"/>
              </a:rPr>
              <a:t>Vaukman</a:t>
            </a:r>
            <a:r>
              <a:rPr lang="sl-SI" sz="1800" dirty="0">
                <a:solidFill>
                  <a:schemeClr val="tx2"/>
                </a:solidFill>
                <a:latin typeface="Berlin Sans FB" pitchFamily="34" charset="0"/>
              </a:rPr>
              <a:t>)</a:t>
            </a:r>
            <a:br>
              <a:rPr lang="sl-SI" sz="1400" dirty="0">
                <a:solidFill>
                  <a:schemeClr val="tx2"/>
                </a:solidFill>
                <a:latin typeface="Berlin Sans FB" pitchFamily="34" charset="0"/>
              </a:rPr>
            </a:b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  <a:hlinkClick r:id="rId9"/>
              </a:rPr>
              <a:t>http://www.youtube.com/watch?v=8hbObxDCRj8</a:t>
            </a:r>
            <a:r>
              <a:rPr lang="sl-SI" sz="1400" b="1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endParaRPr lang="sl-SI" sz="1800" dirty="0">
              <a:solidFill>
                <a:schemeClr val="tx2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endParaRPr lang="sl-SI" sz="1800" dirty="0">
              <a:solidFill>
                <a:schemeClr val="tx2"/>
              </a:solidFill>
              <a:latin typeface="Berlin Sans FB" pitchFamily="34" charset="0"/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wallsave.com/wallpapers/1280x800/smiley-faces/63965/smiley-faces-happy-face-black-63965.jpg">
            <a:extLst>
              <a:ext uri="{FF2B5EF4-FFF2-40B4-BE49-F238E27FC236}">
                <a16:creationId xmlns:a16="http://schemas.microsoft.com/office/drawing/2014/main" id="{41339EF9-FD27-4A41-BFB1-15048240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7559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D798149-289E-4E2D-A821-D3CEB498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sz="4800" b="1" dirty="0">
                <a:solidFill>
                  <a:schemeClr val="tx2"/>
                </a:solidFill>
                <a:latin typeface="Berlin Sans FB" pitchFamily="34" charset="0"/>
              </a:rPr>
              <a:t>HVALA ZA POZORNOST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E652279-2E5F-4692-BB24-115AB40969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dirty="0">
                <a:latin typeface="Berlin Sans FB" pitchFamily="34" charset="0"/>
              </a:rPr>
              <a:t>Viri: </a:t>
            </a:r>
            <a:r>
              <a:rPr lang="sl-SI" dirty="0" err="1">
                <a:latin typeface="Berlin Sans FB" pitchFamily="34" charset="0"/>
                <a:hlinkClick r:id="rId3"/>
              </a:rPr>
              <a:t>www.youtube.com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 err="1">
                <a:latin typeface="Berlin Sans FB" pitchFamily="34" charset="0"/>
                <a:hlinkClick r:id="rId4"/>
              </a:rPr>
              <a:t>www.google.com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 err="1">
                <a:latin typeface="Berlin Sans FB" pitchFamily="34" charset="0"/>
                <a:hlinkClick r:id="rId5"/>
              </a:rPr>
              <a:t>www.wikipedia.com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6"/>
              </a:rPr>
              <a:t>http://sl.wikipedia.org/wiki/Rap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7"/>
              </a:rPr>
              <a:t>http://sl.wikipedia.org/wiki/Tupac_Shakur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8"/>
              </a:rPr>
              <a:t>http://sl.wikipedia.org/wiki/Eminem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9"/>
              </a:rPr>
              <a:t>http://rateyourmusic.com/list/boima1/top_30_rappers_of_all_time_f1/2/</a:t>
            </a:r>
            <a:r>
              <a:rPr lang="sl-SI" dirty="0">
                <a:latin typeface="Berlin Sans FB" pitchFamily="34" charset="0"/>
              </a:rPr>
              <a:t> , </a:t>
            </a:r>
            <a:r>
              <a:rPr lang="sl-SI" dirty="0">
                <a:latin typeface="Berlin Sans FB" pitchFamily="34" charset="0"/>
                <a:hlinkClick r:id="rId10"/>
              </a:rPr>
              <a:t>http://rateyourmusic.com/list/boima1/top_30_rappers_of_all_time_f1</a:t>
            </a:r>
            <a:r>
              <a:rPr lang="sl-SI" dirty="0">
                <a:latin typeface="Berlin Sans FB" pitchFamily="34" charset="0"/>
              </a:rPr>
              <a:t> .</a:t>
            </a:r>
          </a:p>
          <a:p>
            <a:pPr eaLnBrk="1" fontAlgn="auto" hangingPunct="1">
              <a:defRPr/>
            </a:pPr>
            <a:r>
              <a:rPr lang="sl-SI" dirty="0">
                <a:latin typeface="Berlin Sans FB" pitchFamily="34" charset="0"/>
              </a:rPr>
              <a:t>Pripravil/a: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lourspedia.files.wordpress.com/2013/02/graffiti-art-7.jpg">
            <a:extLst>
              <a:ext uri="{FF2B5EF4-FFF2-40B4-BE49-F238E27FC236}">
                <a16:creationId xmlns:a16="http://schemas.microsoft.com/office/drawing/2014/main" id="{56540C84-B64D-45ED-87E9-5C8CE4D9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62134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482602B-16EC-4996-85CB-9F7E46AD5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RAP</a:t>
            </a:r>
            <a:r>
              <a:rPr lang="sl-SI" dirty="0">
                <a:latin typeface="Berlin Sans FB" pitchFamily="34" charset="0"/>
              </a:rPr>
              <a:t> </a:t>
            </a: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(Ritmično poudarjena poezija):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40B137E-0FA8-480D-A562-79A71A87C3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sz="2400" b="1" dirty="0">
                <a:solidFill>
                  <a:schemeClr val="tx2"/>
                </a:solidFill>
                <a:latin typeface="Berlin Sans FB" pitchFamily="34" charset="0"/>
              </a:rPr>
              <a:t>RAP</a:t>
            </a:r>
            <a:r>
              <a:rPr lang="sl-SI" sz="2400" dirty="0">
                <a:solidFill>
                  <a:schemeClr val="tx2"/>
                </a:solidFill>
              </a:rPr>
              <a:t> 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je </a:t>
            </a:r>
            <a:r>
              <a:rPr lang="sl-SI" sz="2800" dirty="0">
                <a:solidFill>
                  <a:schemeClr val="tx2"/>
                </a:solidFill>
                <a:latin typeface="Berlin Sans FB" pitchFamily="34" charset="0"/>
              </a:rPr>
              <a:t>glasba, govorjenje v rimah na ritem enega </a:t>
            </a:r>
            <a:r>
              <a:rPr lang="sl-SI" sz="2800" dirty="0" err="1">
                <a:solidFill>
                  <a:schemeClr val="tx2"/>
                </a:solidFill>
                <a:latin typeface="Berlin Sans FB" pitchFamily="34" charset="0"/>
              </a:rPr>
              <a:t>beata</a:t>
            </a:r>
            <a:r>
              <a:rPr lang="sl-SI" sz="2800" dirty="0">
                <a:solidFill>
                  <a:schemeClr val="tx2"/>
                </a:solidFill>
                <a:latin typeface="Berlin Sans FB" pitchFamily="34" charset="0"/>
              </a:rPr>
              <a:t> oziroma podlage.</a:t>
            </a:r>
          </a:p>
          <a:p>
            <a:pPr eaLnBrk="1" fontAlgn="auto" hangingPunct="1">
              <a:defRPr/>
            </a:pPr>
            <a:r>
              <a:rPr lang="sl-SI" sz="2400" b="1" dirty="0">
                <a:solidFill>
                  <a:srgbClr val="A395A5"/>
                </a:solidFill>
                <a:latin typeface="Berlin Sans FB" pitchFamily="34" charset="0"/>
              </a:rPr>
              <a:t>HIP HOP </a:t>
            </a: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je kultura.</a:t>
            </a:r>
            <a:r>
              <a:rPr lang="sl-SI" sz="2800" dirty="0"/>
              <a:t> </a:t>
            </a: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Glavni elementi hip-</a:t>
            </a:r>
            <a:r>
              <a:rPr lang="sl-SI" sz="2800" dirty="0" err="1">
                <a:solidFill>
                  <a:srgbClr val="A395A5"/>
                </a:solidFill>
                <a:latin typeface="Berlin Sans FB" pitchFamily="34" charset="0"/>
              </a:rPr>
              <a:t>hopa</a:t>
            </a: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 so:</a:t>
            </a:r>
          </a:p>
          <a:p>
            <a:pPr eaLnBrk="1" fontAlgn="auto" hangingPunct="1">
              <a:defRPr/>
            </a:pPr>
            <a:r>
              <a:rPr lang="sl-SI" sz="2800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endParaRPr lang="sl-SI" sz="2800" dirty="0">
              <a:solidFill>
                <a:srgbClr val="A395A5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DJ-</a:t>
            </a:r>
            <a:r>
              <a:rPr lang="sl-SI" sz="2800" dirty="0" err="1">
                <a:solidFill>
                  <a:srgbClr val="A395A5"/>
                </a:solidFill>
                <a:latin typeface="Berlin Sans FB" pitchFamily="34" charset="0"/>
              </a:rPr>
              <a:t>stvo</a:t>
            </a:r>
            <a:endParaRPr lang="sl-SI" sz="2800" dirty="0">
              <a:solidFill>
                <a:srgbClr val="A395A5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grafiti</a:t>
            </a:r>
          </a:p>
          <a:p>
            <a:pPr eaLnBrk="1" fontAlgn="auto" hangingPunct="1">
              <a:defRPr/>
            </a:pPr>
            <a:r>
              <a:rPr lang="sl-SI" sz="2800" i="1" dirty="0" err="1">
                <a:solidFill>
                  <a:srgbClr val="A395A5"/>
                </a:solidFill>
                <a:latin typeface="Berlin Sans FB" pitchFamily="34" charset="0"/>
              </a:rPr>
              <a:t>breakdance</a:t>
            </a:r>
            <a:endParaRPr lang="sl-SI" sz="2800" dirty="0">
              <a:solidFill>
                <a:srgbClr val="A395A5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endParaRPr lang="sl-SI" sz="2800" dirty="0">
              <a:solidFill>
                <a:schemeClr val="accent6"/>
              </a:solidFill>
              <a:latin typeface="Berlin Sans FB" pitchFamily="34" charset="0"/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sl-SI" sz="2800" dirty="0">
              <a:solidFill>
                <a:srgbClr val="A395A5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97C932-3839-4F21-B800-25CC1D20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NASTANEK 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62EF8C7-9880-47C1-80DC-2EFF942124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26924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sl-SI" sz="2800" dirty="0" err="1">
                <a:solidFill>
                  <a:srgbClr val="A395A5"/>
                </a:solidFill>
                <a:latin typeface="Berlin Sans FB" pitchFamily="34" charset="0"/>
              </a:rPr>
              <a:t>Rap</a:t>
            </a: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, ki ga danes poznamo</a:t>
            </a:r>
            <a:r>
              <a:rPr lang="sl-SI" sz="2800" dirty="0">
                <a:solidFill>
                  <a:srgbClr val="A395A5"/>
                </a:solidFill>
              </a:rPr>
              <a:t> </a:t>
            </a:r>
            <a:r>
              <a:rPr lang="sl-SI" sz="2800" dirty="0">
                <a:solidFill>
                  <a:srgbClr val="A395A5"/>
                </a:solidFill>
                <a:latin typeface="Berlin Sans FB" pitchFamily="34" charset="0"/>
              </a:rPr>
              <a:t>se je razvil v Zahodni Afriki. Plemena so običajno ohranjala svojo zgodovino v ritmičnih verzih in pesmih. Zato so, da bi ohranili zgodbe in legende žive, uporabljali pesmi in druge, z ritmom poudarjene različice pripovedovanja zgodb. Tako so se njihove zgodbe, rime ter celo kakšne pesmi skozi leta spreminjale. </a:t>
            </a: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3F2BF0-60B1-433B-BE78-C3792024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VZPON RAPA: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8F1EB25-C53E-4144-B1E3-3EAE93F28D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773488"/>
          </a:xfrm>
        </p:spPr>
        <p:txBody>
          <a:bodyPr/>
          <a:lstStyle/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Eden od prvih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DJev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v ZDA, Dr.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HepCat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je po navadi rad izgovoril kako rimo v studiu. Drugi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DJi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so to prevzeli in kmalu je vzletel tudi ta stil. </a:t>
            </a:r>
          </a:p>
          <a:p>
            <a:pPr eaLnBrk="1" fontAlgn="auto" hangingPunct="1">
              <a:buFont typeface="Wingdings" pitchFamily="2" charset="2"/>
              <a:buChar char="§"/>
              <a:defRPr/>
            </a:pPr>
            <a:endParaRPr lang="sl-SI" sz="2000" dirty="0">
              <a:solidFill>
                <a:schemeClr val="tx2"/>
              </a:solidFill>
              <a:latin typeface="Berlin Sans FB" pitchFamily="34" charset="0"/>
            </a:endParaRPr>
          </a:p>
          <a:p>
            <a:pPr eaLnBrk="1" fontAlgn="auto" hangingPunct="1">
              <a:buFont typeface="Wingdings" pitchFamily="2" charset="2"/>
              <a:buChar char="§"/>
              <a:defRPr/>
            </a:pP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Kmalu začeli delati daljše rime in začeli tekmovati z drugimi. Tako je to trajalo skoraj deset let, dokler ni bil prvi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Rap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 izdan na pravi plošči – s tem pa se je začela zgodovina </a:t>
            </a:r>
            <a:r>
              <a:rPr lang="sl-SI" sz="2000" dirty="0" err="1">
                <a:solidFill>
                  <a:schemeClr val="tx2"/>
                </a:solidFill>
                <a:latin typeface="Berlin Sans FB" pitchFamily="34" charset="0"/>
              </a:rPr>
              <a:t>Rapa</a:t>
            </a:r>
            <a:r>
              <a:rPr lang="sl-SI" sz="2000" dirty="0">
                <a:solidFill>
                  <a:schemeClr val="tx2"/>
                </a:solidFill>
                <a:latin typeface="Berlin Sans FB" pitchFamily="34" charset="0"/>
              </a:rPr>
              <a:t>, ki je postala milijonska industrija s veliko stili, tisočimi tehnikami, pristopi in zvoki.</a:t>
            </a:r>
          </a:p>
          <a:p>
            <a:pPr eaLnBrk="1" fontAlgn="auto" hangingPunct="1">
              <a:defRPr/>
            </a:pPr>
            <a:endParaRPr lang="sl-SI" dirty="0"/>
          </a:p>
        </p:txBody>
      </p:sp>
      <p:pic>
        <p:nvPicPr>
          <p:cNvPr id="8196" name="Picture 2" descr="http://www.afrotexan.com/afrotex123/Hepc.jpg">
            <a:extLst>
              <a:ext uri="{FF2B5EF4-FFF2-40B4-BE49-F238E27FC236}">
                <a16:creationId xmlns:a16="http://schemas.microsoft.com/office/drawing/2014/main" id="{07518D0A-7362-445D-9F0A-83D46E64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16463"/>
            <a:ext cx="2373312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E94501-41C5-4D18-AC24-268E130C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VZHODNA-ZAHODNA OBALA</a:t>
            </a:r>
            <a:br>
              <a:rPr lang="sl-SI" b="1" dirty="0">
                <a:solidFill>
                  <a:srgbClr val="A395A5"/>
                </a:solidFill>
                <a:latin typeface="Berlin Sans FB" pitchFamily="34" charset="0"/>
              </a:rPr>
            </a:b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(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East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coast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-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west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coast</a:t>
            </a: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)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3B951AA-F88D-4537-BA05-083445F676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Medtem ko so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tekmovali med sabo je stvar postala osebna,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so se obnašali kot tolpe. </a:t>
            </a:r>
          </a:p>
          <a:p>
            <a:pPr eaLnBrk="1" fontAlgn="auto" hangingPunct="1">
              <a:defRPr/>
            </a:pPr>
            <a:endParaRPr lang="sl-SI" sz="2400" dirty="0">
              <a:solidFill>
                <a:schemeClr val="tx2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Začel se je prepir med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vzhodne in zahodne obale (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East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coast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/West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coast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) - Končal pa s tragičnimi dogodki, kot sta bila umora 2Pac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Shakurja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in </a:t>
            </a:r>
            <a:r>
              <a:rPr lang="sl-SI" sz="2400" dirty="0" err="1">
                <a:solidFill>
                  <a:schemeClr val="tx2"/>
                </a:solidFill>
                <a:latin typeface="Berlin Sans FB" pitchFamily="34" charset="0"/>
              </a:rPr>
              <a:t>Notorious</a:t>
            </a:r>
            <a:r>
              <a:rPr lang="sl-SI" sz="2400" dirty="0">
                <a:solidFill>
                  <a:schemeClr val="tx2"/>
                </a:solidFill>
                <a:latin typeface="Berlin Sans FB" pitchFamily="34" charset="0"/>
              </a:rPr>
              <a:t> B.I.G.-ja.</a:t>
            </a:r>
          </a:p>
        </p:txBody>
      </p:sp>
      <p:pic>
        <p:nvPicPr>
          <p:cNvPr id="9220" name="Picture 2" descr="http://www.club28bs.it/e107_images/West%20Coast%20Hand.jpg">
            <a:extLst>
              <a:ext uri="{FF2B5EF4-FFF2-40B4-BE49-F238E27FC236}">
                <a16:creationId xmlns:a16="http://schemas.microsoft.com/office/drawing/2014/main" id="{DEAC2773-5134-4314-9970-0E58ACF77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90988"/>
            <a:ext cx="227171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i77.photobucket.com/albums/j70/jmoney503/lololololololo3hu_000-1.jpg">
            <a:extLst>
              <a:ext uri="{FF2B5EF4-FFF2-40B4-BE49-F238E27FC236}">
                <a16:creationId xmlns:a16="http://schemas.microsoft.com/office/drawing/2014/main" id="{37BD650E-A508-4F5A-9FE3-08C63995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427538"/>
            <a:ext cx="20415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C190A-A773-435D-AE07-5E5BEEE6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Najbolj slavni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raperji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5D15EF7-FAE3-4A4B-9AB4-4CFF1EFF36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2988"/>
          </a:xfrm>
        </p:spPr>
        <p:txBody>
          <a:bodyPr>
            <a:normAutofit lnSpcReduction="10000"/>
          </a:bodyPr>
          <a:lstStyle/>
          <a:p>
            <a:pPr eaLnBrk="1" fontAlgn="auto" hangingPunct="1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Eminem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50 Cent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A$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ap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Rocky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Dr. Dre</a:t>
            </a:r>
          </a:p>
          <a:p>
            <a:pPr eaLnBrk="1" fontAlgn="auto" hangingPunct="1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Kanye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West</a:t>
            </a:r>
          </a:p>
          <a:p>
            <a:pPr eaLnBrk="1" fontAlgn="auto" hangingPunct="1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Snoop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Dogg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Ice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Cube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T.I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Jay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-Z</a:t>
            </a:r>
          </a:p>
          <a:p>
            <a:pPr eaLnBrk="1" fontAlgn="auto" hangingPunct="1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Eazy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-E</a:t>
            </a:r>
          </a:p>
          <a:p>
            <a:pPr eaLnBrk="1" fontAlgn="auto" hangingPunct="1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Wiz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Khalifa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Notorious</a:t>
            </a:r>
            <a:r>
              <a:rPr lang="sl-SI" dirty="0">
                <a:solidFill>
                  <a:srgbClr val="A395A5"/>
                </a:solidFill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B.I.G</a:t>
            </a: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endParaRPr lang="sl-SI" dirty="0"/>
          </a:p>
        </p:txBody>
      </p:sp>
      <p:pic>
        <p:nvPicPr>
          <p:cNvPr id="10244" name="Picture 4" descr="http://media.tumblr.com/tumblr_lh5q22wyzf1qgt9yy.gif">
            <a:extLst>
              <a:ext uri="{FF2B5EF4-FFF2-40B4-BE49-F238E27FC236}">
                <a16:creationId xmlns:a16="http://schemas.microsoft.com/office/drawing/2014/main" id="{756824F9-541D-402A-9BB9-C6B0F286C3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851025"/>
            <a:ext cx="34925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25.media.tumblr.com/tumblr_lq83ijPO1U1r1zphpo1_400.gif">
            <a:extLst>
              <a:ext uri="{FF2B5EF4-FFF2-40B4-BE49-F238E27FC236}">
                <a16:creationId xmlns:a16="http://schemas.microsoft.com/office/drawing/2014/main" id="{BCA57CD2-8C86-40CB-911D-041E95CDFF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25400"/>
            <a:ext cx="301783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ttp://media.giphy.com/media/2NxDB3e2kEBMc/giphy.gif">
            <a:extLst>
              <a:ext uri="{FF2B5EF4-FFF2-40B4-BE49-F238E27FC236}">
                <a16:creationId xmlns:a16="http://schemas.microsoft.com/office/drawing/2014/main" id="{EADEB312-68DF-49D6-91E0-5545514A57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625850"/>
            <a:ext cx="29559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http://img.pandawhale.com/post-27868-Dr-Dre-Deal-With-It-gif-hip-ho-acSL.gif">
            <a:extLst>
              <a:ext uri="{FF2B5EF4-FFF2-40B4-BE49-F238E27FC236}">
                <a16:creationId xmlns:a16="http://schemas.microsoft.com/office/drawing/2014/main" id="{ACA89997-CE6C-462E-82C0-25EC4840C0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5292725"/>
            <a:ext cx="20891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http://31.media.tumblr.com/tumblr_l8t5o7XZqF1qdtfdbo1_500.gif">
            <a:extLst>
              <a:ext uri="{FF2B5EF4-FFF2-40B4-BE49-F238E27FC236}">
                <a16:creationId xmlns:a16="http://schemas.microsoft.com/office/drawing/2014/main" id="{77D10CC4-5EDB-445A-AA3B-12855BC4A3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406525"/>
            <a:ext cx="140811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6" descr="http://25.media.tumblr.com/tumblr_lz583zuz4F1qjemo2o1_400.gif">
            <a:extLst>
              <a:ext uri="{FF2B5EF4-FFF2-40B4-BE49-F238E27FC236}">
                <a16:creationId xmlns:a16="http://schemas.microsoft.com/office/drawing/2014/main" id="{B4FCB7B0-DA1B-4FE4-92A8-C080A674B9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19550"/>
            <a:ext cx="26543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8" descr="http://media.giphy.com/media/v9G3NGByE9x16/giphy.gif">
            <a:extLst>
              <a:ext uri="{FF2B5EF4-FFF2-40B4-BE49-F238E27FC236}">
                <a16:creationId xmlns:a16="http://schemas.microsoft.com/office/drawing/2014/main" id="{DDCA079C-5072-4B57-8E28-A5169E1DF1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420938"/>
            <a:ext cx="22050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0" descr="http://24.media.tumblr.com/tumblr_m9dbsfE5Fr1ruigywo1_500.gif">
            <a:extLst>
              <a:ext uri="{FF2B5EF4-FFF2-40B4-BE49-F238E27FC236}">
                <a16:creationId xmlns:a16="http://schemas.microsoft.com/office/drawing/2014/main" id="{869B1302-82D0-4073-B745-55476D9D9C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363663"/>
            <a:ext cx="27971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2" descr="http://www.aux.tv/wp-content/uploads/2012/12/5.gif">
            <a:extLst>
              <a:ext uri="{FF2B5EF4-FFF2-40B4-BE49-F238E27FC236}">
                <a16:creationId xmlns:a16="http://schemas.microsoft.com/office/drawing/2014/main" id="{8B23DEAF-EC68-458E-90DE-E043FFF0CC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5413375"/>
            <a:ext cx="18669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6" descr="http://25.media.tumblr.com/tumblr_ljickuOTnx1qc1jg4o1_400.gif">
            <a:extLst>
              <a:ext uri="{FF2B5EF4-FFF2-40B4-BE49-F238E27FC236}">
                <a16:creationId xmlns:a16="http://schemas.microsoft.com/office/drawing/2014/main" id="{78F2EBE5-9B33-423A-857F-B7D1403C9A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371725"/>
            <a:ext cx="22796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8" descr="http://media.giphy.com/media/LyYXxK8oLVMxq/giphy.gif">
            <a:extLst>
              <a:ext uri="{FF2B5EF4-FFF2-40B4-BE49-F238E27FC236}">
                <a16:creationId xmlns:a16="http://schemas.microsoft.com/office/drawing/2014/main" id="{D6B34EBD-2A12-4C96-A1F7-95AAA54EA6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06800"/>
            <a:ext cx="272256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">
            <a:extLst>
              <a:ext uri="{FF2B5EF4-FFF2-40B4-BE49-F238E27FC236}">
                <a16:creationId xmlns:a16="http://schemas.microsoft.com/office/drawing/2014/main" id="{266B7DED-9E05-43A9-A2BE-417E3C014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308600"/>
            <a:ext cx="2152650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2217C1BB-084B-4B34-960A-ED053112C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11425"/>
            <a:ext cx="3433762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2" descr="http://www.biography.com/imported/images/Biography/Images/Profiles/S/Tupac-Shakur-206528-1-402.jpg">
            <a:extLst>
              <a:ext uri="{FF2B5EF4-FFF2-40B4-BE49-F238E27FC236}">
                <a16:creationId xmlns:a16="http://schemas.microsoft.com/office/drawing/2014/main" id="{2ADD986D-7DC3-4B8D-BC5F-7544306D2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9241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EE3BA82-51A4-4106-BCFE-0064D234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(</a:t>
            </a:r>
            <a:r>
              <a:rPr lang="sl-SI" i="1" dirty="0">
                <a:solidFill>
                  <a:srgbClr val="A395A5"/>
                </a:solidFill>
                <a:latin typeface="Berlin Sans FB" pitchFamily="34" charset="0"/>
              </a:rPr>
              <a:t>TUPAC AMARU SHAKUR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):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8A2AE24-2453-45CA-A06A-1928A38610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557588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Tupac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Shakur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znan tudi pod psevdonimi 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2pac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Pac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in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Makaveli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je bil eden najvplivnejših in najbolje prodajanih izvajalcev </a:t>
            </a: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hip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hopa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in </a:t>
            </a:r>
            <a:r>
              <a:rPr lang="sl-SI" b="1" dirty="0" err="1">
                <a:solidFill>
                  <a:schemeClr val="tx2"/>
                </a:solidFill>
                <a:latin typeface="Berlin Sans FB" pitchFamily="34" charset="0"/>
              </a:rPr>
              <a:t>rapa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.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Afroameriški hip hop glasbenik</a:t>
            </a:r>
          </a:p>
          <a:p>
            <a:pPr eaLnBrk="1" fontAlgn="auto" hangingPunct="1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Rojstvo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 </a:t>
            </a:r>
            <a:r>
              <a:rPr lang="sl-SI" dirty="0">
                <a:solidFill>
                  <a:schemeClr val="bg1"/>
                </a:solidFill>
                <a:latin typeface="Berlin Sans FB" pitchFamily="34" charset="0"/>
              </a:rPr>
              <a:t>16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. junij 1971</a:t>
            </a:r>
          </a:p>
          <a:p>
            <a:pPr eaLnBrk="1" fontAlgn="auto" hangingPunct="1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Smrt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13. september 1996, Las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Vegas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Nevada, Združene države Amerike</a:t>
            </a:r>
          </a:p>
          <a:p>
            <a:pPr eaLnBrk="1" fontAlgn="auto" hangingPunct="1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Najbolj priljubljene pesmi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Changes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Hit `Em Up,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Life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goes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on,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Dear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Mama,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California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Love,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Ghetto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Gospel,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Thugz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Mansion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2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of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America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most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wanted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Hail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Mary,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Only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God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can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judge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me</a:t>
            </a:r>
          </a:p>
          <a:p>
            <a:pPr eaLnBrk="1" fontAlgn="auto" hangingPunct="1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Filmi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: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Juice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Poetic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Justice,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Džankiji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Above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the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Rim,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Gang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Related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,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Bullet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endParaRPr lang="sl-SI" dirty="0"/>
          </a:p>
        </p:txBody>
      </p:sp>
      <p:sp>
        <p:nvSpPr>
          <p:cNvPr id="11270" name="AutoShape 4" descr="data:image/jpeg;base64,/9j/4AAQSkZJRgABAQAAAQABAAD/2wCEAAkGBxETEhUUExAWFRIXFhQYGBYXExQXFxYVFxUWFhYYFRkYHCggGBolHRcUITIhJSkrLi4uGB81ODMsNygtLisBCgoKDg0OGxAQGywkICQsLCwsLCwsLCwsLCwsLCwsLCwsLCwsLCwsLCwsLCwsLCwsLCwsLCwsLCwsLCwsLCwsLP/AABEIAMIBAwMBIgACEQEDEQH/xAAbAAEAAgMBAQAAAAAAAAAAAAAABQYDBAcBAv/EAEEQAAICAQMCBAQDBAcGBwEAAAECAAMRBBIhBTEGEyJBUWFxgTKRoRRCUrEjYnKCwdHwBxUk0uHxQ1NUkqKyszP/xAAZAQEAAwEBAAAAAAAAAAAAAAAAAQIDBAX/xAAjEQEAAgIDAAICAwEAAAAAAAAAAQIDERIhMSIyE0JBUWEE/9oADAMBAAIRAxEAPwDiMREBERAREQEREBERAREyUadnOFGf5D6wMcSRXpDe5A+gmcdGH8R/SRyhbhKHibWs0ZT3yJqyUTGiIiEEREBERAREQEREBERAREQEREBERAREQEREBERAREQEREDLpqGsYKoyT/rJl10PTFqQD39z85h8E9LGzzWHLcD+yD/if8JYdTpjOfJfvTox01G0HfWJpOcSU1y4+sgbbCWk17Wlp9UJ9xImTHVTkSHm1fGF/SIgiSoREQEREBERAREQEREBERAREQEREBERAREQEREBESR6N0S/U7/KUHy13MSQBycAD5nnA+UiZiPSI2jp5PZ4ZI6p0GvZXWvsAo/ICTWorB5kB0XVB0Uj4CWCtuO2T7fKcF97d0eKz1anvKzqayD2l/6wKaajZaeB7e5M5z1PqlmobKKEQdvb85timZZ31DV6hZgY+Mjpm1IbPqOY/ZXxnacTohz23MvnT27W3YBIzj644M+NhxnHGcZ+c8E2xu8liCNgsUEZGcsCVwO+PS3MlDUiIhBERAREQEREBERAREQEREBERAREQEREBERAS3+GL2o0ltgOPMOO3cLwOfqWlQl4XanT0Q99u4j+2S3+MzyeRDTFHe1HJieCS/h7oFurfanCAjc5HA+Q+J+UvMxEblSImUz4I1gP9GTyvP2l3HWNOmB5il/gDKX416VpNIqV1B1vwNzbmyw98+35Y+krWhqrwXZ3DLzhU3fdj+6Pb7zCaRk+TeLzX4rt4ts86tjk4HOJG+HNMxQiuutrSpKtYcIiAdx/WJOB9PznvCmm81CloOWHv3BPYH5/KeroqkJrcent3Ix+Ury1HFpx32pNGgts1CqWD2Zy+MFVA+Y4P2k51rShRjjOJbtJoqa1zWoHzEqHiO7ky1b8pRw4wpdg5P1M8nrnk/WeTochERAuXROlo1aHaOVB7fETPrOhIf3R+UmfDGl/4ao/FF/lJB9ETOWcmpdtaRMOba7oLLyvPyMiLKypwRgzqmt0GBKb1rSZzxzNaZNsr4teK3ERNXOREQEREBERAREQEREBERAREQPuiouyqO7MFH1JxOj9c0BKlVGcKB9fYSreBtB5uqVj+Gv1/fsv68/adZopVeSMkzmzZONodOGvUy434e6G2ofnKVKRvf4f1Vz+8f0nUbLadJQPLQIirlPr33N8SfnNm1K6xnaoXO4gAAZPJPEoPjvxCLcVoePf/KV3OW3+J4xjrtE6m63X6gk8j4/Af9ZMdR8P2aU1uj7BYNrY7ZHYfcfyMn/AfRQlIdh6mGT9+35DEtPUenJdU1b9iO47qR2YfMGRfNFbajxNadbn1A9CqFaDBycg5+JmXxZpFA8wkAd5E0ah9M/lXf3XH4XHxHw+Y9pGeN9dfZspyGVvhke/uOZEVmb7Wm2qvPD3W82WVls18bT/ADE0fE7gZIPeRr9OegZss2H+Fclue272Gfbmamv01oG+wFQT6Q3DHjOce06IrHLcMZvPHUtGIiasAD5du/y9ufzETbvHlps/fbDPxyo/dTJ5H8RH9n4TymkMowvPGTk+7hcAe/eRsdD8D3k6RM/ullH2Jx/OW3S6fjJ7mVXwAn/CV/2n/wDuZd0HE8/NOrS76T8YQXW3VF5nNuu64sSBxOg9aoaw9v8ApKB4h0LhuOfj2/nN8GmeWZmFciCInU5CIiAiIgIiICIiAiIgIiICIiBcv9nCeq18cAIv6kn+Q/OXdtUc4zgnufl8JVv9nlJFDtjhrDj5gAD+eZN6zjJA5nHk7vLsxdUh8eK+v6dNOKgSL8qo2qWyPUXdz7+wx3z8icUHp3Q77bA3lvs3A5YYyue/wk8iDzd1mMjnJPaTNHWmvJq0yjKj1OeFX2xwDk/5S8fCNQrNYme1l0KiqsZIAH8Rxiamq8Q1Hip97BsPgelV5zk/Htgf6ENd05gpOova3+qPQn5A5P54+UrXWutKi7KwFHsqgAD7CZVxRaV7W1De6v4m01m5XDHDHsOeOBg+2DuP3lar63Z5gYN24UnggZHPHY4z2+M0NM9eX8wMcq20qfw2d1JGeR7H655mCddccR05ZvM9ujaKvQ1qNRfcLrR6gv7ob2JB/EfrKR1vqbai1rD2JOB8BMvRtG1gcqu8qa1CEjB37s5J/DgLnPYAHMzt4evLZdUpXv6nGAMZzxn2laxFZ7la1ptHSEmbTsq+ojJH4R7Z+J+QmbW6epMgXeY/9UYQf3ifV9ppzVk9dySSTkkkknuSeSTNzQNgn3JR8D5j1A/PlP1mlPpLCvIODIkdM8A2YrdP4LDj+ywDD9S35S7q3B+k5J4Q6i9F/l2gqLFXbuGD7lMfEEE4M6ZptUD7zhz0+TtxTyq0+rX7V4Hce/8AKU7q1WVLe2R9gZeuo0LYvPf4yk9WbajIDzyJbEm0KNchBP8ArvMc3bdGcA9jj88GaU7XFMaIiIQREQEREBERAREQEREBNzo2ga++upQSXYAgAk7RyxwOeFBP2mnLB4Ef/jKxxlgyjPbdjcPzK4+4lbTqsymO5dF0tQRNqqF28bQOB9PlNLXPj35kh1uwg02EHeoAsABO9TuyeP3hsLH5Z+cp3inrJwRWuB/ESB+k48cTZ2TaIhEdddncVp6mY4wO5MvHhLpX7PXtPc8k/E+/2kH4B6eSrXFMsxIVjydo4OPvmWvWagVgZIBPuZfLb9IVpH7S1OtsNpnLuqJiw/OXrrHUAynBlB1tm5yZphjUKZpYJt9ICefV5is6eYm5FALONwyq5IGT2+81FGeAMmW7wJ0DfbXqbLEWui+svUWItKqQ+VXacrkY+zY7TW0xEdsIdl1/h+uykmytaFfYNy+WrIz5Vd2fQWLMi4wQSTyODOFeLqG02suoNld3lvg2eTWNxIBO7AzuGcHnuDOzeP8AxAl+k2ac7m3qxyrjhOce3JOPj2Pvice1vW13MWr/AKRs7gw5yTyc+/OZhhjXjSa9d9IB7Qf3FB+W7+W7ExywafqFDLhlUN9BNd9PQx9OPsZvtHD+pQ8ScXpdXuT+cyr0Oo/vsPuP8o5Qfjsi6rPNsU227QAi7wqbgqAKuAWQMQAO7A/OWjoPiJ0byrshv3WIxuHtNBvCqkZW/n4Ff8pF61LqcVOwevkquSVGe5T3Ru3bGffMrPG3SY50nbqdGtDCQvU+n1btzEncScZ44BP+H6yM8F642AoT6lx91Pb7yf63QGrB+BHPwHvOfXG2nTvlXakdYqyMqO+CB8Btwf8ACQlunZQCRwfedBq6QisVUEt3Oc9j7/SQHUNHkuuzIVvsMn3+H4v0m9bx4xvj/lWImTUUMhwRMc1c5ERAREQEREBE8iB7E8iB7JHw/UzahNvcHdn4Y/7yNln8D0jfY/vgKPvyf5CVvOqytSN2ha+qau562XdlmULyDggEHBAIyPxfXcc5HE591Sq1OHIx8h7/AD9/bP1z8TOiWJKX4rPI+sxxdTqG+Wsa2sfhHrCppEUnlS4/+RI/QiYeq9fDe8oi2Edjj7z5LH4y/wCKN7U/LOtJbqHUyeAZEzyJpEaZTMy9nYeg0BaVSpS2AAWbOWbuZx2dg8HUWnTI5s3M43cAcDHA/Ic/PMw/6Pq2wepmvcBhqvy5kR4g1GlVCt1YGQQCycZ9uSJPBnI9jKH/ALROqA1mluHBUjnI7+05sUcrOi06rtQbCoYgKMZODk9s8e+J8qV+DfZh/lMcT0XA2Fcf+Y4/uj/mmVbWHbUD7h/+UzSnsJ2k11147Wqf7yf4kGYdV59hBZGb4bVyOfmMzRjEjRylZvBCuuqwVK7kb8QIzgg+/wB5fKq9yqBnsd3wwWJwftmc38KXn9rp3MSMsvJJ4ZWXH6idSN4WtFHcgZP04M5c/wBnTh+r1zWhPPJxn7SF6jqairqMKWzyR747mb1jj/WJWur2HeeP9dpSkble1kF1rT5Dtn3BH02jIH3zIGTfVqjxwNpXIOTxye/5HiQc7K+OXJ69ieRLKPYnkQPYnk9gIiICIiAlo8F2D1j5g/p/0Mq8sPhvp1wYN6EV19JssVC2OQyITvde/qVSOD8JW0bhak6ttb1tzmUnxTbmwD2EuWk6cdhY6vSAZwWN7ABjyFya8bsc47yG6t4cRiWfqXT0HfjUWWNj5LXUSZnSsxLbJeJqpkTa6jXSrbabGsAzl2TYGP8AUXJIHzJyc9hNWbOciIgJ17S+K9E1DaWnFbv5dYYYHoY+sqRwBtAXBwcsePec58N+Gr9abPKKLXUoa2219ldak4XccE5JzgAEnE3uk9FssAprNHnGz8WUvLq21VAStbGQA/IfjOfbFL44v6tW2nQtS66ak7GOFHALFv1JnJ+udROotNhHynT+seHLdLoQdZfW91hZaRpmytnGd1hKhUCcg7Ad2QODzOWdQ0xQ9pTHTjPfrXJflXppxPpKyewm9Voe2RNdsYrMo+JNNoKyOBhvbH85taDwwLKw3m7SS3dQQQCMYGck45+A4yRmRyhM0mFbiZ9TpGVyuCfUQDjvg4B+8sfRvCWUN2oYJQqLYzbtqqjMUTLAMzFirhVVTuwfUMEiyqt6S/y3RxnKsG/Ig8frOl6nVnIOcqRlfgVPPf4958+GugdP1VlVdXUdPWHYr5f+7WaxmA3HD6hrMcZ53YHwkWNaPLsTcp2X2VVOEWsWImcsUT0rgGrsP/EPfAxnkrvtrjtrpMPrlKEFefY5ld6jqGJJ+Ix/lMul1HfJx7ff4Rr9m3HAP8pjWNS1mdo9KhYNrH8PI+PPw/L9ZXbxhiPn9JOWsu5WGe/8xIjqJy5M3qyv41oiJdkREQEREBERAT6rrLEKoJYkAAckknAA+cy6DTeZalecbmAJxnAJ5OPfAycfKbuhCqmosTPAFVWR6h5zEZOOM+Wti/VuO0DN0zo1VrFDc27KqXStXqDu21F3GxS2ScZA9mIyo3Sy9E0Sv5jFmTT1BDqLFO61mPFenrb/AMS9zgYHorAyBuXJiOn9Ma+9NDSR5ocVoCSFN7Z8+9mAztQKVHGcBSBndm59d6euis0+gQkjSVjUWFQALddey11OxJHCu1OM5O1D25MCu9c1bW2mostLVMaq9Ou9qEyeVrZASbdxw7Mp3MCd54EgOt65MeVVnyjj1EbfMCFgHA99zbmJPb0qMBOcza9SbbxlVANVAJ9WdgrU/Va8sT/GUPvLXS951XQ2s3MTUmwuu7I3tgLuGCACMfDiQmZ6c2NZwTg4BAJweCc4B+B4bj5GfJBHfPt+RGRL/wBP1OqOj6t6GtqW+t3VkYqH88szsRyT6RnJ7ZzPjQ2t1QUpcBZqaadW1eFAfUitQ1OnO3BIDbiAOcbgMEgiUKHEv3Srb7aNEuuG/p9uratc1KnlrX5Zda7AAakcsVwuP/5v8OIXxV1PVvY2kv2JXRdYqr5SKtPqI2qwXcqYBIUHnHvA+/C1Gr1FZ0iEpo2s8y+zGBwAPU54JA4Ck4yc8ckXyipaWq6dp6zS9zqdRsJ82mmw4Wpnbk6mxc59q1JAHFjNqaKnS9O0tbFCdQ39Mi2Vjdlfw6m9DytSZyiHliVwBybNTwzq6lr1nUFtuc0VOFaylE3avU+jzd4tYs+02YXb6QRznJYIDx91xrde5oytFTCmhFHoCVgIAgHHYjgfxfOV3WatnzlSOcH5E54PwPB/Iyy9O6rqE6TYVuZdmsqZMYyjlHJZGxlGOTyCJZ7+r6j/AHjfUbAarNJ5liNVUyW2LpgwexCuHbIB3EZ4jSdy59050GBn/vN7U3qy+nsMEkewJABPwGSB9xNvQaDUU06G/RjOo1Nrr5yKM13CwolC4GKyVw5PGQ+BwpzNdOu1Zv6yMHemnuWwV0qlblH2l7KlGwlgGOSPc/OVmq0XVFHLMEBGSDyTgKu3cWY+ygc5+Es2svFWQEcIowm/eu5FLbWG0ry21mJycknGBxPfB/W9XqtQ+bHssGkuTcoG41JW42WbRlxl179iBiY9b6em01tv8s6q0ba0QszmpQFOGxuwWHO4jkY9hE12ckNpjSVSyyplVbEFiKWcWJjcQvmPuUkK6n1HhlwBznoPQadL1GrW9PrdlLrpLaiwUEGjT01tWACc4CEd+2fbk0zqfR3pqra3SXppyzbbfNUh3YLuYZrG9QAigjapwSGO7MaG+/TXabVVOG2+UK29Ibadyoltedw4Rl9wVCgMRiSie3zRqlq3W0nyVJYJsrC3qNoD1hyckKCu52zzjA9TY+/FXTqq7a66jY2ylLNzYGFs9X4Fzt5bLMScs3G0YEt/jno+m1XT6+rLZ+zl6iDp1rytl7WOxK8grlmsJPOePnnR6x1rU6HXVB0zRZptMllL1qFvqNex0JxlsZbvnBJkkKJZYR7nuPf37CTXhTpZ1dzUu1oK12Wba6w1j+X+KvBI2NyBkhufafVmhavTnUaTe7DV2070BNlCqVGmx+8HtJb1j+AKMbiDO6XS649T1VV299QmitVmRNjWHyk2sxTBsOSQGJJOBIiEzZTPEmhNTqqU6hP6EW2V3Jhq8uwzxz5eNmGbByewyBIRq3YjCsckKMAnLHsox3Pyls8GnUWDXCs2sTob94Bc7vwgB/4jjfgH5zLvuOj6QELgftGoCbdw9TXrnaV/e5+ssrKmWUOu7cjDa21sgja3PpbPZvS3B+B+Exy6/wC0Xq+tTV6zTWW2Cl7QxrccEcFWAI+nqHPA5lKhBERAREQERED7ouZGV1OGVgyn4MpyD+Ylq6clgZlOkWqxwtihtwTzKrUKnYTlPxMCCcYfsBiVjR6lqrEsQ4dGV1OAcMpDKcHg8gcSS0XVqgxBoWuth6vK80scepB67c7Q4ViFZSdo5gWzR9I6jRZVqaFordGYpwhYs58tufKDOBkcEt3z7ye8QWazWqH/AGelNUw8u1vNO2w1rbTuQDtsF1pP0U8hQTz23xBgDD2WMM4OyqgKMg4/o9zkZAPDr2H1kZf1a9m3G6wd8f0lhwCMYBLE4xxye0Cc6j4O1yqC6ptVX2hWOAErutOBjuVpc899y/Gbmk0XV9i0rqCEDVWqDY2A7+Zt2nHpIFVmTwPTjJyAa7pPEOqrbctxycZ3KrbsYwW3A5PA5PPE2H8SO3emsnjJD6pc4wR6UuCjlQeB7CBO6jV9V0C2XnUMG1DVN5tdpO5zuY7viSqjOfiO/OKpZ1e83/tHmYuDbgygJtbOcqFwF5JPHuSe8+7uqlgR5aDJLHm1/Ue5xa7Lnk84zzI+BJarxBq7FdH1NjK7+Y4NjEM45BIJ5x7Sb0/inUO6vu8+5QpFmpANenCAKHVCzKWH8bZOdoAziQZ6q3p2mysKqLtrfYpKgAvwPxE5JyDyTz7T7s69c422Bba/4LNzcjsd+7zOOcer3I7HEB1nqzWlh5jPuO6y1yd9z/Fs9lHsv3PPa/dD1XR/2C7Ram+2lXvruVk5dlFShWOQRgjORjuTjtOcXV1NzWSp/gsIP/tsAAb4+oL3xzMlfS9U4AFVjKM4OD5YB5JDfhA+eYGLU2FA1K3B6t27K7grEcBsMAe3ymSrrF62+cLSLcFd2edpGMfTEW6FKx/SWqW9kqZbD8tzrlFH0LH5TRgb+n63qa0etL3St2DMqsVBYZ5IHHvMy+JdaLvPGqt87IO/zGJ4GAOT2A4+kiogWvRarUedVi1/2y4rY1gbBpq5sXaFIG4jNp+RUDBLZyN4outPod2ax3dqSTt4VwrZ7b8Fna3K7e4C4zI7S6mokajzWS+pKsV+ld7VqqBkdgR+FQSjLyeBnPGxo+uUj8KLQSMkJSdhsDKw8x/Maxq/SfQAFztO04xAvl3izpz6AdIDt5IpQDVgPt/aFIfLVgbvL3gH4/KVZdDagfU3bSqBSLhaLEJACIaEVMCz0qF8wgDGdvpwNDVeJzjJ2O+f3buobfnwbV2/bP0Eh7uuXtZ5hdg3ttZhtGMYXnOMfEkn3zCVx61rNJeyp+1MtdNIWrD1+WBW1gVFXH4iq1tuLficntgTUr1JrXZ/vRbK0Jaqvdd5fmHbhmUj90ljtPBKDJ9pX6+snuyVH47tLp+fqwQN98zINfV76Kgj5WatT/8AsQPykJ03+hvUhuR9XdXW52lqbQnmKrpyVPqO5d5G7AyFHJPH1+0gapC/ULHqQArZXaQa1V8Iq7yMkLzhR3OB8Zo/t2k/9Cw+mrbH61k/rMeo1dPGzR1j5vbfYfrwyr9ipg0nXKnVftH++WGLAd3mMb9nmYOHAC79rM3bGc/fQ6jaSlm7qbWDL2rWrMS1xKKNxOAeHfJHPoPHPEHWmck4ySewAH2A4Ex3sAMCDTLres6m5ErtvsdEGFVnJCj2AE0YiSqREQEREBERAREQEREBERAREQEREBPMT2ICIiAiIgeT2IgIiICIiA3H4/rPd5+P6zyIHpc/H9Z5EQEREBERAREQPIiICIiAiIgIiICIiAiIgIiICIiAiIgIiICIiAiIgIiICIiAiIgIiICIiB//2Q==">
            <a:extLst>
              <a:ext uri="{FF2B5EF4-FFF2-40B4-BE49-F238E27FC236}">
                <a16:creationId xmlns:a16="http://schemas.microsoft.com/office/drawing/2014/main" id="{418F5A06-05C3-4537-9F0A-18C71FAA7C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384425"/>
            <a:ext cx="66389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l-SI" altLang="sl-SI" sz="1800"/>
          </a:p>
        </p:txBody>
      </p:sp>
      <p:sp>
        <p:nvSpPr>
          <p:cNvPr id="11271" name="AutoShape 6" descr="data:image/jpeg;base64,/9j/4AAQSkZJRgABAQAAAQABAAD/2wCEAAkGBxETEhUUExAWFRIXFhQYGBYXExQXFxYVFxUWFhYYFRkYHCggGBolHRcUITIhJSkrLi4uGB81ODMsNygtLisBCgoKDg0OGxAQGywkICQsLCwsLCwsLCwsLCwsLCwsLCwsLCwsLCwsLCwsLCwsLCwsLCwsLCwsLCwsLCwsLCwsLP/AABEIAMIBAwMBIgACEQEDEQH/xAAbAAEAAgMBAQAAAAAAAAAAAAAABQYDBAcBAv/EAEEQAAICAQMCBAQDBAcGBwEAAAECAAMRBBIhBTEGEyJBUWFxgTKRoRRCUrEjYnKCwdHwBxUk0uHxQ1NUkqKyszP/xAAZAQEAAwEBAAAAAAAAAAAAAAAAAQIDBAX/xAAjEQEAAgIDAAICAwEAAAAAAAAAAQIDERIhMSIyE0JBUWEE/9oADAMBAAIRAxEAPwDiMREBERAREQEREBERAREyUadnOFGf5D6wMcSRXpDe5A+gmcdGH8R/SRyhbhKHibWs0ZT3yJqyUTGiIiEEREBERAREQEREBERAREQEREBERAREQEREBERAREQEREDLpqGsYKoyT/rJl10PTFqQD39z85h8E9LGzzWHLcD+yD/if8JYdTpjOfJfvTox01G0HfWJpOcSU1y4+sgbbCWk17Wlp9UJ9xImTHVTkSHm1fGF/SIgiSoREQEREBERAREQEREBERAREQEREBERAREQEREBESR6N0S/U7/KUHy13MSQBycAD5nnA+UiZiPSI2jp5PZ4ZI6p0GvZXWvsAo/ICTWorB5kB0XVB0Uj4CWCtuO2T7fKcF97d0eKz1anvKzqayD2l/6wKaajZaeB7e5M5z1PqlmobKKEQdvb85timZZ31DV6hZgY+Mjpm1IbPqOY/ZXxnacTohz23MvnT27W3YBIzj644M+NhxnHGcZ+c8E2xu8liCNgsUEZGcsCVwO+PS3MlDUiIhBERAREQEREBERAREQEREBERAREQEREBERAS3+GL2o0ltgOPMOO3cLwOfqWlQl4XanT0Q99u4j+2S3+MzyeRDTFHe1HJieCS/h7oFurfanCAjc5HA+Q+J+UvMxEblSImUz4I1gP9GTyvP2l3HWNOmB5il/gDKX416VpNIqV1B1vwNzbmyw98+35Y+krWhqrwXZ3DLzhU3fdj+6Pb7zCaRk+TeLzX4rt4ts86tjk4HOJG+HNMxQiuutrSpKtYcIiAdx/WJOB9PznvCmm81CloOWHv3BPYH5/KeroqkJrcent3Ix+Ury1HFpx32pNGgts1CqWD2Zy+MFVA+Y4P2k51rShRjjOJbtJoqa1zWoHzEqHiO7ky1b8pRw4wpdg5P1M8nrnk/WeTochERAuXROlo1aHaOVB7fETPrOhIf3R+UmfDGl/4ao/FF/lJB9ETOWcmpdtaRMOba7oLLyvPyMiLKypwRgzqmt0GBKb1rSZzxzNaZNsr4teK3ERNXOREQEREBERAREQEREBERAREQPuiouyqO7MFH1JxOj9c0BKlVGcKB9fYSreBtB5uqVj+Gv1/fsv68/adZopVeSMkzmzZONodOGvUy434e6G2ofnKVKRvf4f1Vz+8f0nUbLadJQPLQIirlPr33N8SfnNm1K6xnaoXO4gAAZPJPEoPjvxCLcVoePf/KV3OW3+J4xjrtE6m63X6gk8j4/Af9ZMdR8P2aU1uj7BYNrY7ZHYfcfyMn/AfRQlIdh6mGT9+35DEtPUenJdU1b9iO47qR2YfMGRfNFbajxNadbn1A9CqFaDBycg5+JmXxZpFA8wkAd5E0ah9M/lXf3XH4XHxHw+Y9pGeN9dfZspyGVvhke/uOZEVmb7Wm2qvPD3W82WVls18bT/ADE0fE7gZIPeRr9OegZss2H+Fclue272Gfbmamv01oG+wFQT6Q3DHjOce06IrHLcMZvPHUtGIiasAD5du/y9ufzETbvHlps/fbDPxyo/dTJ5H8RH9n4TymkMowvPGTk+7hcAe/eRsdD8D3k6RM/ullH2Jx/OW3S6fjJ7mVXwAn/CV/2n/wDuZd0HE8/NOrS76T8YQXW3VF5nNuu64sSBxOg9aoaw9v8ApKB4h0LhuOfj2/nN8GmeWZmFciCInU5CIiAiIgIiICIiAiIgIiICIiBcv9nCeq18cAIv6kn+Q/OXdtUc4zgnufl8JVv9nlJFDtjhrDj5gAD+eZN6zjJA5nHk7vLsxdUh8eK+v6dNOKgSL8qo2qWyPUXdz7+wx3z8icUHp3Q77bA3lvs3A5YYyue/wk8iDzd1mMjnJPaTNHWmvJq0yjKj1OeFX2xwDk/5S8fCNQrNYme1l0KiqsZIAH8Rxiamq8Q1Hip97BsPgelV5zk/Htgf6ENd05gpOova3+qPQn5A5P54+UrXWutKi7KwFHsqgAD7CZVxRaV7W1De6v4m01m5XDHDHsOeOBg+2DuP3lar63Z5gYN24UnggZHPHY4z2+M0NM9eX8wMcq20qfw2d1JGeR7H655mCddccR05ZvM9ujaKvQ1qNRfcLrR6gv7ob2JB/EfrKR1vqbai1rD2JOB8BMvRtG1gcqu8qa1CEjB37s5J/DgLnPYAHMzt4evLZdUpXv6nGAMZzxn2laxFZ7la1ptHSEmbTsq+ojJH4R7Z+J+QmbW6epMgXeY/9UYQf3ifV9ppzVk9dySSTkkkknuSeSTNzQNgn3JR8D5j1A/PlP1mlPpLCvIODIkdM8A2YrdP4LDj+ywDD9S35S7q3B+k5J4Q6i9F/l2gqLFXbuGD7lMfEEE4M6ZptUD7zhz0+TtxTyq0+rX7V4Hce/8AKU7q1WVLe2R9gZeuo0LYvPf4yk9WbajIDzyJbEm0KNchBP8ArvMc3bdGcA9jj88GaU7XFMaIiIQREQEREBERAREQEREBNzo2ga++upQSXYAgAk7RyxwOeFBP2mnLB4Ef/jKxxlgyjPbdjcPzK4+4lbTqsymO5dF0tQRNqqF28bQOB9PlNLXPj35kh1uwg02EHeoAsABO9TuyeP3hsLH5Z+cp3inrJwRWuB/ESB+k48cTZ2TaIhEdddncVp6mY4wO5MvHhLpX7PXtPc8k/E+/2kH4B6eSrXFMsxIVjydo4OPvmWvWagVgZIBPuZfLb9IVpH7S1OtsNpnLuqJiw/OXrrHUAynBlB1tm5yZphjUKZpYJt9ICefV5is6eYm5FALONwyq5IGT2+81FGeAMmW7wJ0DfbXqbLEWui+svUWItKqQ+VXacrkY+zY7TW0xEdsIdl1/h+uykmytaFfYNy+WrIz5Vd2fQWLMi4wQSTyODOFeLqG02suoNld3lvg2eTWNxIBO7AzuGcHnuDOzeP8AxAl+k2ac7m3qxyrjhOce3JOPj2Pvice1vW13MWr/AKRs7gw5yTyc+/OZhhjXjSa9d9IB7Qf3FB+W7+W7ExywafqFDLhlUN9BNd9PQx9OPsZvtHD+pQ8ScXpdXuT+cyr0Oo/vsPuP8o5Qfjsi6rPNsU227QAi7wqbgqAKuAWQMQAO7A/OWjoPiJ0byrshv3WIxuHtNBvCqkZW/n4Ff8pF61LqcVOwevkquSVGe5T3Ru3bGffMrPG3SY50nbqdGtDCQvU+n1btzEncScZ44BP+H6yM8F642AoT6lx91Pb7yf63QGrB+BHPwHvOfXG2nTvlXakdYqyMqO+CB8Btwf8ACQlunZQCRwfedBq6QisVUEt3Oc9j7/SQHUNHkuuzIVvsMn3+H4v0m9bx4xvj/lWImTUUMhwRMc1c5ERAREQEREBE8iB7E8iB7JHw/UzahNvcHdn4Y/7yNln8D0jfY/vgKPvyf5CVvOqytSN2ha+qau562XdlmULyDggEHBAIyPxfXcc5HE591Sq1OHIx8h7/AD9/bP1z8TOiWJKX4rPI+sxxdTqG+Wsa2sfhHrCppEUnlS4/+RI/QiYeq9fDe8oi2Edjj7z5LH4y/wCKN7U/LOtJbqHUyeAZEzyJpEaZTMy9nYeg0BaVSpS2AAWbOWbuZx2dg8HUWnTI5s3M43cAcDHA/Ic/PMw/6Pq2wepmvcBhqvy5kR4g1GlVCt1YGQQCycZ9uSJPBnI9jKH/ALROqA1mluHBUjnI7+05sUcrOi06rtQbCoYgKMZODk9s8e+J8qV+DfZh/lMcT0XA2Fcf+Y4/uj/mmVbWHbUD7h/+UzSnsJ2k11147Wqf7yf4kGYdV59hBZGb4bVyOfmMzRjEjRylZvBCuuqwVK7kb8QIzgg+/wB5fKq9yqBnsd3wwWJwftmc38KXn9rp3MSMsvJJ4ZWXH6idSN4WtFHcgZP04M5c/wBnTh+r1zWhPPJxn7SF6jqairqMKWzyR747mb1jj/WJWur2HeeP9dpSkble1kF1rT5Dtn3BH02jIH3zIGTfVqjxwNpXIOTxye/5HiQc7K+OXJ69ieRLKPYnkQPYnk9gIiICIiAlo8F2D1j5g/p/0Mq8sPhvp1wYN6EV19JssVC2OQyITvde/qVSOD8JW0bhak6ttb1tzmUnxTbmwD2EuWk6cdhY6vSAZwWN7ABjyFya8bsc47yG6t4cRiWfqXT0HfjUWWNj5LXUSZnSsxLbJeJqpkTa6jXSrbabGsAzl2TYGP8AUXJIHzJyc9hNWbOciIgJ17S+K9E1DaWnFbv5dYYYHoY+sqRwBtAXBwcsePec58N+Gr9abPKKLXUoa2219ldak4XccE5JzgAEnE3uk9FssAprNHnGz8WUvLq21VAStbGQA/IfjOfbFL44v6tW2nQtS66ak7GOFHALFv1JnJ+udROotNhHynT+seHLdLoQdZfW91hZaRpmytnGd1hKhUCcg7Ad2QODzOWdQ0xQ9pTHTjPfrXJflXppxPpKyewm9Voe2RNdsYrMo+JNNoKyOBhvbH85taDwwLKw3m7SS3dQQQCMYGck45+A4yRmRyhM0mFbiZ9TpGVyuCfUQDjvg4B+8sfRvCWUN2oYJQqLYzbtqqjMUTLAMzFirhVVTuwfUMEiyqt6S/y3RxnKsG/Ig8frOl6nVnIOcqRlfgVPPf4958+GugdP1VlVdXUdPWHYr5f+7WaxmA3HD6hrMcZ53YHwkWNaPLsTcp2X2VVOEWsWImcsUT0rgGrsP/EPfAxnkrvtrjtrpMPrlKEFefY5ld6jqGJJ+Ix/lMul1HfJx7ff4Rr9m3HAP8pjWNS1mdo9KhYNrH8PI+PPw/L9ZXbxhiPn9JOWsu5WGe/8xIjqJy5M3qyv41oiJdkREQEREBERAT6rrLEKoJYkAAckknAA+cy6DTeZalecbmAJxnAJ5OPfAycfKbuhCqmosTPAFVWR6h5zEZOOM+Wti/VuO0DN0zo1VrFDc27KqXStXqDu21F3GxS2ScZA9mIyo3Sy9E0Sv5jFmTT1BDqLFO61mPFenrb/AMS9zgYHorAyBuXJiOn9Ma+9NDSR5ocVoCSFN7Z8+9mAztQKVHGcBSBndm59d6euis0+gQkjSVjUWFQALddey11OxJHCu1OM5O1D25MCu9c1bW2mostLVMaq9Ou9qEyeVrZASbdxw7Mp3MCd54EgOt65MeVVnyjj1EbfMCFgHA99zbmJPb0qMBOcza9SbbxlVANVAJ9WdgrU/Va8sT/GUPvLXS951XQ2s3MTUmwuu7I3tgLuGCACMfDiQmZ6c2NZwTg4BAJweCc4B+B4bj5GfJBHfPt+RGRL/wBP1OqOj6t6GtqW+t3VkYqH88szsRyT6RnJ7ZzPjQ2t1QUpcBZqaadW1eFAfUitQ1OnO3BIDbiAOcbgMEgiUKHEv3Srb7aNEuuG/p9uratc1KnlrX5Zda7AAakcsVwuP/5v8OIXxV1PVvY2kv2JXRdYqr5SKtPqI2qwXcqYBIUHnHvA+/C1Gr1FZ0iEpo2s8y+zGBwAPU54JA4Ck4yc8ckXyipaWq6dp6zS9zqdRsJ82mmw4Wpnbk6mxc59q1JAHFjNqaKnS9O0tbFCdQ39Mi2Vjdlfw6m9DytSZyiHliVwBybNTwzq6lr1nUFtuc0VOFaylE3avU+jzd4tYs+02YXb6QRznJYIDx91xrde5oytFTCmhFHoCVgIAgHHYjgfxfOV3WatnzlSOcH5E54PwPB/Iyy9O6rqE6TYVuZdmsqZMYyjlHJZGxlGOTyCJZ7+r6j/AHjfUbAarNJ5liNVUyW2LpgwexCuHbIB3EZ4jSdy59050GBn/vN7U3qy+nsMEkewJABPwGSB9xNvQaDUU06G/RjOo1Nrr5yKM13CwolC4GKyVw5PGQ+BwpzNdOu1Zv6yMHemnuWwV0qlblH2l7KlGwlgGOSPc/OVmq0XVFHLMEBGSDyTgKu3cWY+ygc5+Es2svFWQEcIowm/eu5FLbWG0ry21mJycknGBxPfB/W9XqtQ+bHssGkuTcoG41JW42WbRlxl179iBiY9b6em01tv8s6q0ba0QszmpQFOGxuwWHO4jkY9hE12ckNpjSVSyyplVbEFiKWcWJjcQvmPuUkK6n1HhlwBznoPQadL1GrW9PrdlLrpLaiwUEGjT01tWACc4CEd+2fbk0zqfR3pqra3SXppyzbbfNUh3YLuYZrG9QAigjapwSGO7MaG+/TXabVVOG2+UK29Ibadyoltedw4Rl9wVCgMRiSie3zRqlq3W0nyVJYJsrC3qNoD1hyckKCu52zzjA9TY+/FXTqq7a66jY2ylLNzYGFs9X4Fzt5bLMScs3G0YEt/jno+m1XT6+rLZ+zl6iDp1rytl7WOxK8grlmsJPOePnnR6x1rU6HXVB0zRZptMllL1qFvqNex0JxlsZbvnBJkkKJZYR7nuPf37CTXhTpZ1dzUu1oK12Wba6w1j+X+KvBI2NyBkhufafVmhavTnUaTe7DV2070BNlCqVGmx+8HtJb1j+AKMbiDO6XS649T1VV299QmitVmRNjWHyk2sxTBsOSQGJJOBIiEzZTPEmhNTqqU6hP6EW2V3Jhq8uwzxz5eNmGbByewyBIRq3YjCsckKMAnLHsox3Pyls8GnUWDXCs2sTob94Bc7vwgB/4jjfgH5zLvuOj6QELgftGoCbdw9TXrnaV/e5+ssrKmWUOu7cjDa21sgja3PpbPZvS3B+B+Exy6/wC0Xq+tTV6zTWW2Cl7QxrccEcFWAI+nqHPA5lKhBERAREQERED7ouZGV1OGVgyn4MpyD+Ylq6clgZlOkWqxwtihtwTzKrUKnYTlPxMCCcYfsBiVjR6lqrEsQ4dGV1OAcMpDKcHg8gcSS0XVqgxBoWuth6vK80scepB67c7Q4ViFZSdo5gWzR9I6jRZVqaFordGYpwhYs58tufKDOBkcEt3z7ye8QWazWqH/AGelNUw8u1vNO2w1rbTuQDtsF1pP0U8hQTz23xBgDD2WMM4OyqgKMg4/o9zkZAPDr2H1kZf1a9m3G6wd8f0lhwCMYBLE4xxye0Cc6j4O1yqC6ptVX2hWOAErutOBjuVpc899y/Gbmk0XV9i0rqCEDVWqDY2A7+Zt2nHpIFVmTwPTjJyAa7pPEOqrbctxycZ3KrbsYwW3A5PA5PPE2H8SO3emsnjJD6pc4wR6UuCjlQeB7CBO6jV9V0C2XnUMG1DVN5tdpO5zuY7viSqjOfiO/OKpZ1e83/tHmYuDbgygJtbOcqFwF5JPHuSe8+7uqlgR5aDJLHm1/Ue5xa7Lnk84zzI+BJarxBq7FdH1NjK7+Y4NjEM45BIJ5x7Sb0/inUO6vu8+5QpFmpANenCAKHVCzKWH8bZOdoAziQZ6q3p2mysKqLtrfYpKgAvwPxE5JyDyTz7T7s69c422Bba/4LNzcjsd+7zOOcer3I7HEB1nqzWlh5jPuO6y1yd9z/Fs9lHsv3PPa/dD1XR/2C7Ram+2lXvruVk5dlFShWOQRgjORjuTjtOcXV1NzWSp/gsIP/tsAAb4+oL3xzMlfS9U4AFVjKM4OD5YB5JDfhA+eYGLU2FA1K3B6t27K7grEcBsMAe3ymSrrF62+cLSLcFd2edpGMfTEW6FKx/SWqW9kqZbD8tzrlFH0LH5TRgb+n63qa0etL3St2DMqsVBYZ5IHHvMy+JdaLvPGqt87IO/zGJ4GAOT2A4+kiogWvRarUedVi1/2y4rY1gbBpq5sXaFIG4jNp+RUDBLZyN4outPod2ax3dqSTt4VwrZ7b8Fna3K7e4C4zI7S6mokajzWS+pKsV+ld7VqqBkdgR+FQSjLyeBnPGxo+uUj8KLQSMkJSdhsDKw8x/Maxq/SfQAFztO04xAvl3izpz6AdIDt5IpQDVgPt/aFIfLVgbvL3gH4/KVZdDagfU3bSqBSLhaLEJACIaEVMCz0qF8wgDGdvpwNDVeJzjJ2O+f3buobfnwbV2/bP0Eh7uuXtZ5hdg3ttZhtGMYXnOMfEkn3zCVx61rNJeyp+1MtdNIWrD1+WBW1gVFXH4iq1tuLficntgTUr1JrXZ/vRbK0Jaqvdd5fmHbhmUj90ljtPBKDJ9pX6+snuyVH47tLp+fqwQN98zINfV76Kgj5WatT/8AsQPykJ03+hvUhuR9XdXW52lqbQnmKrpyVPqO5d5G7AyFHJPH1+0gapC/ULHqQArZXaQa1V8Iq7yMkLzhR3OB8Zo/t2k/9Cw+mrbH61k/rMeo1dPGzR1j5vbfYfrwyr9ipg0nXKnVftH++WGLAd3mMb9nmYOHAC79rM3bGc/fQ6jaSlm7qbWDL2rWrMS1xKKNxOAeHfJHPoPHPEHWmck4ySewAH2A4Ex3sAMCDTLres6m5ErtvsdEGFVnJCj2AE0YiSqREQEREBERAREQEREBERAREQEREBPMT2ICIiAiIgeT2IgIiICIiA3H4/rPd5+P6zyIHpc/H9Z5EQEREBERAREQPIiICIiAiIgIiICIiAiIgIiICIiAiIgIiICIiAiIgIiICIiAiIgIiICIiB//2Q==">
            <a:extLst>
              <a:ext uri="{FF2B5EF4-FFF2-40B4-BE49-F238E27FC236}">
                <a16:creationId xmlns:a16="http://schemas.microsoft.com/office/drawing/2014/main" id="{8FE62743-BD5A-4EB2-B8D1-2314416FFB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2232025"/>
            <a:ext cx="66389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l-SI" altLang="sl-SI" sz="180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5.fanpop.com/image/photos/24600000/Tupac-tupac-shakur-24636106-1280-800.png">
            <a:extLst>
              <a:ext uri="{FF2B5EF4-FFF2-40B4-BE49-F238E27FC236}">
                <a16:creationId xmlns:a16="http://schemas.microsoft.com/office/drawing/2014/main" id="{372A5D53-26F4-4853-9372-C54990D6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005263"/>
            <a:ext cx="5019675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4AF67F4-A972-4798-B1C7-4F2D7725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ŽIVLJENJE TUPAC-A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2E43286-F086-4DB6-8B86-A891626669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975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ni nikoli spoznal svojega biološkega očeta. 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Njegov očim je bil preprodajalec drog in ko je bil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star dve leti, je bil obsojen na šest let zapora zaradi kraje avtomobila in umora. 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Ker je bila njegova mati zasvojena s heroinom in družina ni imela denarja, so se neprestano selili. To je močno vplivalo na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, kajti bil je brez prijateljev in zaprl se je vase.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Pred studiom v New Yorku leta 1994 je bil petkrat ustreljen; dvakrat v glavo in trikrat v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prsa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(ta napad naj bi naročila dva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raperja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z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East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Coasta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), 2Pac je ta napad preživel. 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7. septembra 1996 so ga v Las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Vegasu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  <a:r>
              <a:rPr lang="sl-SI" dirty="0">
                <a:solidFill>
                  <a:schemeClr val="bg1"/>
                </a:solidFill>
                <a:latin typeface="Berlin Sans FB" pitchFamily="34" charset="0"/>
              </a:rPr>
              <a:t>ustrelili na poti 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z boksarske tekme. Šest dni kasneje je 2Pac umrl v bližnji bolnišnici. Osumljencev za njegovo smrt ni. </a:t>
            </a:r>
          </a:p>
          <a:p>
            <a:pPr eaLnBrk="1" fontAlgn="auto" hangingPunct="1">
              <a:defRPr/>
            </a:pP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Tupac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je bil poznan kot kralj </a:t>
            </a:r>
            <a:r>
              <a:rPr lang="sl-SI" dirty="0" err="1">
                <a:solidFill>
                  <a:srgbClr val="A395A5"/>
                </a:solidFill>
                <a:latin typeface="Berlin Sans FB" pitchFamily="34" charset="0"/>
              </a:rPr>
              <a:t>rapa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. 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  <a:hlinkClick r:id="rId3"/>
              </a:rPr>
              <a:t>http://www.youtube.com/watch?v=eXvBjCO19QY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 </a:t>
            </a:r>
          </a:p>
          <a:p>
            <a:pPr eaLnBrk="1" fontAlgn="auto" hangingPunct="1">
              <a:defRPr/>
            </a:pPr>
            <a:endParaRPr lang="sl-SI" dirty="0">
              <a:solidFill>
                <a:srgbClr val="A395A5"/>
              </a:solidFill>
              <a:latin typeface="Berlin Sans FB" pitchFamily="34" charset="0"/>
            </a:endParaRPr>
          </a:p>
          <a:p>
            <a:pPr eaLnBrk="1" fontAlgn="auto" hangingPunct="1">
              <a:defRPr/>
            </a:pPr>
            <a:endParaRPr lang="sl-SI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http://www.rapbasement.com/wp-content/uploads/2013/10/eminem.jpg">
            <a:extLst>
              <a:ext uri="{FF2B5EF4-FFF2-40B4-BE49-F238E27FC236}">
                <a16:creationId xmlns:a16="http://schemas.microsoft.com/office/drawing/2014/main" id="{307E20D5-5329-4D99-9520-FC7EF95D7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836613"/>
            <a:ext cx="921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9E13067-C196-4764-BA34-9DFB0A78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>
                <a:solidFill>
                  <a:srgbClr val="A395A5"/>
                </a:solidFill>
                <a:latin typeface="Berlin Sans FB" pitchFamily="34" charset="0"/>
              </a:rPr>
              <a:t>EMINEM (</a:t>
            </a:r>
            <a:r>
              <a:rPr lang="sl-SI" i="1" dirty="0">
                <a:solidFill>
                  <a:srgbClr val="A395A5"/>
                </a:solidFill>
                <a:latin typeface="Berlin Sans FB" pitchFamily="34" charset="0"/>
              </a:rPr>
              <a:t>Marshall Bruce </a:t>
            </a:r>
            <a:r>
              <a:rPr lang="sl-SI" i="1" dirty="0" err="1">
                <a:solidFill>
                  <a:srgbClr val="A395A5"/>
                </a:solidFill>
                <a:latin typeface="Berlin Sans FB" pitchFamily="34" charset="0"/>
              </a:rPr>
              <a:t>Mathers</a:t>
            </a:r>
            <a:r>
              <a:rPr lang="sl-SI" i="1" dirty="0">
                <a:solidFill>
                  <a:srgbClr val="A395A5"/>
                </a:solidFill>
                <a:latin typeface="Berlin Sans FB" pitchFamily="34" charset="0"/>
              </a:rPr>
              <a:t> III) </a:t>
            </a:r>
            <a:r>
              <a:rPr lang="sl-SI" dirty="0">
                <a:solidFill>
                  <a:srgbClr val="A395A5"/>
                </a:solidFill>
                <a:latin typeface="Berlin Sans FB" pitchFamily="34" charset="0"/>
              </a:rPr>
              <a:t>: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FF72740-DEC6-497F-9795-E8F48711D1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sl-SI" b="1" dirty="0">
                <a:solidFill>
                  <a:schemeClr val="tx2"/>
                </a:solidFill>
                <a:latin typeface="Berlin Sans FB" pitchFamily="34" charset="0"/>
              </a:rPr>
              <a:t>Eminem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eden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najbolših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raperjev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v zgodovini, poleg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Tupaca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.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Rodil se je 17. oktobra 1972.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Njegova mama je bila odvisna od alkohola, očeta ni poznal oz. ga je zapustil pri treh mesecih starosti. Njegov stric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Ronnie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je bil edini družinski član na katerega se je Eminem lahko zanesel.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Ronnie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je naredil samomor, kar je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Eminema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zelo prizadelo. </a:t>
            </a:r>
          </a:p>
          <a:p>
            <a:pPr eaLnBrk="1" fontAlgn="auto" hangingPunct="1">
              <a:defRPr/>
            </a:pP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Rapati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je začel pri 14. letih. 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Posnel je tudi film 8 milj, ki opisuje del njegovega življenja. 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Leta 2010 je prišel na sceno s pesmijo »Not </a:t>
            </a:r>
            <a:r>
              <a:rPr lang="sl-SI" dirty="0" err="1">
                <a:solidFill>
                  <a:schemeClr val="tx2"/>
                </a:solidFill>
                <a:latin typeface="Berlin Sans FB" pitchFamily="34" charset="0"/>
              </a:rPr>
              <a:t>afraid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«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  <a:hlinkClick r:id="rId3"/>
              </a:rPr>
              <a:t>http://www.youtube.com/watch?v=j5-yKhDd64s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  <a:hlinkClick r:id="rId4"/>
              </a:rPr>
              <a:t>https://www.youtube.com/watch?v=1wYNFfgrXTI</a:t>
            </a:r>
            <a:r>
              <a:rPr lang="sl-SI" dirty="0">
                <a:solidFill>
                  <a:schemeClr val="tx2"/>
                </a:solidFill>
                <a:latin typeface="Berlin Sans FB" pitchFamily="34" charset="0"/>
              </a:rPr>
              <a:t> </a:t>
            </a:r>
          </a:p>
          <a:p>
            <a:pPr eaLnBrk="1" fontAlgn="auto" hangingPunct="1">
              <a:defRPr/>
            </a:pPr>
            <a:r>
              <a:rPr lang="sl-SI" dirty="0">
                <a:solidFill>
                  <a:schemeClr val="tx2"/>
                </a:solidFill>
                <a:latin typeface="Berlin Sans FB" pitchFamily="34" charset="0"/>
                <a:hlinkClick r:id="rId5"/>
              </a:rPr>
              <a:t>https</a:t>
            </a:r>
            <a:r>
              <a:rPr lang="sl-SI">
                <a:solidFill>
                  <a:schemeClr val="tx2"/>
                </a:solidFill>
                <a:latin typeface="Berlin Sans FB" pitchFamily="34" charset="0"/>
                <a:hlinkClick r:id="rId5"/>
              </a:rPr>
              <a:t>://www.youtube.com/watch?v=XbGs_qK2PQA&amp;list=PLCD91C77946560CFD</a:t>
            </a:r>
            <a:r>
              <a:rPr lang="sl-SI">
                <a:solidFill>
                  <a:schemeClr val="tx2"/>
                </a:solidFill>
                <a:latin typeface="Berlin Sans FB" pitchFamily="34" charset="0"/>
              </a:rPr>
              <a:t>  </a:t>
            </a:r>
            <a:endParaRPr lang="sl-SI" dirty="0">
              <a:solidFill>
                <a:schemeClr val="tx2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889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Berlin Sans FB</vt:lpstr>
      <vt:lpstr>Gill Sans Ultra Bold</vt:lpstr>
      <vt:lpstr>Goudy Stout</vt:lpstr>
      <vt:lpstr>Wingdings</vt:lpstr>
      <vt:lpstr>Horizont</vt:lpstr>
      <vt:lpstr>  RAP</vt:lpstr>
      <vt:lpstr>RAP (Ritmično poudarjena poezija):</vt:lpstr>
      <vt:lpstr>NASTANEK :</vt:lpstr>
      <vt:lpstr>VZPON RAPA:</vt:lpstr>
      <vt:lpstr>VZHODNA-ZAHODNA OBALA (East coast-west coast)</vt:lpstr>
      <vt:lpstr>Najbolj slavni raperji:</vt:lpstr>
      <vt:lpstr>TUPAC (TUPAC AMARU SHAKUR):</vt:lpstr>
      <vt:lpstr>ŽIVLJENJE TUPAC-A</vt:lpstr>
      <vt:lpstr>EMINEM (Marshall Bruce Mathers III) :</vt:lpstr>
      <vt:lpstr>SLOVENSKI RAP</vt:lpstr>
      <vt:lpstr>SLOVENSKI RAP 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2019-05-31T08:47:32Z</dcterms:created>
  <dcterms:modified xsi:type="dcterms:W3CDTF">2019-05-31T08:47:33Z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