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0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59" r:id="rId10"/>
    <p:sldId id="260" r:id="rId11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34E6"/>
    <a:srgbClr val="A0EEFE"/>
    <a:srgbClr val="46E5FA"/>
    <a:srgbClr val="05ACC3"/>
    <a:srgbClr val="EF0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108" d="100"/>
          <a:sy n="108" d="100"/>
        </p:scale>
        <p:origin x="2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194" name="Group 2">
            <a:extLst>
              <a:ext uri="{FF2B5EF4-FFF2-40B4-BE49-F238E27FC236}">
                <a16:creationId xmlns:a16="http://schemas.microsoft.com/office/drawing/2014/main" id="{F1367B44-6E60-48C6-90D8-A05E62BEC46F}"/>
              </a:ext>
            </a:extLst>
          </p:cNvPr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136195" name="AutoShape 3">
              <a:extLst>
                <a:ext uri="{FF2B5EF4-FFF2-40B4-BE49-F238E27FC236}">
                  <a16:creationId xmlns:a16="http://schemas.microsoft.com/office/drawing/2014/main" id="{F15C0BA4-06AC-4F17-AE2B-F8B38FF9BCD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136196" name="Rectangle 4">
              <a:extLst>
                <a:ext uri="{FF2B5EF4-FFF2-40B4-BE49-F238E27FC236}">
                  <a16:creationId xmlns:a16="http://schemas.microsoft.com/office/drawing/2014/main" id="{60C93955-F818-4E9B-89F0-46CAB1F74D9B}"/>
                </a:ext>
              </a:extLst>
            </p:cNvPr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136197" name="AutoShape 5">
              <a:extLst>
                <a:ext uri="{FF2B5EF4-FFF2-40B4-BE49-F238E27FC236}">
                  <a16:creationId xmlns:a16="http://schemas.microsoft.com/office/drawing/2014/main" id="{8FF5587C-47DF-40BD-ABC5-4851E9B50C6F}"/>
                </a:ext>
              </a:extLst>
            </p:cNvPr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4417 w 1000"/>
                <a:gd name="T3" fmla="*/ 0 h 1000"/>
                <a:gd name="T4" fmla="*/ 4917 w 1000"/>
                <a:gd name="T5" fmla="*/ 500 h 1000"/>
                <a:gd name="T6" fmla="*/ 4417 w 1000"/>
                <a:gd name="T7" fmla="*/ 1000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4917" h="1000">
                  <a:moveTo>
                    <a:pt x="0" y="0"/>
                  </a:moveTo>
                  <a:lnTo>
                    <a:pt x="4417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1000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136198" name="Line 6">
              <a:extLst>
                <a:ext uri="{FF2B5EF4-FFF2-40B4-BE49-F238E27FC236}">
                  <a16:creationId xmlns:a16="http://schemas.microsoft.com/office/drawing/2014/main" id="{8B11CD19-2B9C-42FE-9132-FB178C87C7A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136199" name="Rectangle 7">
            <a:extLst>
              <a:ext uri="{FF2B5EF4-FFF2-40B4-BE49-F238E27FC236}">
                <a16:creationId xmlns:a16="http://schemas.microsoft.com/office/drawing/2014/main" id="{B1CAEB3D-5418-425B-AC5A-1195F14D13A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sl-SI" altLang="sl-SI" noProof="0"/>
              <a:t>Kliknite, če želite urediti slog naslova matrice</a:t>
            </a:r>
          </a:p>
        </p:txBody>
      </p:sp>
      <p:sp>
        <p:nvSpPr>
          <p:cNvPr id="136200" name="Rectangle 8">
            <a:extLst>
              <a:ext uri="{FF2B5EF4-FFF2-40B4-BE49-F238E27FC236}">
                <a16:creationId xmlns:a16="http://schemas.microsoft.com/office/drawing/2014/main" id="{6129C5CF-68C1-4076-9535-0B9C3A31E0F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l-SI" altLang="sl-SI" noProof="0"/>
              <a:t>Kliknite, če želite urediti slog podnaslova matrice</a:t>
            </a:r>
          </a:p>
        </p:txBody>
      </p:sp>
      <p:sp>
        <p:nvSpPr>
          <p:cNvPr id="136201" name="Rectangle 9">
            <a:extLst>
              <a:ext uri="{FF2B5EF4-FFF2-40B4-BE49-F238E27FC236}">
                <a16:creationId xmlns:a16="http://schemas.microsoft.com/office/drawing/2014/main" id="{22D96983-808F-438F-80D2-91E1028AFF8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136202" name="Rectangle 10">
            <a:extLst>
              <a:ext uri="{FF2B5EF4-FFF2-40B4-BE49-F238E27FC236}">
                <a16:creationId xmlns:a16="http://schemas.microsoft.com/office/drawing/2014/main" id="{E068EAC7-2F03-4DF3-82E4-DFE788A5885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136203" name="Rectangle 11">
            <a:extLst>
              <a:ext uri="{FF2B5EF4-FFF2-40B4-BE49-F238E27FC236}">
                <a16:creationId xmlns:a16="http://schemas.microsoft.com/office/drawing/2014/main" id="{CE12E21F-BDF3-4874-AF40-7674AB07A9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965AFC83-5BF5-4C96-B5A4-183076D5D783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  <p:transition>
    <p:fade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E33A9-E5A4-4B8C-8F5C-2F4D6C2D4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C01035-5810-4663-AF1B-E8B4393C4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185DC-C2D9-4C86-91D7-6B93CD0B1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35568-50DF-4983-8B7A-5666FD40A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6B292-BCDC-4E6B-B0FC-D9B6CC03C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98300-B739-4008-82EF-B907DCEE186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43297927"/>
      </p:ext>
    </p:extLst>
  </p:cSld>
  <p:clrMapOvr>
    <a:masterClrMapping/>
  </p:clrMapOvr>
  <p:transition>
    <p:fade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7A9162-2D88-49FF-ACB5-FDC182B459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561376-A494-4B3F-85E9-ADE145E57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5F8E3-3D1D-4A19-A682-8ECB77A0A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BF8CC-4A5D-46ED-A612-9D4F8CE79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404609-542B-4089-802B-A44388EAB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89D00-BC67-439D-AF4B-E083E03EA4A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47439579"/>
      </p:ext>
    </p:extLst>
  </p:cSld>
  <p:clrMapOvr>
    <a:masterClrMapping/>
  </p:clrMapOvr>
  <p:transition>
    <p:fade/>
    <p:sndAc>
      <p:stSnd>
        <p:snd r:embed="rId1" name="camera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77481-4EAC-487A-A092-4AAD9A66D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43FDDB-A163-4ED8-97F7-2BF93888A47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715BF5-C407-4CC3-9BCC-C09C363EF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02BF2D-70FD-416C-AF70-834AA4FBDD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94A7ED-945F-4FF3-B136-CFC95CDD4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30D19-8F68-46C2-9344-2B07E53AF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4563B8F-9806-47A0-BFB9-246B0DBBE43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22265676"/>
      </p:ext>
    </p:extLst>
  </p:cSld>
  <p:clrMapOvr>
    <a:masterClrMapping/>
  </p:clrMapOvr>
  <p:transition>
    <p:fade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BF3D7-0607-4447-B366-4874BEDEE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C092-FD46-447B-BDDB-603D807AC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9D46A-EE88-4CD0-833D-E5D4E36B2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716E6-9C40-4AE2-B342-37C7F017A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CC7F4-FB0A-432A-A0BE-F70428A12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C85DD-DBD0-4BDB-9CD8-EDFFBE6A443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81077356"/>
      </p:ext>
    </p:extLst>
  </p:cSld>
  <p:clrMapOvr>
    <a:masterClrMapping/>
  </p:clrMapOvr>
  <p:transition>
    <p:fade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B8C78-2950-4895-94F5-2683F8D08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4821FA-98FE-4F3F-915A-58F403351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777EE-1E6E-4E76-96EC-2E16BD836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AD037-AA5B-4845-AA95-1C73389BF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92FCF-4074-4E03-97BC-0A45966BB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D6563F-3D0D-45A7-9D21-5733D76C511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45009542"/>
      </p:ext>
    </p:extLst>
  </p:cSld>
  <p:clrMapOvr>
    <a:masterClrMapping/>
  </p:clrMapOvr>
  <p:transition>
    <p:fade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D8642-63F9-4CB4-9AD3-45DA1D695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6DF69-B7F3-4EA2-A694-F5B812B097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E65F18-4874-4EB0-997B-5C83A0298B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51A14-7AF5-48CF-88BE-4F9D3EE22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6FF4A-DA3C-4D3C-8E5A-772558F7B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0522D5-BB26-46A0-B132-D1B102C53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A4B7E8-6837-450D-A153-EF7F3226542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16661520"/>
      </p:ext>
    </p:extLst>
  </p:cSld>
  <p:clrMapOvr>
    <a:masterClrMapping/>
  </p:clrMapOvr>
  <p:transition>
    <p:fade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DE953-72F2-4C15-A027-DFDBE0E81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00ABC3-4B67-423E-908B-102380818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A3683-3516-49EC-B062-631BB9D822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3304E6-D2D0-4907-8CF5-82B726B542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3D0521-63C4-4BBA-A92A-F7DF393257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C5AA46-BFC1-4CE5-B40B-F6E0C69E7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939F23-B925-495E-BF57-19AF8E4D7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F01880-87BA-4B21-A021-F2D898F76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FD843-C7EC-488B-9BC1-D83987A69BE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56019373"/>
      </p:ext>
    </p:extLst>
  </p:cSld>
  <p:clrMapOvr>
    <a:masterClrMapping/>
  </p:clrMapOvr>
  <p:transition>
    <p:fade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D207E-29CA-44A7-8C6B-3ADA978B9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A33926-7865-4D3C-8F63-0BC54F2AA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8B628E-F6AE-4511-9181-BDA5D808E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E1583D-7490-47BB-B648-79FCAAE08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1A43F-23CD-4B3E-B675-117850C636B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57270882"/>
      </p:ext>
    </p:extLst>
  </p:cSld>
  <p:clrMapOvr>
    <a:masterClrMapping/>
  </p:clrMapOvr>
  <p:transition>
    <p:fade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9B8A00-C7D6-4F30-A4F1-F2E5DEF42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6A3DDF-13DE-4179-B316-4231A2BD5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4AE20-C757-4A6B-88B3-937C26E21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6C7CD-47A9-4B96-892C-B7F441003E5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34547910"/>
      </p:ext>
    </p:extLst>
  </p:cSld>
  <p:clrMapOvr>
    <a:masterClrMapping/>
  </p:clrMapOvr>
  <p:transition>
    <p:fade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5F370-3E0D-4259-A7E1-080A3BE91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37C4F-C8D6-428D-9243-A2E72AAC9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18B052-0D6B-40ED-9CFD-86DA4FC42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40D555-390E-4675-9489-F59A86A42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A33F42-7A80-4422-8812-8F5BEB4BE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69DBE-AE4F-4763-AEF9-97F96E5CF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3CB2D-E732-40E9-9BE3-242DD8CBD14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00185955"/>
      </p:ext>
    </p:extLst>
  </p:cSld>
  <p:clrMapOvr>
    <a:masterClrMapping/>
  </p:clrMapOvr>
  <p:transition>
    <p:fade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782C1-94EB-4BE7-958E-B98993697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DD731C-D682-4BE6-89B5-C1ABAF6B50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3D3C75-68B2-4F7E-9B2E-E568416E4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F5C879-4E4F-4B12-9EB4-DCEB331E8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F8E0E7-B0F1-4DD0-B0A5-33022F717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F7E1C-5A67-43AC-9C8F-A4CD7FD53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576D4D-ADF7-441E-8B1C-88917B1DD61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14049103"/>
      </p:ext>
    </p:extLst>
  </p:cSld>
  <p:clrMapOvr>
    <a:masterClrMapping/>
  </p:clrMapOvr>
  <p:transition>
    <p:fade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170" name="Group 2">
            <a:extLst>
              <a:ext uri="{FF2B5EF4-FFF2-40B4-BE49-F238E27FC236}">
                <a16:creationId xmlns:a16="http://schemas.microsoft.com/office/drawing/2014/main" id="{AB77AFEB-92D1-4AC9-9A5F-ACB1EDFA85F6}"/>
              </a:ext>
            </a:extLst>
          </p:cNvPr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35171" name="AutoShape 3">
              <a:extLst>
                <a:ext uri="{FF2B5EF4-FFF2-40B4-BE49-F238E27FC236}">
                  <a16:creationId xmlns:a16="http://schemas.microsoft.com/office/drawing/2014/main" id="{0E268041-3588-4B5C-9EDA-D4918814BA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135172" name="AutoShape 4">
              <a:extLst>
                <a:ext uri="{FF2B5EF4-FFF2-40B4-BE49-F238E27FC236}">
                  <a16:creationId xmlns:a16="http://schemas.microsoft.com/office/drawing/2014/main" id="{B8AB67D9-7065-44A7-A0D3-05E1DF011A7C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6500 w 1000"/>
                <a:gd name="T3" fmla="*/ 0 h 1000"/>
                <a:gd name="T4" fmla="*/ 7000 w 1000"/>
                <a:gd name="T5" fmla="*/ 500 h 1000"/>
                <a:gd name="T6" fmla="*/ 6500 w 1000"/>
                <a:gd name="T7" fmla="*/ 1000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7000" h="1000">
                  <a:moveTo>
                    <a:pt x="0" y="0"/>
                  </a:moveTo>
                  <a:lnTo>
                    <a:pt x="6500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1000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135173" name="Line 5">
              <a:extLst>
                <a:ext uri="{FF2B5EF4-FFF2-40B4-BE49-F238E27FC236}">
                  <a16:creationId xmlns:a16="http://schemas.microsoft.com/office/drawing/2014/main" id="{94117423-162F-498C-A6CA-965F23E7E9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135174" name="Rectangle 6">
            <a:extLst>
              <a:ext uri="{FF2B5EF4-FFF2-40B4-BE49-F238E27FC236}">
                <a16:creationId xmlns:a16="http://schemas.microsoft.com/office/drawing/2014/main" id="{89537855-AAD1-402F-AF69-75BAE4750F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35175" name="Rectangle 7">
            <a:extLst>
              <a:ext uri="{FF2B5EF4-FFF2-40B4-BE49-F238E27FC236}">
                <a16:creationId xmlns:a16="http://schemas.microsoft.com/office/drawing/2014/main" id="{8BA24B65-C5B3-412F-B6E9-57C49DD765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35176" name="Rectangle 8">
            <a:extLst>
              <a:ext uri="{FF2B5EF4-FFF2-40B4-BE49-F238E27FC236}">
                <a16:creationId xmlns:a16="http://schemas.microsoft.com/office/drawing/2014/main" id="{B36F679E-FA78-4336-94C0-81744C73E05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l-SI" altLang="sl-SI"/>
          </a:p>
        </p:txBody>
      </p:sp>
      <p:sp>
        <p:nvSpPr>
          <p:cNvPr id="135177" name="Rectangle 9">
            <a:extLst>
              <a:ext uri="{FF2B5EF4-FFF2-40B4-BE49-F238E27FC236}">
                <a16:creationId xmlns:a16="http://schemas.microsoft.com/office/drawing/2014/main" id="{F19336BE-D3AE-4E61-B686-8768E76F03C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sl-SI" altLang="sl-SI"/>
          </a:p>
        </p:txBody>
      </p:sp>
      <p:sp>
        <p:nvSpPr>
          <p:cNvPr id="135178" name="Rectangle 10">
            <a:extLst>
              <a:ext uri="{FF2B5EF4-FFF2-40B4-BE49-F238E27FC236}">
                <a16:creationId xmlns:a16="http://schemas.microsoft.com/office/drawing/2014/main" id="{3C16E62A-DD5D-459D-B2C1-5E2A8C901A0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BABA7FE6-8DCC-4681-9BE7-7A070245D45B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</p:sldLayoutIdLst>
  <p:transition>
    <p:fade/>
    <p:sndAc>
      <p:stSnd>
        <p:snd r:embed="rId14" name="camera.wav"/>
      </p:stSnd>
    </p:sndAc>
  </p:transition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Sre&#269;o\Desktop\Jacobus%20Gallus%20-%20Ascendit%20Deus.mp3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Jacobus Gallus - Ascendit Deus.mp3">
            <a:hlinkClick r:id="" action="ppaction://media"/>
            <a:extLst>
              <a:ext uri="{FF2B5EF4-FFF2-40B4-BE49-F238E27FC236}">
                <a16:creationId xmlns:a16="http://schemas.microsoft.com/office/drawing/2014/main" id="{D7755E71-28B8-471C-9F67-CE1988FD7E3F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1950" y="549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E420DDDC-BEC4-4D35-96F9-55DEC20405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l-SI" altLang="sl-SI">
                <a:solidFill>
                  <a:srgbClr val="EF0D0D"/>
                </a:solidFill>
                <a:latin typeface="Comic Sans MS" panose="030F0702030302020204" pitchFamily="66" charset="0"/>
              </a:rPr>
              <a:t>RENESANČNA GLASBA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8B3B6F7-90CE-4E40-88D0-D98F90C7BE4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altLang="sl-SI"/>
              <a:t> </a:t>
            </a:r>
            <a:endParaRPr lang="sl-SI" altLang="sl-SI" dirty="0"/>
          </a:p>
          <a:p>
            <a:endParaRPr lang="sl-SI" altLang="sl-SI" dirty="0"/>
          </a:p>
        </p:txBody>
      </p:sp>
    </p:spTree>
  </p:cSld>
  <p:clrMapOvr>
    <a:masterClrMapping/>
  </p:clrMapOvr>
  <p:transition>
    <p:fade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0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43000" numSld="1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54A0E9C6-18DF-4FFC-B228-CD5149A216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Iacobus Gallus Carniolus</a:t>
            </a:r>
          </a:p>
        </p:txBody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0BFC22CF-C5DF-4767-97DA-D07773C26D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066088" cy="463708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2800" b="1">
                <a:latin typeface="Arial Black" panose="020B0A04020102020204" pitchFamily="34" charset="0"/>
              </a:rPr>
              <a:t>DELO:</a:t>
            </a:r>
          </a:p>
          <a:p>
            <a:pPr>
              <a:buClr>
                <a:srgbClr val="4134E6"/>
              </a:buClr>
              <a:buFont typeface="Wingdings" panose="05000000000000000000" pitchFamily="2" charset="2"/>
              <a:buChar char="Ø"/>
            </a:pPr>
            <a:r>
              <a:rPr lang="sl-SI" altLang="sl-SI" sz="2800" b="1"/>
              <a:t>SELECTORIES QUEDAM MISSAE, </a:t>
            </a:r>
            <a:r>
              <a:rPr lang="sl-SI" altLang="sl-SI" sz="2800"/>
              <a:t>zbirka maš, 1580</a:t>
            </a:r>
          </a:p>
          <a:p>
            <a:pPr>
              <a:buClr>
                <a:srgbClr val="4134E6"/>
              </a:buClr>
              <a:buFont typeface="Wingdings" panose="05000000000000000000" pitchFamily="2" charset="2"/>
              <a:buChar char="Ø"/>
            </a:pPr>
            <a:r>
              <a:rPr lang="sl-SI" altLang="sl-SI" sz="2800" b="1"/>
              <a:t>OPUS MUSICUM, </a:t>
            </a:r>
            <a:r>
              <a:rPr lang="sl-SI" altLang="sl-SI" sz="2800"/>
              <a:t>zbirka motetov, 1586–1591</a:t>
            </a:r>
          </a:p>
          <a:p>
            <a:pPr>
              <a:buClr>
                <a:srgbClr val="4134E6"/>
              </a:buClr>
              <a:buFont typeface="Wingdings" panose="05000000000000000000" pitchFamily="2" charset="2"/>
              <a:buChar char="Ø"/>
            </a:pPr>
            <a:r>
              <a:rPr lang="sl-SI" altLang="sl-SI" sz="2800" b="1"/>
              <a:t>HAROMINIAE MORALES, </a:t>
            </a:r>
            <a:r>
              <a:rPr lang="sl-SI" altLang="sl-SI" sz="2800"/>
              <a:t>zbirka madrigalov, 1589–1598</a:t>
            </a:r>
          </a:p>
          <a:p>
            <a:pPr>
              <a:buClr>
                <a:srgbClr val="4134E6"/>
              </a:buClr>
              <a:buFont typeface="Wingdings" panose="05000000000000000000" pitchFamily="2" charset="2"/>
              <a:buChar char="Ø"/>
            </a:pPr>
            <a:r>
              <a:rPr lang="sl-SI" altLang="sl-SI" sz="2800" b="1"/>
              <a:t>MORALIA, </a:t>
            </a:r>
            <a:r>
              <a:rPr lang="sl-SI" altLang="sl-SI" sz="2800"/>
              <a:t>zbirka madrigalov, 1596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(Gallus je napisal 374 motetov in 100 madrigalov)</a:t>
            </a:r>
          </a:p>
        </p:txBody>
      </p:sp>
    </p:spTree>
  </p:cSld>
  <p:clrMapOvr>
    <a:masterClrMapping/>
  </p:clrMapOvr>
  <p:transition>
    <p:fade/>
    <p:sndAc>
      <p:stSnd>
        <p:snd r:embed="rId2" name="camera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>
            <a:extLst>
              <a:ext uri="{FF2B5EF4-FFF2-40B4-BE49-F238E27FC236}">
                <a16:creationId xmlns:a16="http://schemas.microsoft.com/office/drawing/2014/main" id="{A4AEED7D-5246-4C44-97D6-5CF5903E1B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7924800" cy="1069975"/>
          </a:xfrm>
        </p:spPr>
        <p:txBody>
          <a:bodyPr/>
          <a:lstStyle/>
          <a:p>
            <a:r>
              <a:rPr lang="sl-SI" altLang="sl-SI">
                <a:latin typeface="Comic Sans MS" panose="030F0702030302020204" pitchFamily="66" charset="0"/>
              </a:rPr>
              <a:t>O RENESANČNI GLASBI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40D5CA9-D5E5-41E5-B38A-2F45ECCD693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00200"/>
            <a:ext cx="4608512" cy="4997450"/>
          </a:xfrm>
        </p:spPr>
        <p:txBody>
          <a:bodyPr/>
          <a:lstStyle/>
          <a:p>
            <a:r>
              <a:rPr lang="sl-SI" altLang="sl-SI" sz="2800" b="1"/>
              <a:t>GLASBENO ŽIVLJENJE</a:t>
            </a:r>
          </a:p>
          <a:p>
            <a:pPr>
              <a:buClr>
                <a:srgbClr val="4134E6"/>
              </a:buClr>
              <a:buFont typeface="Wingdings" panose="05000000000000000000" pitchFamily="2" charset="2"/>
              <a:buChar char="Ø"/>
            </a:pPr>
            <a:r>
              <a:rPr lang="sl-SI" altLang="sl-SI" sz="2800"/>
              <a:t>Vsi družbeni sloji ljubijo glasbo.</a:t>
            </a:r>
          </a:p>
          <a:p>
            <a:pPr>
              <a:buClr>
                <a:srgbClr val="4134E6"/>
              </a:buClr>
              <a:buFont typeface="Wingdings" panose="05000000000000000000" pitchFamily="2" charset="2"/>
              <a:buChar char="Ø"/>
            </a:pPr>
            <a:r>
              <a:rPr lang="sl-SI" altLang="sl-SI" sz="2800"/>
              <a:t>Posvetna glasba prevlada nad duhovno.</a:t>
            </a:r>
          </a:p>
          <a:p>
            <a:pPr>
              <a:buClr>
                <a:srgbClr val="4134E6"/>
              </a:buClr>
              <a:buFont typeface="Wingdings" panose="05000000000000000000" pitchFamily="2" charset="2"/>
              <a:buChar char="Ø"/>
            </a:pPr>
            <a:r>
              <a:rPr lang="sl-SI" altLang="sl-SI" sz="2800"/>
              <a:t>Uveljavi se večglasje.</a:t>
            </a:r>
          </a:p>
          <a:p>
            <a:pPr>
              <a:buClr>
                <a:srgbClr val="4134E6"/>
              </a:buClr>
              <a:buFont typeface="Wingdings" panose="05000000000000000000" pitchFamily="2" charset="2"/>
              <a:buChar char="Ø"/>
            </a:pPr>
            <a:r>
              <a:rPr lang="sl-SI" altLang="sl-SI" sz="2800"/>
              <a:t>Nov zapis tonov</a:t>
            </a:r>
          </a:p>
          <a:p>
            <a:endParaRPr lang="sl-SI" altLang="sl-SI" sz="2800" b="1"/>
          </a:p>
          <a:p>
            <a:endParaRPr lang="sl-SI" altLang="sl-SI" sz="2800" b="1"/>
          </a:p>
          <a:p>
            <a:pPr>
              <a:buFont typeface="Wingdings" panose="05000000000000000000" pitchFamily="2" charset="2"/>
              <a:buNone/>
            </a:pPr>
            <a:endParaRPr lang="sl-SI" altLang="sl-SI" sz="2800"/>
          </a:p>
        </p:txBody>
      </p:sp>
      <p:pic>
        <p:nvPicPr>
          <p:cNvPr id="3082" name="Picture 10" descr="Slika1">
            <a:extLst>
              <a:ext uri="{FF2B5EF4-FFF2-40B4-BE49-F238E27FC236}">
                <a16:creationId xmlns:a16="http://schemas.microsoft.com/office/drawing/2014/main" id="{0AF22E2D-D7ED-439B-A34E-B631129B813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57788" y="2093913"/>
            <a:ext cx="2865437" cy="3432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  <p:sndAc>
      <p:stSnd>
        <p:snd r:embed="rId2" name="camera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>
            <a:extLst>
              <a:ext uri="{FF2B5EF4-FFF2-40B4-BE49-F238E27FC236}">
                <a16:creationId xmlns:a16="http://schemas.microsoft.com/office/drawing/2014/main" id="{390EAA80-7D85-4FF2-B073-C765EE6EA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latin typeface="Comic Sans MS" panose="030F0702030302020204" pitchFamily="66" charset="0"/>
              </a:rPr>
              <a:t>O RENESANČNI GLASBI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94FD3A6-1D50-403C-B851-84A5B9DE185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4249738" cy="4419600"/>
          </a:xfrm>
        </p:spPr>
        <p:txBody>
          <a:bodyPr/>
          <a:lstStyle/>
          <a:p>
            <a:r>
              <a:rPr lang="sl-SI" altLang="sl-SI" sz="2800" b="1"/>
              <a:t>ZBOROVSKA GLASBA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 sz="2800" b="1"/>
          </a:p>
          <a:p>
            <a:r>
              <a:rPr lang="sl-SI" altLang="sl-SI" sz="2800" b="1"/>
              <a:t>INSTRUMENTALNA GLASBA</a:t>
            </a:r>
          </a:p>
          <a:p>
            <a:endParaRPr lang="sl-SI" altLang="sl-SI" sz="2800"/>
          </a:p>
          <a:p>
            <a:pPr>
              <a:buFont typeface="Wingdings" panose="05000000000000000000" pitchFamily="2" charset="2"/>
              <a:buNone/>
            </a:pPr>
            <a:endParaRPr lang="sl-SI" altLang="sl-SI" sz="2800" b="1"/>
          </a:p>
        </p:txBody>
      </p:sp>
      <p:pic>
        <p:nvPicPr>
          <p:cNvPr id="4106" name="Picture 10" descr="Slika2">
            <a:extLst>
              <a:ext uri="{FF2B5EF4-FFF2-40B4-BE49-F238E27FC236}">
                <a16:creationId xmlns:a16="http://schemas.microsoft.com/office/drawing/2014/main" id="{DB0E9F40-2D8C-4B88-A643-D2A9946EA9C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52975" y="2257425"/>
            <a:ext cx="3676650" cy="3105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  <p:sndAc>
      <p:stSnd>
        <p:snd r:embed="rId2" name="camera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B282C898-0725-4ED6-89CB-3BA0821194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latin typeface="Comic Sans MS" panose="030F0702030302020204" pitchFamily="66" charset="0"/>
              </a:rPr>
              <a:t>GLASBENE OBLIKE</a:t>
            </a: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CD16221F-2D88-48CF-8F26-FA3B47A2B8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7924800" cy="4419600"/>
          </a:xfrm>
        </p:spPr>
        <p:txBody>
          <a:bodyPr/>
          <a:lstStyle/>
          <a:p>
            <a:r>
              <a:rPr lang="sl-SI" altLang="sl-SI" sz="2800" b="1"/>
              <a:t>Ars nova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	Nove stilne lasnosti, nova ritmiko in zgradba. Namesto liturgije, obravnavajo politične dogodke, praznovanja, spore ...</a:t>
            </a:r>
            <a:endParaRPr lang="sl-SI" altLang="sl-SI" sz="2800" b="1"/>
          </a:p>
          <a:p>
            <a:r>
              <a:rPr lang="sl-SI" altLang="sl-SI" sz="2800" b="1"/>
              <a:t>Večglasje ali organum</a:t>
            </a:r>
            <a:endParaRPr lang="sl-SI" altLang="sl-SI" sz="2800"/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	Glasova zvenita na isti stopnji. Poznamo angleško in francosko večglasje.</a:t>
            </a:r>
          </a:p>
          <a:p>
            <a:r>
              <a:rPr lang="sl-SI" altLang="sl-SI" sz="2800" b="1"/>
              <a:t>Madrigal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	Je večglasna, petju in igranju namenjena skladba.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 sz="2800"/>
          </a:p>
        </p:txBody>
      </p:sp>
    </p:spTree>
  </p:cSld>
  <p:clrMapOvr>
    <a:masterClrMapping/>
  </p:clrMapOvr>
  <p:transition>
    <p:fade/>
    <p:sndAc>
      <p:stSnd>
        <p:snd r:embed="rId2" name="camera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4D1D83F1-9720-424C-BD2F-D102B11BDC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latin typeface="Comic Sans MS" panose="030F0702030302020204" pitchFamily="66" charset="0"/>
              </a:rPr>
              <a:t>GLASBENE OBLIKE</a:t>
            </a:r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993508BB-4D28-4F39-BA0C-6F0BB17F5E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924800" cy="4492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 b="1"/>
              <a:t>Motet ali duplum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800"/>
              <a:t>	Je večglasna, petju namenjena skladba. </a:t>
            </a:r>
            <a:endParaRPr lang="sl-SI" altLang="sl-SI" sz="2800" b="1"/>
          </a:p>
          <a:p>
            <a:pPr>
              <a:lnSpc>
                <a:spcPct val="90000"/>
              </a:lnSpc>
            </a:pPr>
            <a:r>
              <a:rPr lang="sl-SI" altLang="sl-SI" sz="2800" b="1"/>
              <a:t>Tenor</a:t>
            </a:r>
            <a:r>
              <a:rPr lang="sl-SI" altLang="sl-SI" sz="2800"/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800"/>
              <a:t>	Razvije se iz organumov, ohrani liturgično besedilo.</a:t>
            </a:r>
            <a:endParaRPr lang="sl-SI" altLang="sl-SI" sz="2800" b="1"/>
          </a:p>
          <a:p>
            <a:pPr>
              <a:lnSpc>
                <a:spcPct val="90000"/>
              </a:lnSpc>
            </a:pPr>
            <a:r>
              <a:rPr lang="sl-SI" altLang="sl-SI" sz="2800" b="1"/>
              <a:t>Tracent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800"/>
              <a:t>	Deli se na 1. madrigal, 2. caccia, 3. ballata, to je italijanska glasbena oblika, poje se v italijanskem jeziku. Teme: alegorija, erotika in politika.</a:t>
            </a:r>
          </a:p>
          <a:p>
            <a:pPr>
              <a:lnSpc>
                <a:spcPct val="90000"/>
              </a:lnSpc>
            </a:pPr>
            <a:endParaRPr lang="sl-SI" altLang="sl-SI" sz="2800"/>
          </a:p>
        </p:txBody>
      </p:sp>
    </p:spTree>
  </p:cSld>
  <p:clrMapOvr>
    <a:masterClrMapping/>
  </p:clrMapOvr>
  <p:transition>
    <p:fade/>
    <p:sndAc>
      <p:stSnd>
        <p:snd r:embed="rId2" name="camera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>
            <a:extLst>
              <a:ext uri="{FF2B5EF4-FFF2-40B4-BE49-F238E27FC236}">
                <a16:creationId xmlns:a16="http://schemas.microsoft.com/office/drawing/2014/main" id="{094FD55C-F262-40D1-932D-02B8AC4657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3800">
                <a:latin typeface="Comic Sans MS" panose="030F0702030302020204" pitchFamily="66" charset="0"/>
              </a:rPr>
              <a:t>POMEMBNEJŠI PREDSTAVNIKI</a:t>
            </a:r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0F320D6C-E51D-4DE8-AF37-F0E9EE11843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484313"/>
            <a:ext cx="6480175" cy="46370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800" b="1"/>
              <a:t>Francija: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l-SI" altLang="sl-SI" sz="2800" b="1"/>
              <a:t>	</a:t>
            </a:r>
            <a:r>
              <a:rPr lang="sl-SI" altLang="sl-SI" sz="2800"/>
              <a:t>Philippe de Vitry, Johanes de Muris, Guillaume de Machbaut</a:t>
            </a:r>
          </a:p>
          <a:p>
            <a:pPr>
              <a:lnSpc>
                <a:spcPct val="80000"/>
              </a:lnSpc>
            </a:pPr>
            <a:r>
              <a:rPr lang="sl-SI" altLang="sl-SI" sz="2800" b="1"/>
              <a:t>Italija:</a:t>
            </a:r>
            <a:endParaRPr lang="sl-SI" altLang="sl-SI" sz="28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l-SI" altLang="sl-SI" sz="2800"/>
              <a:t>	Giovanni da Firenze,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l-SI" altLang="sl-SI" sz="2800"/>
              <a:t>	Jacopo da Bologna,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l-SI" altLang="sl-SI" sz="2800"/>
              <a:t>	Donata da Firenze,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l-SI" altLang="sl-SI" sz="2800"/>
              <a:t>	Nicolo da Perugina,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l-SI" altLang="sl-SI" sz="2800"/>
              <a:t>	Vincenzo d' Rimmini, Piero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l-SI" altLang="sl-SI" sz="2800"/>
              <a:t>	in Ghrardello da Firenze.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sl-SI" altLang="sl-SI" sz="2800"/>
              <a:t>	</a:t>
            </a:r>
            <a:r>
              <a:rPr lang="sl-SI" altLang="sl-SI" sz="2800" b="1"/>
              <a:t>Francesco Landino</a:t>
            </a:r>
            <a:r>
              <a:rPr lang="sl-SI" altLang="sl-SI" sz="2800"/>
              <a:t>. </a:t>
            </a:r>
          </a:p>
        </p:txBody>
      </p:sp>
      <p:pic>
        <p:nvPicPr>
          <p:cNvPr id="146437" name="Picture 5" descr="landini">
            <a:extLst>
              <a:ext uri="{FF2B5EF4-FFF2-40B4-BE49-F238E27FC236}">
                <a16:creationId xmlns:a16="http://schemas.microsoft.com/office/drawing/2014/main" id="{D32D9690-4AA0-41E5-B5D3-03CFAFCAC16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08625" y="2349500"/>
            <a:ext cx="2878138" cy="3384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  <p:sndAc>
      <p:stSnd>
        <p:snd r:embed="rId2" name="camera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>
            <a:extLst>
              <a:ext uri="{FF2B5EF4-FFF2-40B4-BE49-F238E27FC236}">
                <a16:creationId xmlns:a16="http://schemas.microsoft.com/office/drawing/2014/main" id="{6B882078-A431-4FAB-9914-003E8EC90C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3800">
                <a:latin typeface="Comic Sans MS" panose="030F0702030302020204" pitchFamily="66" charset="0"/>
              </a:rPr>
              <a:t>POMEMBNEJŠI PREDSTAVNIKI</a:t>
            </a:r>
          </a:p>
        </p:txBody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FAE8E278-B132-416B-A663-D1D2CA92ADD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341438"/>
            <a:ext cx="6372225" cy="5184775"/>
          </a:xfrm>
        </p:spPr>
        <p:txBody>
          <a:bodyPr/>
          <a:lstStyle/>
          <a:p>
            <a:r>
              <a:rPr lang="sl-SI" altLang="sl-SI" sz="2800" b="1"/>
              <a:t>Anglija:</a:t>
            </a:r>
            <a:endParaRPr lang="sl-SI" altLang="sl-SI" sz="2800"/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	Johannes Tinctoris, Leonel Power,  </a:t>
            </a:r>
            <a:r>
              <a:rPr lang="sl-SI" altLang="sl-SI" sz="2800" b="1"/>
              <a:t>John Dunstable</a:t>
            </a:r>
            <a:r>
              <a:rPr lang="sl-SI" altLang="sl-SI" sz="2800"/>
              <a:t>, John Fornset ...</a:t>
            </a:r>
            <a:endParaRPr lang="sl-SI" altLang="sl-SI" sz="2800" b="1"/>
          </a:p>
          <a:p>
            <a:r>
              <a:rPr lang="sl-SI" altLang="sl-SI" sz="2800" b="1"/>
              <a:t>Nizozemska:</a:t>
            </a:r>
            <a:r>
              <a:rPr lang="sl-SI" altLang="sl-SI" sz="2800"/>
              <a:t> 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	Karl Drzni, Pierre de la Rue, Guillaume Dufay, Gilles Binchois, Nicolas Grenom, Guillaume in Johanres Legran,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	Josquin Despres…</a:t>
            </a:r>
            <a:endParaRPr lang="sl-SI" altLang="sl-SI" sz="2800" b="1"/>
          </a:p>
        </p:txBody>
      </p:sp>
      <p:pic>
        <p:nvPicPr>
          <p:cNvPr id="148485" name="Picture 5" descr="dunstable">
            <a:extLst>
              <a:ext uri="{FF2B5EF4-FFF2-40B4-BE49-F238E27FC236}">
                <a16:creationId xmlns:a16="http://schemas.microsoft.com/office/drawing/2014/main" id="{2E3B2EFF-8DEC-40C2-91C3-80D045958E8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56325" y="1773238"/>
            <a:ext cx="2808288" cy="3559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  <p:sndAc>
      <p:stSnd>
        <p:snd r:embed="rId2" name="camera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Rectangle 4">
            <a:extLst>
              <a:ext uri="{FF2B5EF4-FFF2-40B4-BE49-F238E27FC236}">
                <a16:creationId xmlns:a16="http://schemas.microsoft.com/office/drawing/2014/main" id="{0D17EA48-EBE7-4777-979A-B60E06AE45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3800">
                <a:latin typeface="Comic Sans MS" panose="030F0702030302020204" pitchFamily="66" charset="0"/>
              </a:rPr>
              <a:t>POMEMBNEJŠI PREDSTAVNIKI</a:t>
            </a:r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CAA9FF5D-75DE-4D86-9FA3-AE235DAC33F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484313"/>
            <a:ext cx="6049962" cy="4419600"/>
          </a:xfrm>
        </p:spPr>
        <p:txBody>
          <a:bodyPr/>
          <a:lstStyle/>
          <a:p>
            <a:r>
              <a:rPr lang="sl-SI" altLang="sl-SI" sz="2800" b="1"/>
              <a:t>Nemčija:</a:t>
            </a:r>
            <a:endParaRPr lang="sl-SI" altLang="sl-SI" sz="2800"/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	Lochheimer Liederbuch,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	</a:t>
            </a:r>
            <a:r>
              <a:rPr lang="sl-SI" altLang="sl-SI" sz="2800" b="1"/>
              <a:t>Adam von Fulda</a:t>
            </a:r>
            <a:r>
              <a:rPr lang="sl-SI" altLang="sl-SI" sz="2800"/>
              <a:t>,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	Paul Hofhaimer,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	Conrad Paumann,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	Henrich Laufenberg,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	Henrich Finck, Arnold Schlick …</a:t>
            </a:r>
          </a:p>
          <a:p>
            <a:endParaRPr lang="sl-SI" altLang="sl-SI" sz="2800"/>
          </a:p>
        </p:txBody>
      </p:sp>
      <p:pic>
        <p:nvPicPr>
          <p:cNvPr id="149512" name="Picture 8" descr="heerlein">
            <a:extLst>
              <a:ext uri="{FF2B5EF4-FFF2-40B4-BE49-F238E27FC236}">
                <a16:creationId xmlns:a16="http://schemas.microsoft.com/office/drawing/2014/main" id="{7A1A6FA8-8163-44CD-BD02-127A41B0DE2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5963" y="2492375"/>
            <a:ext cx="2760662" cy="2470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  <p:sndAc>
      <p:stSnd>
        <p:snd r:embed="rId2" name="camera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D1A63F91-20C5-4DF0-A2E5-D5E3D81454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Iacobus Gallus Carniolus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608CE724-0510-408B-9060-C91B681ED09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773238"/>
            <a:ext cx="5691188" cy="44196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br>
              <a:rPr lang="sl-SI" altLang="sl-SI" sz="2800"/>
            </a:br>
            <a:r>
              <a:rPr lang="sl-SI" altLang="sl-SI" sz="2800" b="1"/>
              <a:t>(1550, Ribnica,</a:t>
            </a:r>
            <a:r>
              <a:rPr lang="sl-SI" altLang="sl-SI" sz="2800"/>
              <a:t> </a:t>
            </a:r>
            <a:r>
              <a:rPr lang="sl-SI" altLang="sl-SI" sz="2800" b="1"/>
              <a:t>–1591, Praga)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	Življenjske postaje: Stična, Melk, Zabrdovice, Olomouc in Praga. </a:t>
            </a:r>
          </a:p>
        </p:txBody>
      </p:sp>
      <p:pic>
        <p:nvPicPr>
          <p:cNvPr id="138245" name="Picture 5">
            <a:extLst>
              <a:ext uri="{FF2B5EF4-FFF2-40B4-BE49-F238E27FC236}">
                <a16:creationId xmlns:a16="http://schemas.microsoft.com/office/drawing/2014/main" id="{3E658186-96CE-447D-953C-75E3E1F821E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lum bright="-6000"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1863" y="2492375"/>
            <a:ext cx="2371725" cy="2676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fade/>
    <p:sndAc>
      <p:stSnd>
        <p:snd r:embed="rId2" name="camera.wav"/>
      </p:stSnd>
    </p:sndAc>
  </p:transition>
</p:sld>
</file>

<file path=ppt/theme/theme1.xml><?xml version="1.0" encoding="utf-8"?>
<a:theme xmlns:a="http://schemas.openxmlformats.org/drawingml/2006/main" name="Krožno">
  <a:themeElements>
    <a:clrScheme name="Krožno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Krož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Krožno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ožno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ožno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ožno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ožno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ožno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ožno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ožno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ožno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ožno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0</TotalTime>
  <Words>101</Words>
  <Application>Microsoft Office PowerPoint</Application>
  <PresentationFormat>On-screen Show (4:3)</PresentationFormat>
  <Paragraphs>62</Paragraphs>
  <Slides>10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Comic Sans MS</vt:lpstr>
      <vt:lpstr>Times New Roman</vt:lpstr>
      <vt:lpstr>Wingdings</vt:lpstr>
      <vt:lpstr>Krožno</vt:lpstr>
      <vt:lpstr>RENESANČNA GLASBA</vt:lpstr>
      <vt:lpstr>O RENESANČNI GLASBI</vt:lpstr>
      <vt:lpstr>O RENESANČNI GLASBI</vt:lpstr>
      <vt:lpstr>GLASBENE OBLIKE</vt:lpstr>
      <vt:lpstr>GLASBENE OBLIKE</vt:lpstr>
      <vt:lpstr>POMEMBNEJŠI PREDSTAVNIKI</vt:lpstr>
      <vt:lpstr>POMEMBNEJŠI PREDSTAVNIKI</vt:lpstr>
      <vt:lpstr>POMEMBNEJŠI PREDSTAVNIKI</vt:lpstr>
      <vt:lpstr>Iacobus Gallus Carniolus</vt:lpstr>
      <vt:lpstr>Iacobus Gallus Carniolus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2019-05-31T08:47:34Z</dcterms:created>
  <dcterms:modified xsi:type="dcterms:W3CDTF">2019-05-31T08:47:34Z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