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778231AA-FF40-40B0-8D3A-287D243CE493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205C297B-75D9-4BDE-BE82-7674186806F5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E8656AD7-A427-4FEE-86A5-911322C5D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55F0893D-07D7-466D-994D-F597B1813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7913F8EC-3AFD-48B5-8F1A-138EFBDC2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konektor 11">
              <a:extLst>
                <a:ext uri="{FF2B5EF4-FFF2-40B4-BE49-F238E27FC236}">
                  <a16:creationId xmlns:a16="http://schemas.microsoft.com/office/drawing/2014/main" id="{97912852-0F20-4A3C-B760-A047BC7421C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24896F06-D0A1-46A4-A7CB-C241D0CF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8CBFA3-F80E-47C2-B88B-3DFBFD9AD5BD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3C233AB9-0D19-4324-BE82-24E24EBE5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D0880692-6B46-4925-8861-016EAED9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F539F8-183B-4EE7-830C-68F6E00E5FB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11740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F60F785-DF91-4F63-9533-44D1DF13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C3D6-1E8E-4516-8971-22D9673A1C3D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525C1C5-0852-4E38-8530-B8E0AE7A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114551D-A7C4-47BB-BEBC-C2F59081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D29E7-21F8-4B8D-98CC-25EFEBE7BAF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101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A7E7D71-F31B-4737-9011-E71FF966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FDEA-3519-4021-BBE2-0F9F178C1F57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8642029-C3AE-46B8-B5F2-D5A49810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B96BF06-6D34-48BE-B396-5D2E94E9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DE5F6-EC5B-4463-A2CB-495FE987378E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962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E8D57E3-F051-40B8-BC01-90EDA33D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D2BC-6A1E-41E6-8788-3C970D7CB047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9CD9EE4D-FECD-4AC5-B7E5-810D68AE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2E6D3D0-2444-4185-B758-390EC975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4A3FC-0234-4EDF-8891-F8DDB36F75C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0953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75822C78-B73F-4E83-B954-4ED1753476C2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9B18A4CD-51BE-42DA-B23F-D6E0302B752B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C60AF39B-E3CF-4E7C-92E1-A4D63AA6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8710-E05C-4B71-B896-822AAAFD348C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60861CED-AF75-402A-8400-2B9D516B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5E91AB87-07DA-4DA5-BAC1-A559074E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A9B04-CA2F-4F9C-8214-E27CD9F68190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30779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7A5C1BB5-B342-4ACE-B08E-6C6BE6FA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8B41-FB21-4D97-9BC5-D64F0AA9FFB5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553E8E7-170E-4EED-A652-1C0312D3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64ABC51-92B4-4E5C-80C3-3F81FBC0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2094B-94B9-4A53-B496-C66B68C41703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554909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C88D530D-2981-41BB-B665-3B73C3DA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5E1-D1A3-4723-A2B5-6B35E7652184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0207E7D3-F693-4AD8-8D80-5AB6D7DA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67D10567-04E4-4633-BA75-BBF1A574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29C4-8F6A-460D-867C-2FA7AF091A8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60756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CBD6CA2-D31C-492D-A7C3-E0F2F92D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1323-452B-487B-8A00-87363AC0B80E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84C6092F-E4A8-4108-8E31-426C21EB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59447F9A-7F2E-4CD2-AFEA-6A520084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934BA-36FB-4302-843C-530716EAFA7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91736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32399AE5-3F43-498B-BD7A-6D453AB1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F95A-40BB-4185-A408-DFE80A9505F5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FB8D3E4F-81D1-41FF-9856-DEB9EBE3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5D98DD04-1B33-4D26-AC97-EE66D286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12C13-DE98-4AB7-ACA8-C6D79E2FF8AF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56433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E127EC4F-0FE4-4A8E-BAAB-D8E36B6C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0500-CB33-42B0-BE7B-4EF7EB21B27C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9FAFA31-5F70-4973-820D-0025AAF7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6E7E1D3-828D-429B-A1A6-22F81814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F837-C67D-4B70-BBAA-30839A997F8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19312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8380DF07-B36B-409E-B3E6-605EE30C20A7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B348F5FB-6271-4C7C-9429-56A5E8DED3A6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C2D3434E-B6DB-4D54-A7CE-3E4E1EA2777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10">
            <a:extLst>
              <a:ext uri="{FF2B5EF4-FFF2-40B4-BE49-F238E27FC236}">
                <a16:creationId xmlns:a16="http://schemas.microsoft.com/office/drawing/2014/main" id="{4B2F4567-63FD-47F3-B3DA-ECAEE3F5A5A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43D28869-EA70-4834-9199-3E24E95DBB6E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2124A6C4-CAC4-4F2F-85C8-B4E98EE1BC1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FE8A2DCD-46B1-4B18-A506-56099FCF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1007E-1625-49F6-AD22-811F48BF407E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24E83270-777E-4152-93AB-4BF6F76D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3BDE3130-2DF0-4027-99AA-C8BD20D9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4AF1-1800-4BD1-8955-949DC567D39D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0717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93768C15-DF0B-4B95-AE27-B43A9F0FD7D5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ročno 11">
            <a:extLst>
              <a:ext uri="{FF2B5EF4-FFF2-40B4-BE49-F238E27FC236}">
                <a16:creationId xmlns:a16="http://schemas.microsoft.com/office/drawing/2014/main" id="{F9644B06-9C98-4A16-80EA-734BECCDAF69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DE4E99EB-49F2-4E53-8473-E8F31CB0AD5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konektor 14">
            <a:extLst>
              <a:ext uri="{FF2B5EF4-FFF2-40B4-BE49-F238E27FC236}">
                <a16:creationId xmlns:a16="http://schemas.microsoft.com/office/drawing/2014/main" id="{17256C69-45BA-4E26-B7A9-1B0BE41FC0C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5A030569-64FE-488B-BB10-568977EB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971A4EC6-A652-4A71-B934-D4053205FB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8595DEFF-2A74-49FD-965E-AF6D4B40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199CF2-BA5B-4465-BBEF-A6D95A650DC3}" type="datetimeFigureOut">
              <a:rPr lang="sl-SI"/>
              <a:pPr>
                <a:defRPr/>
              </a:pPr>
              <a:t>31. 05. 2019</a:t>
            </a:fld>
            <a:endParaRPr lang="de-DE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0FE6413D-4ED3-421C-B909-F8B0FAF82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081D1C4F-6014-49C8-B028-BC8A6AF4D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F47F4B3D-8AD8-4653-B32A-7D689104C70A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knU07g6e_0" TargetMode="External"/><Relationship Id="rId2" Type="http://schemas.openxmlformats.org/officeDocument/2006/relationships/hyperlink" Target="http://www.youtube.com/watch?v=jHkEWX8Omn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_MmCv08PV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Renesan%C4%8Dna_glasba" TargetMode="External"/><Relationship Id="rId2" Type="http://schemas.openxmlformats.org/officeDocument/2006/relationships/hyperlink" Target="http://en.wikipedia.org/wiki/Carlo_Gesual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93B8E9-C5DE-4208-8ECB-5441603F1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8297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bg2">
                    <a:lumMod val="50000"/>
                  </a:schemeClr>
                </a:solidFill>
              </a:rPr>
              <a:t>RENESANSA	</a:t>
            </a:r>
            <a:endParaRPr lang="de-DE" sz="9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94E0799B-FD02-4A04-971E-D1D4AFC21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929313"/>
            <a:ext cx="7772400" cy="928687"/>
          </a:xfrm>
        </p:spPr>
        <p:txBody>
          <a:bodyPr/>
          <a:lstStyle/>
          <a:p>
            <a:pPr marR="0"/>
            <a:r>
              <a:rPr lang="sl-SI" altLang="sl-SI" sz="3600" dirty="0"/>
              <a:t> </a:t>
            </a:r>
            <a:endParaRPr lang="de-DE" altLang="sl-SI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1">
            <a:extLst>
              <a:ext uri="{FF2B5EF4-FFF2-40B4-BE49-F238E27FC236}">
                <a16:creationId xmlns:a16="http://schemas.microsoft.com/office/drawing/2014/main" id="{AFF36C11-CBC9-426A-9AFC-74A0C0FB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sl-SI" b="1"/>
              <a:t>Giovanni Pierluigi da Palestrina - Missa "Papae Marcelli": Credo </a:t>
            </a:r>
            <a:r>
              <a:rPr lang="sl-SI" altLang="sl-SI" b="1"/>
              <a:t>(</a:t>
            </a:r>
            <a:r>
              <a:rPr lang="sl-SI" altLang="sl-SI" b="1">
                <a:hlinkClick r:id="rId2"/>
              </a:rPr>
              <a:t>http://www.youtube.com/watch?v=jHkEWX8OmnM</a:t>
            </a:r>
            <a:r>
              <a:rPr lang="sl-SI" altLang="sl-SI" b="1"/>
              <a:t>) </a:t>
            </a:r>
          </a:p>
          <a:p>
            <a:r>
              <a:rPr lang="it-IT" altLang="sl-SI" b="1"/>
              <a:t>Orlando di Lasso</a:t>
            </a:r>
            <a:r>
              <a:rPr lang="sl-SI" altLang="sl-SI" b="1"/>
              <a:t>-</a:t>
            </a:r>
            <a:r>
              <a:rPr lang="it-IT" altLang="sl-SI" b="1"/>
              <a:t>Sedem spokornih Davidovih psalmov</a:t>
            </a:r>
            <a:r>
              <a:rPr lang="sl-SI" altLang="sl-SI" b="1"/>
              <a:t>(</a:t>
            </a:r>
            <a:r>
              <a:rPr lang="sl-SI" altLang="sl-SI" b="1">
                <a:hlinkClick r:id="rId3"/>
              </a:rPr>
              <a:t>http://www.youtube.com/watch?v=bknU07g6e_0</a:t>
            </a:r>
            <a:r>
              <a:rPr lang="sl-SI" altLang="sl-SI" b="1"/>
              <a:t>) </a:t>
            </a:r>
          </a:p>
          <a:p>
            <a:r>
              <a:rPr lang="sl-SI" altLang="sl-SI" b="1"/>
              <a:t>O Vos Omnes - Gesualdo (</a:t>
            </a:r>
            <a:r>
              <a:rPr lang="sl-SI" altLang="sl-SI" b="1">
                <a:hlinkClick r:id="rId4"/>
              </a:rPr>
              <a:t>http://www.youtube.com/watch?v=I_MmCv08PVE</a:t>
            </a:r>
            <a:r>
              <a:rPr lang="sl-SI" altLang="sl-SI" b="1"/>
              <a:t>) </a:t>
            </a:r>
          </a:p>
          <a:p>
            <a:endParaRPr lang="it-IT" altLang="sl-SI" b="1"/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DB113B9-0A11-491D-AF02-40C3E9A4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SKLADBE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1">
            <a:extLst>
              <a:ext uri="{FF2B5EF4-FFF2-40B4-BE49-F238E27FC236}">
                <a16:creationId xmlns:a16="http://schemas.microsoft.com/office/drawing/2014/main" id="{C032839C-8A39-43FC-840B-C385E359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C95D2FA-831B-415E-A811-F2B37F8E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4F7EB57-91F6-438B-87C3-29B76D8A7EF0}"/>
              </a:ext>
            </a:extLst>
          </p:cNvPr>
          <p:cNvSpPr/>
          <p:nvPr/>
        </p:nvSpPr>
        <p:spPr>
          <a:xfrm>
            <a:off x="1500166" y="2071678"/>
            <a:ext cx="5830443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KVIZ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0C6D77A-912B-4F6C-9857-359380D71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15. – 16.</a:t>
            </a:r>
          </a:p>
          <a:p>
            <a:endParaRPr lang="sl-SI" altLang="sl-SI"/>
          </a:p>
          <a:p>
            <a:r>
              <a:rPr lang="sl-SI" altLang="sl-SI"/>
              <a:t>14. – 16.</a:t>
            </a:r>
          </a:p>
          <a:p>
            <a:endParaRPr lang="sl-SI" altLang="sl-SI"/>
          </a:p>
          <a:p>
            <a:r>
              <a:rPr lang="sl-SI" altLang="sl-SI"/>
              <a:t>13. – 15.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FCCF75D-A31B-423E-A43D-30D41BB5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1. V katerem stoletju se je pojavila in v katerem končala renesansa?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925D7F1-FC2E-4C8D-AED7-9DE83D080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v antični Grčiji in Rimu</a:t>
            </a:r>
          </a:p>
          <a:p>
            <a:endParaRPr lang="sl-SI" altLang="sl-SI"/>
          </a:p>
          <a:p>
            <a:r>
              <a:rPr lang="sl-SI" altLang="sl-SI"/>
              <a:t>v Severni Ameriki</a:t>
            </a:r>
          </a:p>
          <a:p>
            <a:endParaRPr lang="sl-SI" altLang="sl-SI"/>
          </a:p>
          <a:p>
            <a:r>
              <a:rPr lang="sl-SI" altLang="sl-SI"/>
              <a:t>v Srednji Evropi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7B6FADE-58E8-4E49-B6AF-C5A49A31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2. Kje je renesansa iskala navdih?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DCBC0C3-77F5-4E13-8B40-75C4284A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Grčija</a:t>
            </a:r>
          </a:p>
          <a:p>
            <a:endParaRPr lang="sl-SI" altLang="sl-SI"/>
          </a:p>
          <a:p>
            <a:r>
              <a:rPr lang="sl-SI" altLang="sl-SI"/>
              <a:t>Španija</a:t>
            </a:r>
          </a:p>
          <a:p>
            <a:endParaRPr lang="sl-SI" altLang="sl-SI"/>
          </a:p>
          <a:p>
            <a:r>
              <a:rPr lang="sl-SI" altLang="sl-SI"/>
              <a:t>Italija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D401752-64D1-4F0E-81BE-FC2D455B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3. Katera je rojstna država renesanse?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7CFF1B9-3624-4D4A-B43E-F55CFD0AD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zborovstva</a:t>
            </a:r>
          </a:p>
          <a:p>
            <a:endParaRPr lang="sl-SI" altLang="sl-SI"/>
          </a:p>
          <a:p>
            <a:r>
              <a:rPr lang="sl-SI" altLang="sl-SI"/>
              <a:t>inštrumentalizma </a:t>
            </a:r>
          </a:p>
          <a:p>
            <a:endParaRPr lang="sl-SI" altLang="sl-SI"/>
          </a:p>
          <a:p>
            <a:r>
              <a:rPr lang="sl-SI" altLang="sl-SI"/>
              <a:t>vokalov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B445BEE-CF38-418E-9B00-3BF7785F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4. Pravimo tudi da je renesansa zlata doba _____________.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FEC4ECC-70C6-4BF5-9517-6D6E4792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i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i="1" dirty="0" err="1"/>
              <a:t>Allemanda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i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i="1" dirty="0"/>
              <a:t>Motet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i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i="1" dirty="0"/>
              <a:t>maša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i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i="1" dirty="0"/>
              <a:t>madrigal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i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i="1" dirty="0"/>
              <a:t>Sarabanda</a:t>
            </a:r>
            <a:endParaRPr lang="de-DE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F70EA16-67B9-49D8-BB34-7C1B92A0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5. Katerih 5 najpomembnejših glasbenih oblik je nastalo takrat?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A904DDD-66E5-4566-9B51-CD63A96E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i="1"/>
          </a:p>
          <a:p>
            <a:endParaRPr lang="sl-SI" altLang="sl-SI" i="1"/>
          </a:p>
          <a:p>
            <a:r>
              <a:rPr lang="sl-SI" altLang="sl-SI" i="1"/>
              <a:t>fidel</a:t>
            </a:r>
            <a:endParaRPr lang="sl-SI" altLang="sl-SI"/>
          </a:p>
          <a:p>
            <a:endParaRPr lang="sl-SI" altLang="sl-SI" i="1"/>
          </a:p>
          <a:p>
            <a:r>
              <a:rPr lang="sl-SI" altLang="sl-SI" i="1"/>
              <a:t>lutnja</a:t>
            </a:r>
            <a:endParaRPr lang="sl-SI" altLang="sl-SI"/>
          </a:p>
          <a:p>
            <a:endParaRPr lang="sl-SI" altLang="sl-SI" i="1"/>
          </a:p>
          <a:p>
            <a:r>
              <a:rPr lang="sl-SI" altLang="sl-SI" i="1"/>
              <a:t>prenosne orgle - portativ</a:t>
            </a:r>
            <a:endParaRPr lang="sl-SI" altLang="sl-SI"/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49208E3-056F-4804-99E5-94F605DE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6. Naštej 3 najpomembnejših glasbil v renesansi.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672BB21-2449-4EC7-A26D-C79B14978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Giovanni Pierluigi da Palestrina</a:t>
            </a:r>
          </a:p>
          <a:p>
            <a:endParaRPr lang="sl-SI" altLang="sl-SI"/>
          </a:p>
          <a:p>
            <a:r>
              <a:rPr lang="sl-SI" altLang="sl-SI"/>
              <a:t>Orlando di Lasso</a:t>
            </a:r>
          </a:p>
          <a:p>
            <a:endParaRPr lang="sl-SI" altLang="sl-SI"/>
          </a:p>
          <a:p>
            <a:r>
              <a:rPr lang="sl-SI" altLang="sl-SI"/>
              <a:t>Carlo Gesualdo da Venosa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1CCB87A-AD2B-4316-B32E-C1AE12D8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7. Kateri so trije najpomembnejši skladatelji?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9E122D2-2025-4BC5-81C0-6A9FABBE9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i="1"/>
          </a:p>
          <a:p>
            <a:endParaRPr lang="sl-SI" altLang="sl-SI" i="1"/>
          </a:p>
          <a:p>
            <a:r>
              <a:rPr lang="sl-SI" altLang="sl-SI" i="1"/>
              <a:t>Jacob Gallus</a:t>
            </a:r>
          </a:p>
          <a:p>
            <a:endParaRPr lang="sl-SI" altLang="sl-SI" i="1"/>
          </a:p>
          <a:p>
            <a:r>
              <a:rPr lang="sl-SI" altLang="sl-SI" i="1"/>
              <a:t>Primož Trubar</a:t>
            </a:r>
          </a:p>
          <a:p>
            <a:endParaRPr lang="sl-SI" altLang="sl-SI" i="1"/>
          </a:p>
          <a:p>
            <a:r>
              <a:rPr lang="sl-SI" altLang="sl-SI" i="1"/>
              <a:t>France Prešeren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179F58-7980-446F-ABF0-27082470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8. Kateri skladatelj na Slovenskem je bil najpomembnejši?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50C4F57B-C0E4-4B49-B68C-4272A200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401050" cy="5233987"/>
          </a:xfrm>
        </p:spPr>
        <p:txBody>
          <a:bodyPr/>
          <a:lstStyle/>
          <a:p>
            <a:r>
              <a:rPr lang="sl-SI" altLang="sl-SI"/>
              <a:t>umetnostno obdobje</a:t>
            </a:r>
          </a:p>
          <a:p>
            <a:r>
              <a:rPr lang="sl-SI" altLang="sl-SI"/>
              <a:t>14.stol. – 16.stol.</a:t>
            </a:r>
          </a:p>
          <a:p>
            <a:r>
              <a:rPr lang="sl-SI" altLang="sl-SI"/>
              <a:t>renesansa-ponovo rojstvo</a:t>
            </a:r>
          </a:p>
          <a:p>
            <a:r>
              <a:rPr lang="sl-SI" altLang="sl-SI"/>
              <a:t>delimo na tri dele:-zgodnja(14.-15.stol.)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                           -visoka(1500-1550)</a:t>
            </a:r>
          </a:p>
          <a:p>
            <a:pPr>
              <a:buFont typeface="Wingdings 3" panose="05040102010807070707" pitchFamily="18" charset="2"/>
              <a:buNone/>
            </a:pPr>
            <a:r>
              <a:rPr lang="sl-SI" altLang="sl-SI"/>
              <a:t>                              -pozna(2. polovica 16.stol.)</a:t>
            </a:r>
          </a:p>
          <a:p>
            <a:r>
              <a:rPr lang="sl-SI" altLang="sl-SI"/>
              <a:t>zgledovali po kulturi antične Grčije in Rima </a:t>
            </a:r>
          </a:p>
          <a:p>
            <a:r>
              <a:rPr lang="sl-SI" altLang="sl-SI"/>
              <a:t>vplivala tudi ideja humanizma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4974F35-53F2-4888-8C54-1383B36B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RENESANSA na splošno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D3603ACD-82E1-44B7-8934-16BD9739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29188"/>
            <a:ext cx="292893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8D926203-FDBD-4991-A57A-95D9BE58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Opus Musicum(vsebuje 374 Motetov)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A6B44F0-81B9-48EF-9DB9-0B97B329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9. Katero je Jakobovo najpomembnejše delo?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7A73742B-F681-471C-A19E-E5CEFF473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 i="1"/>
              <a:t>Primož Trubar, pesmarica Eni psalmi (1576)</a:t>
            </a:r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C4BC912-E5F2-443A-A900-4C503471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10. Kdo je napisal prvo pesmarico, kako ji je bilo ime in kdaj je bila izdana?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1">
            <a:extLst>
              <a:ext uri="{FF2B5EF4-FFF2-40B4-BE49-F238E27FC236}">
                <a16:creationId xmlns:a16="http://schemas.microsoft.com/office/drawing/2014/main" id="{E28169A5-0479-4284-90EC-BCD2A2641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u="sng">
                <a:hlinkClick r:id="rId2"/>
              </a:rPr>
              <a:t>Internet</a:t>
            </a:r>
            <a:r>
              <a:rPr lang="sl-SI" altLang="sl-SI">
                <a:hlinkClick r:id="rId2"/>
              </a:rPr>
              <a:t>:</a:t>
            </a:r>
          </a:p>
          <a:p>
            <a:r>
              <a:rPr lang="de-DE" altLang="sl-SI">
                <a:hlinkClick r:id="rId2"/>
              </a:rPr>
              <a:t>http://en.wikipedia.org/wiki/Carlo_Gesualdo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3"/>
              </a:rPr>
              <a:t>http://sl.wikipedia.org/wiki/Renesan%C4%8Dna_glasba</a:t>
            </a:r>
            <a:r>
              <a:rPr lang="sl-SI" altLang="sl-SI"/>
              <a:t>  </a:t>
            </a:r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5F37F68-7234-4E20-ABFB-F4F29973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70C0"/>
                </a:solidFill>
              </a:rPr>
              <a:t>Viri in literatura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D511BBAF-9117-4817-8540-DCB63BC7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4750"/>
            <a:ext cx="27908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40880789-7E2E-4E25-83C6-46F2414C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15313" cy="5857875"/>
          </a:xfrm>
        </p:spPr>
        <p:txBody>
          <a:bodyPr/>
          <a:lstStyle/>
          <a:p>
            <a:r>
              <a:rPr lang="sl-SI" altLang="sl-SI"/>
              <a:t>rojstna dežela Italija</a:t>
            </a:r>
          </a:p>
          <a:p>
            <a:r>
              <a:rPr lang="sl-SI" altLang="sl-SI"/>
              <a:t>Meceni:bogati, podpirali umetnike, glasbenike in pisatelje</a:t>
            </a:r>
          </a:p>
          <a:p>
            <a:r>
              <a:rPr lang="sl-SI" altLang="sl-SI"/>
              <a:t>renesansa je zajela:južno Francijo, Španijo in severno Evropo</a:t>
            </a:r>
          </a:p>
          <a:p>
            <a:r>
              <a:rPr lang="sl-SI" altLang="sl-SI"/>
              <a:t>kulturni svet zanimal za:pesništvo, likovne umetnosti, gledališča in najbolj glasbo</a:t>
            </a:r>
          </a:p>
          <a:p>
            <a:r>
              <a:rPr lang="sl-SI" altLang="sl-SI"/>
              <a:t>razvile tri knjižne vrste:Iirika, epika in dramatika</a:t>
            </a:r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171F5CC-55D8-411E-80C7-33FC09F1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2865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C72A467-E21B-4337-A2A0-A83554C9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429125"/>
            <a:ext cx="34671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C8BF61C2-F7F1-44C1-A6E1-B944FD48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143375"/>
            <a:ext cx="20002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D30641CC-A4E9-4957-AFDA-8C8F069C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muziciral kdor znal in mogel</a:t>
            </a:r>
          </a:p>
          <a:p>
            <a:r>
              <a:rPr lang="sl-SI" altLang="sl-SI"/>
              <a:t>našli oddih in sproščenje</a:t>
            </a:r>
          </a:p>
          <a:p>
            <a:r>
              <a:rPr lang="sl-SI" altLang="sl-SI"/>
              <a:t>skladatelji bili ustvarjalci in izvajalci</a:t>
            </a:r>
          </a:p>
          <a:p>
            <a:r>
              <a:rPr lang="sl-SI" altLang="sl-SI"/>
              <a:t>duhovna in posvetna glasba postali izenačeni</a:t>
            </a:r>
          </a:p>
          <a:p>
            <a:r>
              <a:rPr lang="sl-SI" altLang="sl-SI"/>
              <a:t>Osamosvajati se je začela inštrumentalna glasba.</a:t>
            </a:r>
          </a:p>
          <a:p>
            <a:r>
              <a:rPr lang="sl-SI" altLang="sl-SI"/>
              <a:t>renesansa-zlata doba zborovstva </a:t>
            </a:r>
          </a:p>
          <a:p>
            <a:r>
              <a:rPr lang="sl-SI" altLang="sl-SI"/>
              <a:t>doseže višek kompozicijske ustvarjalnosti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9E27C91-4E3D-4B83-92A1-F4848997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GLASBA RENESANSE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0BF90DD9-358D-4B64-9505-C5D0BA88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2466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812FBF4A-114F-4F25-A666-543978A97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 i="1"/>
              <a:t>Allemanda</a:t>
            </a:r>
            <a:r>
              <a:rPr lang="sl-SI" altLang="sl-SI" i="1"/>
              <a:t> (</a:t>
            </a:r>
            <a:r>
              <a:rPr lang="sl-SI" altLang="sl-SI"/>
              <a:t>nemški dvorni ples z značajem koračnice)</a:t>
            </a:r>
          </a:p>
          <a:p>
            <a:r>
              <a:rPr lang="sl-SI" altLang="sl-SI" b="1" i="1"/>
              <a:t>Motet</a:t>
            </a:r>
            <a:r>
              <a:rPr lang="sl-SI" altLang="sl-SI" i="1"/>
              <a:t> (</a:t>
            </a:r>
            <a:r>
              <a:rPr lang="sl-SI" altLang="sl-SI"/>
              <a:t>večglasna vokalna glasbena oblika z verskim besedilom)</a:t>
            </a:r>
          </a:p>
          <a:p>
            <a:r>
              <a:rPr lang="sl-SI" altLang="sl-SI" b="1" i="1"/>
              <a:t>maša</a:t>
            </a:r>
          </a:p>
          <a:p>
            <a:r>
              <a:rPr lang="sl-SI" altLang="sl-SI" b="1" i="1"/>
              <a:t>madrigal </a:t>
            </a:r>
            <a:r>
              <a:rPr lang="sl-SI" altLang="sl-SI" i="1"/>
              <a:t>(</a:t>
            </a:r>
            <a:r>
              <a:rPr lang="sl-SI" altLang="sl-SI"/>
              <a:t>vokalna glasbena oblika, ki je bila komponirana na posvetna besedila</a:t>
            </a:r>
          </a:p>
          <a:p>
            <a:r>
              <a:rPr lang="sl-SI" altLang="sl-SI" b="1" i="1"/>
              <a:t>Sarabanda</a:t>
            </a:r>
            <a:r>
              <a:rPr lang="sl-SI" altLang="sl-SI" i="1"/>
              <a:t> (</a:t>
            </a:r>
            <a:r>
              <a:rPr lang="sl-SI" altLang="sl-SI"/>
              <a:t>počasen ples v tridobnem taktu) </a:t>
            </a:r>
          </a:p>
          <a:p>
            <a:endParaRPr lang="sl-SI" altLang="sl-SI"/>
          </a:p>
          <a:p>
            <a:r>
              <a:rPr lang="sl-SI" altLang="sl-SI"/>
              <a:t>Vsebina je odločala o glasbeni obliki.</a:t>
            </a:r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17A41DE-84DC-4FC0-826C-002D9425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GLASBENE OBLIKE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3087D9C-BE9E-4CF9-B2C1-6BAC0A0E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72063"/>
            <a:ext cx="12017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664728FE-958A-4B63-B385-AE2D05ADE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i="1"/>
              <a:t>fidel</a:t>
            </a:r>
            <a:endParaRPr lang="sl-SI" altLang="sl-SI"/>
          </a:p>
          <a:p>
            <a:r>
              <a:rPr lang="sl-SI" altLang="sl-SI" i="1"/>
              <a:t>lutnja</a:t>
            </a:r>
            <a:endParaRPr lang="sl-SI" altLang="sl-SI"/>
          </a:p>
          <a:p>
            <a:r>
              <a:rPr lang="sl-SI" altLang="sl-SI" i="1"/>
              <a:t>prenosne orgle - portativ</a:t>
            </a:r>
            <a:endParaRPr lang="sl-SI" altLang="sl-SI"/>
          </a:p>
          <a:p>
            <a:r>
              <a:rPr lang="sl-SI" altLang="sl-SI" i="1"/>
              <a:t>razna trobila in pihala</a:t>
            </a:r>
            <a:endParaRPr lang="sl-SI" altLang="sl-SI"/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28BAA16-4885-4773-8C9C-C7DB83A0C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GLASBILA V RENESANSI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9ABB678-3109-4783-8D73-7CE99368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285875"/>
            <a:ext cx="3425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6D83112D-C4E6-4F1C-8838-0DA604F4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214813"/>
            <a:ext cx="377666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0B00695E-845F-4929-8E81-192B0543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29063"/>
            <a:ext cx="36290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607A82BF-4516-4E45-BDA0-EEEAF935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Giovanni Pierluigi da Palestrina (okoli 1525 – 1594, italijanski skladatelj)</a:t>
            </a:r>
          </a:p>
          <a:p>
            <a:r>
              <a:rPr lang="sl-SI" altLang="sl-SI"/>
              <a:t>Orlando di Lasso (1532 – 1594, nizozemski skladatelj)</a:t>
            </a:r>
          </a:p>
          <a:p>
            <a:r>
              <a:rPr lang="sl-SI" altLang="sl-SI"/>
              <a:t>Carlo Gesualdo da Venosa (1561 – 1613, italijanski skladatelj)</a:t>
            </a:r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ED558B3-C7D1-4A1C-BEA8-4057B18F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RENESANČNI SKLADATELJI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5EF45D54-C3ED-4329-991B-137B9A004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3375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CC2A1885-BEA4-4435-A4EE-9B9E47FC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71938"/>
            <a:ext cx="2095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AB51FBB9-A98F-4CEF-8494-95C7DF41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1481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A51E04BD-18A4-470C-B489-F6AF7D9E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i="1"/>
              <a:t>Giovanni Pierluigi da Palestrina:</a:t>
            </a:r>
            <a:r>
              <a:rPr lang="sl-SI" altLang="sl-SI"/>
              <a:t>Missa Papae Marcelli, Missa brevis, Stabat mater (napisal 100 maš in 375 motetov)</a:t>
            </a:r>
          </a:p>
          <a:p>
            <a:endParaRPr lang="sl-SI" altLang="sl-SI"/>
          </a:p>
          <a:p>
            <a:r>
              <a:rPr lang="sl-SI" altLang="sl-SI" i="1"/>
              <a:t>Orlando di Lasso:Sedem spokornih Davidovih psalmov (napisal 2000 skladb)</a:t>
            </a:r>
          </a:p>
          <a:p>
            <a:endParaRPr lang="sl-SI" altLang="sl-SI" i="1"/>
          </a:p>
          <a:p>
            <a:r>
              <a:rPr lang="sl-SI" altLang="sl-SI"/>
              <a:t>Carlo Gesualdo da Venosa: O vos omnes, Christus factus est, Dolcissimo sospiro (6 knjig-20 skladb in še nekaj drugih)</a:t>
            </a:r>
            <a:endParaRPr lang="sl-SI" altLang="sl-SI" i="1"/>
          </a:p>
          <a:p>
            <a:endParaRPr lang="sl-SI" altLang="sl-SI" i="1"/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BFE9859-3E08-4F8E-846C-5B371C7B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POMEMBNA DELA POMEMBNIH SKLADATELJEV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95491DD7-22FF-4F84-B38F-EFA80767C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i="1"/>
              <a:t>Jacob Gallus:</a:t>
            </a:r>
          </a:p>
          <a:p>
            <a:r>
              <a:rPr lang="sl-SI" altLang="sl-SI" i="1"/>
              <a:t>proste melodične linije</a:t>
            </a:r>
          </a:p>
          <a:p>
            <a:r>
              <a:rPr lang="sl-SI" altLang="sl-SI" i="1"/>
              <a:t>V ospredju je </a:t>
            </a:r>
            <a:r>
              <a:rPr lang="sl-SI" altLang="sl-SI"/>
              <a:t>Opus Musicum(vsebuje 374 Motetov)</a:t>
            </a:r>
          </a:p>
          <a:p>
            <a:endParaRPr lang="sl-SI" altLang="sl-SI" i="1"/>
          </a:p>
          <a:p>
            <a:r>
              <a:rPr lang="sl-SI" altLang="sl-SI" i="1"/>
              <a:t>Primož Trubar:</a:t>
            </a:r>
          </a:p>
          <a:p>
            <a:r>
              <a:rPr lang="sl-SI" altLang="sl-SI" i="1"/>
              <a:t>Prva slovenska pesmarica Eni psalmi (1576)</a:t>
            </a:r>
          </a:p>
          <a:p>
            <a:endParaRPr lang="de-DE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D895FF2-3689-46CE-85DE-42C38730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RENESANSA NA SLOVENSKEM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43920A80-600E-41C9-9E1E-8913F17E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643438"/>
            <a:ext cx="2095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A96B15DB-AB94-4D5B-A8D4-89584FD0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76763"/>
            <a:ext cx="235426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626</Words>
  <Application>Microsoft Office PowerPoint</Application>
  <PresentationFormat>On-screen Show (4:3)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Lucida Sans Unicode</vt:lpstr>
      <vt:lpstr>Times New Roman</vt:lpstr>
      <vt:lpstr>Verdana</vt:lpstr>
      <vt:lpstr>Wingdings 2</vt:lpstr>
      <vt:lpstr>Wingdings 3</vt:lpstr>
      <vt:lpstr>Stekanje</vt:lpstr>
      <vt:lpstr>RENESANSA </vt:lpstr>
      <vt:lpstr>RENESANSA na splošno</vt:lpstr>
      <vt:lpstr>PowerPoint Presentation</vt:lpstr>
      <vt:lpstr>GLASBA RENESANSE</vt:lpstr>
      <vt:lpstr>GLASBENE OBLIKE</vt:lpstr>
      <vt:lpstr>GLASBILA V RENESANSI</vt:lpstr>
      <vt:lpstr>RENESANČNI SKLADATELJI</vt:lpstr>
      <vt:lpstr>POMEMBNA DELA POMEMBNIH SKLADATELJEV</vt:lpstr>
      <vt:lpstr>RENESANSA NA SLOVENSKEM</vt:lpstr>
      <vt:lpstr>SKLADBE</vt:lpstr>
      <vt:lpstr>PowerPoint Presentation</vt:lpstr>
      <vt:lpstr>1. V katerem stoletju se je pojavila in v katerem končala renesansa?</vt:lpstr>
      <vt:lpstr>2. Kje je renesansa iskala navdih? </vt:lpstr>
      <vt:lpstr>3. Katera je rojstna država renesanse?</vt:lpstr>
      <vt:lpstr>4. Pravimo tudi da je renesansa zlata doba _____________.</vt:lpstr>
      <vt:lpstr>5. Katerih 5 najpomembnejših glasbenih oblik je nastalo takrat? </vt:lpstr>
      <vt:lpstr>6. Naštej 3 najpomembnejših glasbil v renesansi.</vt:lpstr>
      <vt:lpstr>7. Kateri so trije najpomembnejši skladatelji?</vt:lpstr>
      <vt:lpstr>8. Kateri skladatelj na Slovenskem je bil najpomembnejši?</vt:lpstr>
      <vt:lpstr>9. Katero je Jakobovo najpomembnejše delo?  </vt:lpstr>
      <vt:lpstr>10. Kdo je napisal prvo pesmarico, kako ji je bilo ime in kdaj je bila izdana?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2019-05-31T08:47:34Z</dcterms:created>
  <dcterms:modified xsi:type="dcterms:W3CDTF">2019-05-31T08:47:34Z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