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32"/>
  </p:notesMasterIdLst>
  <p:sldIdLst>
    <p:sldId id="256" r:id="rId2"/>
    <p:sldId id="277" r:id="rId3"/>
    <p:sldId id="278" r:id="rId4"/>
    <p:sldId id="264" r:id="rId5"/>
    <p:sldId id="263" r:id="rId6"/>
    <p:sldId id="257" r:id="rId7"/>
    <p:sldId id="279" r:id="rId8"/>
    <p:sldId id="260" r:id="rId9"/>
    <p:sldId id="280" r:id="rId10"/>
    <p:sldId id="281" r:id="rId11"/>
    <p:sldId id="282" r:id="rId12"/>
    <p:sldId id="300" r:id="rId13"/>
    <p:sldId id="285" r:id="rId14"/>
    <p:sldId id="286" r:id="rId15"/>
    <p:sldId id="287" r:id="rId16"/>
    <p:sldId id="293" r:id="rId17"/>
    <p:sldId id="288" r:id="rId18"/>
    <p:sldId id="299" r:id="rId19"/>
    <p:sldId id="302" r:id="rId20"/>
    <p:sldId id="301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59" r:id="rId29"/>
    <p:sldId id="304" r:id="rId30"/>
    <p:sldId id="303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FFFF"/>
    <a:srgbClr val="FF3399"/>
    <a:srgbClr val="00FF00"/>
    <a:srgbClr val="83989D"/>
    <a:srgbClr val="CFE21E"/>
    <a:srgbClr val="C8F046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0072" autoAdjust="0"/>
  </p:normalViewPr>
  <p:slideViewPr>
    <p:cSldViewPr>
      <p:cViewPr>
        <p:scale>
          <a:sx n="89" d="100"/>
          <a:sy n="89" d="100"/>
        </p:scale>
        <p:origin x="-8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E58871-782D-42B8-8E1C-4B1D4BC1FE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A2168B-CAE5-47F1-BA20-5F1E25F3D55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0106461-5C17-47E5-9071-A9F9E6FC652B}" type="datetimeFigureOut">
              <a:rPr lang="en-US"/>
              <a:pPr>
                <a:defRPr/>
              </a:pPr>
              <a:t>5/31/2019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B6063D8-7A9F-4711-8081-D17F25ADB9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91AC62F-E3D5-4215-81F2-DCD92DB240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2D138-43D4-4D2E-B0C1-DAE88163984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E0753-A2A5-4A65-BED3-9F2828CF6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5DBB66A-2266-42A4-B998-851B00FC91D8}" type="slidenum">
              <a:rPr lang="en-US" altLang="sl-SI"/>
              <a:pPr/>
              <a:t>‹#›</a:t>
            </a:fld>
            <a:endParaRPr lang="en-U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l.wikipedia.org/w/index.php?title=Dobrodelne_organizacije&amp;action=edit&amp;redlink=1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grada stranske slike 1">
            <a:extLst>
              <a:ext uri="{FF2B5EF4-FFF2-40B4-BE49-F238E27FC236}">
                <a16:creationId xmlns:a16="http://schemas.microsoft.com/office/drawing/2014/main" id="{77CDBC83-3669-4919-AF30-989FE07678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Ograda opomb 2">
            <a:extLst>
              <a:ext uri="{FF2B5EF4-FFF2-40B4-BE49-F238E27FC236}">
                <a16:creationId xmlns:a16="http://schemas.microsoft.com/office/drawing/2014/main" id="{51B90F49-85AE-4EFA-AD8A-396B5FCBE6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Rock je zelo razširjena zvrst popularne glasbe, ki se je razvila v 60-ih letih 20. stoletja predvsem iz rock and rolla.</a:t>
            </a:r>
          </a:p>
        </p:txBody>
      </p:sp>
      <p:sp>
        <p:nvSpPr>
          <p:cNvPr id="33796" name="Ograda številke diapozitiva 3">
            <a:extLst>
              <a:ext uri="{FF2B5EF4-FFF2-40B4-BE49-F238E27FC236}">
                <a16:creationId xmlns:a16="http://schemas.microsoft.com/office/drawing/2014/main" id="{C8A6940A-377D-4A37-B4FD-97FA46A3E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08A5DD3-4E38-45E8-9DF7-25384C53F863}" type="slidenum">
              <a:rPr lang="en-US" altLang="sl-SI"/>
              <a:pPr/>
              <a:t>3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3A0E2CE5-ED4D-47F1-9EFF-6839F18FE3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C7CC85DD-7D8E-4EDC-8ADC-E8264BD43A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KOMAT: BOB MARLEY: NO WOMAN NO CRY – klikni sliko</a:t>
            </a:r>
          </a:p>
          <a:p>
            <a:pPr>
              <a:spcBef>
                <a:spcPct val="0"/>
              </a:spcBef>
            </a:pPr>
            <a:r>
              <a:rPr lang="sl-SI" altLang="sl-SI"/>
              <a:t>            DONNA  SUMMER: HOT STUFF – klikni sliko </a:t>
            </a:r>
            <a:endParaRPr lang="en-US" altLang="sl-SI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771B164D-CE3D-4BDE-B98A-51A4607744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BF13B9C-5D63-4B53-97E8-661655188EFF}" type="slidenum">
              <a:rPr lang="en-US" altLang="sl-SI"/>
              <a:pPr/>
              <a:t>12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47315B42-FDF0-4970-9847-2350AADFB3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B212E530-31BE-47BE-A4EA-F2349F72A7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KOMAT: SEX PISTOLS: GOD SAVE THE QUEEN – klikni sliko! </a:t>
            </a:r>
          </a:p>
          <a:p>
            <a:pPr>
              <a:spcBef>
                <a:spcPct val="0"/>
              </a:spcBef>
            </a:pPr>
            <a:r>
              <a:rPr lang="sl-SI" altLang="sl-SI"/>
              <a:t>            THE CLASH: </a:t>
            </a:r>
            <a:r>
              <a:rPr lang="en-US" altLang="sl-SI"/>
              <a:t>SHOULD I STAY OR SHOULD I GO </a:t>
            </a:r>
            <a:endParaRPr lang="sl-SI" altLang="sl-SI"/>
          </a:p>
          <a:p>
            <a:pPr>
              <a:spcBef>
                <a:spcPct val="0"/>
              </a:spcBef>
            </a:pPr>
            <a:r>
              <a:rPr lang="sl-SI" altLang="sl-SI"/>
              <a:t>            THE RAMONES - BLITZKRIEG BOP </a:t>
            </a:r>
            <a:endParaRPr lang="en-US" altLang="sl-SI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0ECB002E-9B4A-4DBB-887D-F68E8F2D77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30CA7CA-2DAF-4D48-8259-D57BAE652927}" type="slidenum">
              <a:rPr lang="en-US" altLang="sl-SI"/>
              <a:pPr/>
              <a:t>13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grada stranske slike 1">
            <a:extLst>
              <a:ext uri="{FF2B5EF4-FFF2-40B4-BE49-F238E27FC236}">
                <a16:creationId xmlns:a16="http://schemas.microsoft.com/office/drawing/2014/main" id="{AA61F794-CC02-45C8-9BCA-0F4A905086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Ograda opomb 2">
            <a:extLst>
              <a:ext uri="{FF2B5EF4-FFF2-40B4-BE49-F238E27FC236}">
                <a16:creationId xmlns:a16="http://schemas.microsoft.com/office/drawing/2014/main" id="{5F24324F-772C-4FAC-A3B5-6F6299EFD7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Na slike so blondie :P</a:t>
            </a:r>
          </a:p>
          <a:p>
            <a:pPr>
              <a:spcBef>
                <a:spcPct val="0"/>
              </a:spcBef>
            </a:pPr>
            <a:r>
              <a:rPr lang="sl-SI" altLang="sl-SI"/>
              <a:t>KOMAT: BLONDIE: CALL ME – klikni sliko!</a:t>
            </a:r>
          </a:p>
        </p:txBody>
      </p:sp>
      <p:sp>
        <p:nvSpPr>
          <p:cNvPr id="45060" name="Ograda številke diapozitiva 3">
            <a:extLst>
              <a:ext uri="{FF2B5EF4-FFF2-40B4-BE49-F238E27FC236}">
                <a16:creationId xmlns:a16="http://schemas.microsoft.com/office/drawing/2014/main" id="{F60050BE-098D-4EE8-8E6F-BE9BA83FB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2856398-E367-4838-BE84-CA11CF91AC9A}" type="slidenum">
              <a:rPr lang="en-US" altLang="sl-SI"/>
              <a:pPr/>
              <a:t>14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10E44120-407D-4CFE-839E-BDC58DEACA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BFC01917-39E2-4403-9178-FC72A1E71F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Rap je konkurenca ROCKU</a:t>
            </a:r>
          </a:p>
          <a:p>
            <a:pPr>
              <a:spcBef>
                <a:spcPct val="0"/>
              </a:spcBef>
            </a:pPr>
            <a:r>
              <a:rPr lang="sl-SI" altLang="sl-SI"/>
              <a:t>KOMAT: BEASTIE BOYS: FIGHT FOR YOUR RIGHT – klikni sliko!</a:t>
            </a:r>
          </a:p>
          <a:p>
            <a:pPr>
              <a:spcBef>
                <a:spcPct val="0"/>
              </a:spcBef>
            </a:pPr>
            <a:r>
              <a:rPr lang="sl-SI" altLang="sl-SI"/>
              <a:t>            METALLICA:  NOTHING ELSE MATTERS  -- klikni sliko!</a:t>
            </a:r>
          </a:p>
          <a:p>
            <a:pPr>
              <a:spcBef>
                <a:spcPct val="0"/>
              </a:spcBef>
            </a:pPr>
            <a:r>
              <a:rPr lang="sl-SI" altLang="sl-SI"/>
              <a:t>            BON JOVI: </a:t>
            </a:r>
            <a:r>
              <a:rPr lang="en-US" altLang="sl-SI"/>
              <a:t>I'LL BE THERE FOR YOU</a:t>
            </a:r>
            <a:r>
              <a:rPr lang="sl-SI" altLang="sl-SI"/>
              <a:t> – klikni sliko!</a:t>
            </a:r>
            <a:endParaRPr lang="en-US" altLang="sl-SI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60215AD6-ACFC-41D4-BA6E-5D24BEB1F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41D5CD6-CA9E-4FEE-81A2-A17991831D1B}" type="slidenum">
              <a:rPr lang="en-US" altLang="sl-SI"/>
              <a:pPr/>
              <a:t>15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2CD23EC3-2939-4E7C-B438-82709DF9CE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573D2AC8-347E-4433-BF60-1753FE9F44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Je med najpopularnejšimi skupinami v tem desetletju</a:t>
            </a:r>
          </a:p>
          <a:p>
            <a:pPr>
              <a:spcBef>
                <a:spcPct val="0"/>
              </a:spcBef>
            </a:pPr>
            <a:r>
              <a:rPr lang="sl-SI" altLang="sl-SI"/>
              <a:t>znana tudi po delovanju v </a:t>
            </a:r>
            <a:r>
              <a:rPr lang="sl-SI" altLang="sl-SI">
                <a:hlinkClick r:id="rId3" action="ppaction://hlinkfile" tooltip="Dobrodelne organizacije (stran ne obstaja)"/>
              </a:rPr>
              <a:t>dobrodelnih organizacijah</a:t>
            </a:r>
            <a:r>
              <a:rPr lang="sl-SI" altLang="sl-SI"/>
              <a:t>.</a:t>
            </a:r>
            <a:endParaRPr lang="en-US" altLang="sl-SI"/>
          </a:p>
          <a:p>
            <a:pPr>
              <a:spcBef>
                <a:spcPct val="0"/>
              </a:spcBef>
            </a:pPr>
            <a:r>
              <a:rPr lang="sl-SI" altLang="sl-SI"/>
              <a:t>ČLANI: BONO (OČALA), LARRY MULLEN </a:t>
            </a:r>
            <a:r>
              <a:rPr lang="en-US" altLang="sl-SI"/>
              <a:t>ustanovotni </a:t>
            </a:r>
            <a:r>
              <a:rPr lang="sl-SI" altLang="sl-SI"/>
              <a:t>član skupine,  Adam Clayton (sejre lasje), The Edge (kapa)</a:t>
            </a:r>
          </a:p>
          <a:p>
            <a:pPr>
              <a:spcBef>
                <a:spcPct val="0"/>
              </a:spcBef>
            </a:pPr>
            <a:r>
              <a:rPr lang="sl-SI" altLang="sl-SI"/>
              <a:t>Tü pa tude nastane veliko skupin kere nihajo med popon pa rockon! :P</a:t>
            </a:r>
          </a:p>
          <a:p>
            <a:pPr>
              <a:spcBef>
                <a:spcPct val="0"/>
              </a:spcBef>
            </a:pPr>
            <a:r>
              <a:rPr lang="sl-SI" altLang="sl-SI"/>
              <a:t>KOMAT: WITH OR WITHOUT YOU – klikni sliko!</a:t>
            </a:r>
          </a:p>
          <a:p>
            <a:pPr>
              <a:spcBef>
                <a:spcPct val="0"/>
              </a:spcBef>
            </a:pPr>
            <a:endParaRPr lang="en-US" altLang="sl-SI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D8029F57-A07E-441F-9154-68AE1117FD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83BEA7A-9289-43DA-81AE-3FF57FB2BA5B}" type="slidenum">
              <a:rPr lang="en-US" altLang="sl-SI"/>
              <a:pPr/>
              <a:t>16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6BC38602-236E-4847-A23F-97FC4BF7F1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7389805A-047B-414D-B511-DC1F8A95A4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KOMAT: ENYA: MAY IT BE – klikni sliko!</a:t>
            </a:r>
            <a:endParaRPr lang="en-US" altLang="sl-SI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85176068-6035-471A-81FE-3BFA804A9A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968BA74-459F-4C5C-B385-20B405254F9B}" type="slidenum">
              <a:rPr lang="en-US" altLang="sl-SI"/>
              <a:pPr/>
              <a:t>17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Ograda stranske slike 1">
            <a:extLst>
              <a:ext uri="{FF2B5EF4-FFF2-40B4-BE49-F238E27FC236}">
                <a16:creationId xmlns:a16="http://schemas.microsoft.com/office/drawing/2014/main" id="{5411C4CA-BA55-4C8E-A79C-17C3D48620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Ograda opomb 2">
            <a:extLst>
              <a:ext uri="{FF2B5EF4-FFF2-40B4-BE49-F238E27FC236}">
                <a16:creationId xmlns:a16="http://schemas.microsoft.com/office/drawing/2014/main" id="{E8817BC0-EC73-43B8-B49F-2095D257FB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>
                <a:solidFill>
                  <a:srgbClr val="C8F046"/>
                </a:solidFill>
              </a:rPr>
              <a:t>Alternativni ROCK -&gt; reggae, JAZZ, elektronska glasba in druge zvrsti</a:t>
            </a:r>
          </a:p>
          <a:p>
            <a:pPr>
              <a:spcBef>
                <a:spcPct val="0"/>
              </a:spcBef>
            </a:pPr>
            <a:r>
              <a:rPr lang="sl-SI" altLang="sl-SI">
                <a:solidFill>
                  <a:srgbClr val="C8F046"/>
                </a:solidFill>
              </a:rPr>
              <a:t>Opirajo s ena skupine kak so Beatle, kinkse, Stonse.</a:t>
            </a:r>
          </a:p>
          <a:p>
            <a:pPr>
              <a:spcBef>
                <a:spcPct val="0"/>
              </a:spcBef>
            </a:pPr>
            <a:r>
              <a:rPr lang="sl-SI" altLang="sl-SI">
                <a:solidFill>
                  <a:srgbClr val="C8F046"/>
                </a:solidFill>
              </a:rPr>
              <a:t>Oasis ki je tudi najuspešnejša v britpopu.</a:t>
            </a:r>
          </a:p>
          <a:p>
            <a:pPr>
              <a:spcBef>
                <a:spcPct val="0"/>
              </a:spcBef>
            </a:pPr>
            <a:endParaRPr lang="sl-SI" altLang="sl-SI"/>
          </a:p>
        </p:txBody>
      </p:sp>
      <p:sp>
        <p:nvSpPr>
          <p:cNvPr id="49156" name="Ograda številke diapozitiva 3">
            <a:extLst>
              <a:ext uri="{FF2B5EF4-FFF2-40B4-BE49-F238E27FC236}">
                <a16:creationId xmlns:a16="http://schemas.microsoft.com/office/drawing/2014/main" id="{4F2BE870-950F-4A1D-B44E-6806D6BF90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E33B220-EB29-490F-BCFB-C2B772DD5BC7}" type="slidenum">
              <a:rPr lang="en-US" altLang="sl-SI"/>
              <a:pPr/>
              <a:t>18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A208535C-C6DE-49CB-AC11-571D853EE7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DBCCC846-A470-4F22-9B91-21998709DB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KOMAT:  NIRVANA:  SMELLS LIKE TEEN SPIRIT – klikni sliko</a:t>
            </a:r>
          </a:p>
          <a:p>
            <a:pPr>
              <a:spcBef>
                <a:spcPct val="0"/>
              </a:spcBef>
            </a:pPr>
            <a:r>
              <a:rPr lang="sl-SI" altLang="sl-SI"/>
              <a:t>             OASIS: WONDERWALL – klikni sliko</a:t>
            </a:r>
            <a:endParaRPr lang="en-US" altLang="sl-SI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5DCC092F-078C-429E-9219-392C1619DE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5F61F1C-26C9-4FB3-899F-21BD7D132570}" type="slidenum">
              <a:rPr lang="en-US" altLang="sl-SI"/>
              <a:pPr/>
              <a:t>19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BEBA3CE1-84A2-4EB2-B230-E3973824D6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7979F39B-2320-4272-8D30-1101F3E26C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Poleg narodno zabavnih ansamblov (najpopularnejši AVSENIKI)</a:t>
            </a:r>
          </a:p>
          <a:p>
            <a:pPr>
              <a:spcBef>
                <a:spcPct val="0"/>
              </a:spcBef>
            </a:pPr>
            <a:r>
              <a:rPr lang="sl-SI" altLang="sl-SI"/>
              <a:t>, kjer so se uveljavljali skladatelji in pevci polarne glasbe.</a:t>
            </a:r>
            <a:endParaRPr lang="en-US" altLang="sl-SI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62CC7CE8-0570-4D16-923C-6BCB93B7C6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E9B5BCD-B87D-42BC-854A-C8C2C45FC62B}" type="slidenum">
              <a:rPr lang="en-US" altLang="sl-SI"/>
              <a:pPr/>
              <a:t>22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A4F0D860-2084-491D-8860-8406EC0830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65E9F624-C8EF-4E24-B165-36767AFBA0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... Na raznih plesiščih v Lj, Mb, Kp. </a:t>
            </a:r>
          </a:p>
          <a:p>
            <a:pPr>
              <a:spcBef>
                <a:spcPct val="0"/>
              </a:spcBef>
            </a:pPr>
            <a:r>
              <a:rPr lang="sl-SI" altLang="sl-SI"/>
              <a:t>KOMAT: KAMELEONI: GREMO GENERACIJA (slika) – klikni sliko!</a:t>
            </a:r>
            <a:endParaRPr lang="en-US" altLang="sl-SI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71CC478A-4D34-4191-B31F-973B0358A5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6B6E10D-C94A-47E2-8980-D5F8397F98FE}" type="slidenum">
              <a:rPr lang="en-US" altLang="sl-SI"/>
              <a:pPr/>
              <a:t>23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grada stranske slike 1">
            <a:extLst>
              <a:ext uri="{FF2B5EF4-FFF2-40B4-BE49-F238E27FC236}">
                <a16:creationId xmlns:a16="http://schemas.microsoft.com/office/drawing/2014/main" id="{09299AC8-EF90-4ADD-A9FE-4F91223102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Ograda opomb 2">
            <a:extLst>
              <a:ext uri="{FF2B5EF4-FFF2-40B4-BE49-F238E27FC236}">
                <a16:creationId xmlns:a16="http://schemas.microsoft.com/office/drawing/2014/main" id="{28BC2AAA-D423-4C5F-8402-BC032914AC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Za rock je značilen izrazito povdarjen ritem. Značilna zasedba je sestavljena iz vokala, električne kitare, bas kitare in bobnov. V razširjeni zasedbi pa se jim lahko še pridružijo klaviature, saksofon in druga glasbila. </a:t>
            </a:r>
          </a:p>
          <a:p>
            <a:pPr>
              <a:spcBef>
                <a:spcPct val="0"/>
              </a:spcBef>
            </a:pPr>
            <a:r>
              <a:rPr lang="sl-SI" altLang="sl-SI"/>
              <a:t>KOMAT: ROLLING STONES: SATISFACTION – klikni sliko!</a:t>
            </a:r>
          </a:p>
        </p:txBody>
      </p:sp>
      <p:sp>
        <p:nvSpPr>
          <p:cNvPr id="34820" name="Ograda številke diapozitiva 3">
            <a:extLst>
              <a:ext uri="{FF2B5EF4-FFF2-40B4-BE49-F238E27FC236}">
                <a16:creationId xmlns:a16="http://schemas.microsoft.com/office/drawing/2014/main" id="{243CFF3E-20BB-44FF-A8F1-3AB76BA79B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E09C01E-F2FD-42FB-91DA-2837876CFB1C}" type="slidenum">
              <a:rPr lang="en-US" altLang="sl-SI"/>
              <a:pPr/>
              <a:t>4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96C8106B-904B-4E80-9EDF-9C63A3E7CA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94E832DB-839F-43E5-9E59-F3AD87125D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>
                <a:solidFill>
                  <a:srgbClr val="CCFFCC"/>
                </a:solidFill>
              </a:rPr>
              <a:t>Vodilna sile teh treh skupin je bil Janez Bončina – Benč, </a:t>
            </a:r>
            <a:r>
              <a:rPr lang="sl-SI" altLang="sl-SI" u="sng">
                <a:solidFill>
                  <a:srgbClr val="CCFFCC"/>
                </a:solidFill>
              </a:rPr>
              <a:t>eden vodilnih uzmajalcev in avtorjev slo. In jugoslovanske rock glasbe.</a:t>
            </a:r>
          </a:p>
          <a:p>
            <a:pPr>
              <a:spcBef>
                <a:spcPct val="0"/>
              </a:spcBef>
            </a:pPr>
            <a:r>
              <a:rPr lang="sl-SI" altLang="sl-SI">
                <a:solidFill>
                  <a:srgbClr val="CCFFCC"/>
                </a:solidFill>
              </a:rPr>
              <a:t>KOMAT: MLADI LEVI: OSTRO KAKOR NOŽ – klikni sliko</a:t>
            </a:r>
          </a:p>
          <a:p>
            <a:pPr>
              <a:spcBef>
                <a:spcPct val="0"/>
              </a:spcBef>
            </a:pPr>
            <a:r>
              <a:rPr lang="sl-SI" altLang="sl-SI">
                <a:solidFill>
                  <a:srgbClr val="CCFFCC"/>
                </a:solidFill>
              </a:rPr>
              <a:t>            PANKRTI: LJUBLJANA JE BULANA (na spodnji sliki) – klikni sliko</a:t>
            </a: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5E065CE1-9EB3-4E88-9EEE-2822F8CE62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B05C8D2-E874-4348-B711-F0F1F431266D}" type="slidenum">
              <a:rPr lang="en-US" altLang="sl-SI"/>
              <a:pPr/>
              <a:t>24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121DCB63-CC43-4FBC-AFE2-AB40C2746F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D6824C2F-3B8B-41E6-A7CA-E1DD4D5E20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KOMAT:  LAČNI FRANZ: PRASLOVAN  (spodnja slika) – klikni sliko</a:t>
            </a:r>
          </a:p>
          <a:p>
            <a:pPr>
              <a:spcBef>
                <a:spcPct val="0"/>
              </a:spcBef>
            </a:pPr>
            <a:r>
              <a:rPr lang="sl-SI" altLang="sl-SI"/>
              <a:t>             BIG FOOT MAMA: LED S SEVERA (zgornja slika) – klikni sliko</a:t>
            </a:r>
            <a:endParaRPr lang="en-US" altLang="sl-SI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B1FDECED-C1F3-4FCA-9559-34B8DCF2A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571D023-11C5-483D-9BBB-4363913C4CCD}" type="slidenum">
              <a:rPr lang="en-US" altLang="sl-SI"/>
              <a:pPr/>
              <a:t>25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Ograda stranske slike 1">
            <a:extLst>
              <a:ext uri="{FF2B5EF4-FFF2-40B4-BE49-F238E27FC236}">
                <a16:creationId xmlns:a16="http://schemas.microsoft.com/office/drawing/2014/main" id="{56908A53-53E8-48A5-980F-88A7252387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Ograda opomb 2">
            <a:extLst>
              <a:ext uri="{FF2B5EF4-FFF2-40B4-BE49-F238E27FC236}">
                <a16:creationId xmlns:a16="http://schemas.microsoft.com/office/drawing/2014/main" id="{3FA89049-543C-4B5A-B2A1-8410E9BD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 b="1"/>
              <a:t>Siddharta</a:t>
            </a:r>
            <a:r>
              <a:rPr lang="sl-SI" altLang="sl-SI"/>
              <a:t> je petčlanska slovenska rock skupina, ki je nastala leta 1995 in ima po več kot desetih letih glasbenega ustvarjanja položaj najuspešnejše in najbolj priljubljene glasbene skupine v Sloveniji. Ime imajo po nemškem romanu. Svojo prelimnico beleži z velikim koncerton na bežigrajske stadionu skupaj s Simfoniki RTV Slovenija, ki se ga je udeležilo okoli 30.000 ljudi.</a:t>
            </a:r>
          </a:p>
          <a:p>
            <a:pPr>
              <a:spcBef>
                <a:spcPct val="0"/>
              </a:spcBef>
            </a:pPr>
            <a:r>
              <a:rPr lang="sl-SI" altLang="sl-SI"/>
              <a:t>KOMAT: MALE ROKE – klikni sliko</a:t>
            </a:r>
          </a:p>
        </p:txBody>
      </p:sp>
      <p:sp>
        <p:nvSpPr>
          <p:cNvPr id="55300" name="Ograda številke diapozitiva 3">
            <a:extLst>
              <a:ext uri="{FF2B5EF4-FFF2-40B4-BE49-F238E27FC236}">
                <a16:creationId xmlns:a16="http://schemas.microsoft.com/office/drawing/2014/main" id="{9CC8283C-B76D-41D7-B7AD-BD85091D0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E12F941-B85C-4165-A93A-AD1C0C44B7E0}" type="slidenum">
              <a:rPr lang="en-US" altLang="sl-SI"/>
              <a:pPr/>
              <a:t>26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grada stranske slike 1">
            <a:extLst>
              <a:ext uri="{FF2B5EF4-FFF2-40B4-BE49-F238E27FC236}">
                <a16:creationId xmlns:a16="http://schemas.microsoft.com/office/drawing/2014/main" id="{74BAA65A-3E1C-4DE3-850F-3683329D2A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Ograda opomb 2">
            <a:extLst>
              <a:ext uri="{FF2B5EF4-FFF2-40B4-BE49-F238E27FC236}">
                <a16:creationId xmlns:a16="http://schemas.microsoft.com/office/drawing/2014/main" id="{B67163EB-CB56-49F8-89A7-4C559691A3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V 50-ih se kot posledica povojnih travm pojavi težnja po novem življenju, ki se kaže v zabavi. Za ta čas lahko rečemo, da smo izumili najstnike. :P</a:t>
            </a:r>
          </a:p>
          <a:p>
            <a:pPr>
              <a:spcBef>
                <a:spcPct val="0"/>
              </a:spcBef>
            </a:pPr>
            <a:endParaRPr lang="sl-SI" altLang="sl-SI"/>
          </a:p>
        </p:txBody>
      </p:sp>
      <p:sp>
        <p:nvSpPr>
          <p:cNvPr id="35844" name="Ograda številke diapozitiva 3">
            <a:extLst>
              <a:ext uri="{FF2B5EF4-FFF2-40B4-BE49-F238E27FC236}">
                <a16:creationId xmlns:a16="http://schemas.microsoft.com/office/drawing/2014/main" id="{03956D0F-8DCA-4F39-914F-1B886CA05F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8238E41-0CEF-4E59-BD0F-6BFCB2760E8B}" type="slidenum">
              <a:rPr lang="en-US" altLang="sl-SI"/>
              <a:pPr/>
              <a:t>5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grada stranske slike 1">
            <a:extLst>
              <a:ext uri="{FF2B5EF4-FFF2-40B4-BE49-F238E27FC236}">
                <a16:creationId xmlns:a16="http://schemas.microsoft.com/office/drawing/2014/main" id="{8A617868-FD19-44C3-856B-E408D9F313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Ograda opomb 2">
            <a:extLst>
              <a:ext uri="{FF2B5EF4-FFF2-40B4-BE49-F238E27FC236}">
                <a16:creationId xmlns:a16="http://schemas.microsoft.com/office/drawing/2014/main" id="{16808603-F500-4A2A-836C-E5ED5BCC11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Prvi </a:t>
            </a:r>
            <a:r>
              <a:rPr lang="sl-SI" altLang="sl-SI">
                <a:solidFill>
                  <a:schemeClr val="accent2"/>
                </a:solidFill>
              </a:rPr>
              <a:t>ROCN‘N‘ROLL hit je bila skladba Rock Around the Clock, ki jo izvaja Bill Haley in njegova skupina The Comets. Pravo eksplozijo popularnosti pa slog doživi z Elvisom Presleyem, ki so ga klicali kralj rock‘n‘rolla.</a:t>
            </a:r>
          </a:p>
          <a:p>
            <a:pPr>
              <a:spcBef>
                <a:spcPct val="0"/>
              </a:spcBef>
            </a:pPr>
            <a:r>
              <a:rPr lang="sl-SI" altLang="sl-SI">
                <a:solidFill>
                  <a:schemeClr val="accent2"/>
                </a:solidFill>
              </a:rPr>
              <a:t>KOMAT: BILL HALEY: ROCK AROUND THE CLOCK – klikni na sliko</a:t>
            </a:r>
          </a:p>
          <a:p>
            <a:pPr>
              <a:spcBef>
                <a:spcPct val="0"/>
              </a:spcBef>
            </a:pPr>
            <a:r>
              <a:rPr lang="sl-SI" altLang="sl-SI"/>
              <a:t>            ELVIS PRESLEY - JAILHOUSE ROCK </a:t>
            </a:r>
          </a:p>
        </p:txBody>
      </p:sp>
      <p:sp>
        <p:nvSpPr>
          <p:cNvPr id="36868" name="Ograda številke diapozitiva 3">
            <a:extLst>
              <a:ext uri="{FF2B5EF4-FFF2-40B4-BE49-F238E27FC236}">
                <a16:creationId xmlns:a16="http://schemas.microsoft.com/office/drawing/2014/main" id="{8CEBCC61-29F3-4AEC-A7F7-9EDD8D47E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7817E87-D108-49EC-BF99-9E48A4C4F3E0}" type="slidenum">
              <a:rPr lang="en-US" altLang="sl-SI"/>
              <a:pPr/>
              <a:t>6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grada stranske slike 1">
            <a:extLst>
              <a:ext uri="{FF2B5EF4-FFF2-40B4-BE49-F238E27FC236}">
                <a16:creationId xmlns:a16="http://schemas.microsoft.com/office/drawing/2014/main" id="{7F329C8D-FF67-46D1-8BCE-242BACF40C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Ograda opomb 2">
            <a:extLst>
              <a:ext uri="{FF2B5EF4-FFF2-40B4-BE49-F238E27FC236}">
                <a16:creationId xmlns:a16="http://schemas.microsoft.com/office/drawing/2014/main" id="{189E9A8D-05BE-4252-9C9C-1E139CA604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Smernice modernega rocka 60-ih so postavili…</a:t>
            </a:r>
          </a:p>
        </p:txBody>
      </p:sp>
      <p:sp>
        <p:nvSpPr>
          <p:cNvPr id="37892" name="Ograda številke diapozitiva 3">
            <a:extLst>
              <a:ext uri="{FF2B5EF4-FFF2-40B4-BE49-F238E27FC236}">
                <a16:creationId xmlns:a16="http://schemas.microsoft.com/office/drawing/2014/main" id="{6F9811EB-4221-4951-835F-FB95109309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5F67449-A242-4657-BB4C-BEE67FFB3ACF}" type="slidenum">
              <a:rPr lang="en-US" altLang="sl-SI"/>
              <a:pPr/>
              <a:t>7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grada stranske slike 1">
            <a:extLst>
              <a:ext uri="{FF2B5EF4-FFF2-40B4-BE49-F238E27FC236}">
                <a16:creationId xmlns:a16="http://schemas.microsoft.com/office/drawing/2014/main" id="{EF2CB77C-7EF0-4B46-8CEE-A767A4D697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Ograda opomb 2">
            <a:extLst>
              <a:ext uri="{FF2B5EF4-FFF2-40B4-BE49-F238E27FC236}">
                <a16:creationId xmlns:a16="http://schemas.microsoft.com/office/drawing/2014/main" id="{574E2C25-2852-47E5-A78A-4BA2D09900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Leta 1962 so se pesmijo Love me do začeli svoj pohod na vrhove britanskih glasbenih lestvic. Veljajo za najpomembnejšo in najuspešnješo glasbeno skupino vseh časov.</a:t>
            </a:r>
          </a:p>
          <a:p>
            <a:pPr>
              <a:spcBef>
                <a:spcPct val="0"/>
              </a:spcBef>
            </a:pPr>
            <a:r>
              <a:rPr lang="sl-SI" altLang="sl-SI"/>
              <a:t>Poleg njih pa so bili tudi drugi: Stonsi, Bob Dylan, The Doors…</a:t>
            </a:r>
          </a:p>
          <a:p>
            <a:pPr>
              <a:spcBef>
                <a:spcPct val="0"/>
              </a:spcBef>
            </a:pPr>
            <a:r>
              <a:rPr lang="sl-SI" altLang="sl-SI"/>
              <a:t>KOMAT: THE BEATLES: LOVE ME DO</a:t>
            </a:r>
          </a:p>
        </p:txBody>
      </p:sp>
      <p:sp>
        <p:nvSpPr>
          <p:cNvPr id="38916" name="Ograda številke diapozitiva 3">
            <a:extLst>
              <a:ext uri="{FF2B5EF4-FFF2-40B4-BE49-F238E27FC236}">
                <a16:creationId xmlns:a16="http://schemas.microsoft.com/office/drawing/2014/main" id="{78294F11-F7E4-458C-9FEB-6C51AB6E94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5593BC8-AA1B-4BD3-8343-9E1520C17382}" type="slidenum">
              <a:rPr lang="en-US" altLang="sl-SI"/>
              <a:pPr/>
              <a:t>8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grada stranske slike 1">
            <a:extLst>
              <a:ext uri="{FF2B5EF4-FFF2-40B4-BE49-F238E27FC236}">
                <a16:creationId xmlns:a16="http://schemas.microsoft.com/office/drawing/2014/main" id="{DA191543-40A1-4468-A21E-CF81872C13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Ograda opomb 2">
            <a:extLst>
              <a:ext uri="{FF2B5EF4-FFF2-40B4-BE49-F238E27FC236}">
                <a16:creationId xmlns:a16="http://schemas.microsoft.com/office/drawing/2014/main" id="{2BFC052E-EF4B-4BF6-86C2-A46FF8F2D9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…virtuoznost glasbenikov. -&gt; ki v svoje skladbe vključujejo elemente klasične glasbe, jazza, el. Glasbe..</a:t>
            </a:r>
          </a:p>
          <a:p>
            <a:pPr>
              <a:spcBef>
                <a:spcPct val="0"/>
              </a:spcBef>
            </a:pPr>
            <a:r>
              <a:rPr lang="sl-SI" altLang="sl-SI"/>
              <a:t>KOMAT: PINK FLOYD: </a:t>
            </a:r>
            <a:r>
              <a:rPr lang="en-US" altLang="sl-SI"/>
              <a:t>ANOTHER BRICK IN THE WALL </a:t>
            </a:r>
            <a:endParaRPr lang="sl-SI" altLang="sl-SI"/>
          </a:p>
        </p:txBody>
      </p:sp>
      <p:sp>
        <p:nvSpPr>
          <p:cNvPr id="39940" name="Ograda številke diapozitiva 3">
            <a:extLst>
              <a:ext uri="{FF2B5EF4-FFF2-40B4-BE49-F238E27FC236}">
                <a16:creationId xmlns:a16="http://schemas.microsoft.com/office/drawing/2014/main" id="{F2EC3C7A-E1B7-4795-955A-7FD6E2C334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D5374A7-F3AC-4322-8CC3-8E1BBB18D2F7}" type="slidenum">
              <a:rPr lang="en-US" altLang="sl-SI"/>
              <a:pPr/>
              <a:t>9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B78415CB-62C5-44B9-8BF2-F4C6430C50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1A414A7-34E4-44F0-839E-EFD53ABA21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Razlika med obema stiloma ni velika, tako da sta za mnoge poslušalce oba izraza zelo zamenjliva.</a:t>
            </a:r>
          </a:p>
          <a:p>
            <a:pPr>
              <a:spcBef>
                <a:spcPct val="0"/>
              </a:spcBef>
            </a:pPr>
            <a:r>
              <a:rPr lang="sl-SI" altLang="sl-SI"/>
              <a:t>KOMAT: LED ZEPPELIN: STAIRWAY TO HEAVEN LIVE  (slika) – klikni sliko!   </a:t>
            </a:r>
          </a:p>
          <a:p>
            <a:pPr>
              <a:spcBef>
                <a:spcPct val="0"/>
              </a:spcBef>
            </a:pPr>
            <a:r>
              <a:rPr lang="sl-SI" altLang="sl-SI"/>
              <a:t>            DEEP PURPLE: SMOKE ON THE WATER</a:t>
            </a:r>
          </a:p>
          <a:p>
            <a:pPr>
              <a:spcBef>
                <a:spcPct val="0"/>
              </a:spcBef>
            </a:pPr>
            <a:r>
              <a:rPr lang="sl-SI" altLang="sl-SI"/>
              <a:t>            BLACK SABBATH: IRON MAN </a:t>
            </a:r>
          </a:p>
          <a:p>
            <a:pPr>
              <a:spcBef>
                <a:spcPct val="0"/>
              </a:spcBef>
            </a:pPr>
            <a:r>
              <a:rPr lang="sl-SI" altLang="sl-SI"/>
              <a:t>            GNR: PARADISE CITY</a:t>
            </a:r>
          </a:p>
          <a:p>
            <a:pPr>
              <a:spcBef>
                <a:spcPct val="0"/>
              </a:spcBef>
            </a:pPr>
            <a:r>
              <a:rPr lang="sl-SI" altLang="sl-SI"/>
              <a:t>            IRON MAIDEN: RUN TO THE HILLS </a:t>
            </a:r>
          </a:p>
          <a:p>
            <a:pPr>
              <a:spcBef>
                <a:spcPct val="0"/>
              </a:spcBef>
            </a:pPr>
            <a:r>
              <a:rPr lang="sl-SI" altLang="sl-SI"/>
              <a:t>            AC/DC : </a:t>
            </a:r>
            <a:r>
              <a:rPr lang="en-US" altLang="sl-SI"/>
              <a:t>YOU SHOOK ME ALL NIGHT LONG </a:t>
            </a:r>
            <a:r>
              <a:rPr lang="sl-SI" altLang="sl-SI"/>
              <a:t>– KLIKNI SLIKO</a:t>
            </a:r>
            <a:endParaRPr lang="en-US" altLang="sl-SI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DCC355A0-B079-4374-9307-70C9FC9174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7FE5DA6-FC4D-4053-ACDF-9D13C7CEDE79}" type="slidenum">
              <a:rPr lang="en-US" altLang="sl-SI"/>
              <a:pPr/>
              <a:t>10</a:t>
            </a:fld>
            <a:endParaRPr lang="en-US" altLang="sl-S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A5BC448E-D07B-429B-93EC-75A202526E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3D4A8784-25A9-4DEC-AAAE-5E21AC7D9B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l-SI" altLang="sl-SI"/>
              <a:t>KOMAT: BEE GEES: STAYIN' ALIVE </a:t>
            </a:r>
            <a:endParaRPr lang="en-US" altLang="sl-SI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37CEBA9A-3244-4682-B1BD-2F23708A96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6C8EE9B-662F-4740-A072-40BA8716BCD5}" type="slidenum">
              <a:rPr lang="en-US" altLang="sl-SI"/>
              <a:pPr/>
              <a:t>11</a:t>
            </a:fld>
            <a:endParaRPr lang="en-US" alt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15AED-D469-4658-AEE5-76283E0F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B7B08-9BD4-42FD-BB22-8E7029C80BEC}" type="datetimeFigureOut">
              <a:rPr lang="en-US"/>
              <a:pPr>
                <a:defRPr/>
              </a:pPr>
              <a:t>5/31/2019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AEBD5-1251-4D96-989A-A25D102D9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1A955-DA4A-4036-AB24-BF4D7CECC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39E4B-5E80-4DBB-A450-46BA3410085E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36544264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549AB-532F-47B1-966C-1E0A645D5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05155-6996-43E9-A6F4-36B05854B4A3}" type="datetimeFigureOut">
              <a:rPr lang="en-US"/>
              <a:pPr>
                <a:defRPr/>
              </a:pPr>
              <a:t>5/31/2019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4FFE3-B782-4E8C-B5A1-194EA6802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A3FD4-9294-4765-86DA-95939E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61C08-3F8A-424B-AE4C-25966B3B28F1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5466518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53B36-531B-4DAE-A05D-82EB22D1B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86910-5240-4CFF-B75F-4A7A3411E249}" type="datetimeFigureOut">
              <a:rPr lang="en-US"/>
              <a:pPr>
                <a:defRPr/>
              </a:pPr>
              <a:t>5/31/2019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05AC4-4AC7-4BC4-BB93-0E6D573B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686C0-39B0-4196-A1DD-EE706ADF2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33A5F-9D52-4213-A213-C19E720E5D36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74994806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1DE5B-4253-4A61-9022-A45A9F42E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51934-8FDE-45F7-BA90-D9EC6D75EAAA}" type="datetimeFigureOut">
              <a:rPr lang="en-US"/>
              <a:pPr>
                <a:defRPr/>
              </a:pPr>
              <a:t>5/31/2019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CF77D-3320-43E3-9D34-BE4A4B24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A05AE-15F0-4AF0-98BB-14B03C301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F12A9-9947-477A-8988-7B75765DBAF1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90954095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F8230-79B7-436C-8D3F-83C11748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BFCA3-EB44-4B73-AD17-CC69CBC6008E}" type="datetimeFigureOut">
              <a:rPr lang="en-US"/>
              <a:pPr>
                <a:defRPr/>
              </a:pPr>
              <a:t>5/31/2019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EE833-A261-42D8-93B2-44F7592A9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A20ED-4124-43ED-9B85-D8BD26C6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C1E20-646A-4283-A8C8-DA282D95A1AC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4905123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5DAB6B-8DD5-4623-82F6-28362673B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92398-ACB2-447A-97D5-C3DF721C0D7E}" type="datetimeFigureOut">
              <a:rPr lang="en-US"/>
              <a:pPr>
                <a:defRPr/>
              </a:pPr>
              <a:t>5/31/2019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3996F4C-236D-46A7-8A82-2FAF4E883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201A62-3BB0-40AD-8465-98487FA31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D3C20-9014-43D7-B3C2-6689B5144739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28299797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B2255CA-5B9F-4FB5-AA04-27655F423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D99D0-50F9-4745-BFB5-D49471B88D67}" type="datetimeFigureOut">
              <a:rPr lang="en-US"/>
              <a:pPr>
                <a:defRPr/>
              </a:pPr>
              <a:t>5/31/2019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E39DB6B-0DE4-4150-BBE0-8F4547D6D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9AB9BA-C2DD-498D-B720-50194A281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E8B31-3996-40D6-92E3-2E4BEE157159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75608811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B1523F5-E831-401F-B05F-CBECB4343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1AF9C-3546-4F41-AFB6-CE9E5BCC8265}" type="datetimeFigureOut">
              <a:rPr lang="en-US"/>
              <a:pPr>
                <a:defRPr/>
              </a:pPr>
              <a:t>5/31/2019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816104D-AD3A-4292-963C-82E028CEE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5C3489-3B19-4FAC-9CCE-0A5B30A2C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9DE58-BFAE-4537-BA61-46A08EED626A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57009934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23D86F8-8648-4E92-9BDA-74A34EE30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43922-96C3-49A7-B622-63EF1F4D9FD3}" type="datetimeFigureOut">
              <a:rPr lang="en-US"/>
              <a:pPr>
                <a:defRPr/>
              </a:pPr>
              <a:t>5/31/2019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55A5571-4089-449B-A0BF-66124C27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0BFF417-F8B9-40FB-A839-230BA9392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F78C6-3DA1-4B72-8072-EDA521A0D46E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72328664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3FF103-0F35-4556-A36E-165128D9B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20684-30A8-42DF-B994-B14542BA52F6}" type="datetimeFigureOut">
              <a:rPr lang="en-US"/>
              <a:pPr>
                <a:defRPr/>
              </a:pPr>
              <a:t>5/31/2019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4EAE09-B42A-4496-9BF4-DB721982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7C744D-E602-4387-B303-16B1790A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A9FBC-A307-474A-B5CB-147E007901E0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05479506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15A649-1EB5-4727-AE28-021AB81AF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4B874-1106-4454-BB9F-A6EF5625A375}" type="datetimeFigureOut">
              <a:rPr lang="en-US"/>
              <a:pPr>
                <a:defRPr/>
              </a:pPr>
              <a:t>5/31/2019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C0EFF2-29CE-4681-BCC6-175345750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977EBD-A18F-48E6-ABFC-215C667C9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3C1C78-9112-4BC0-87F0-7AB3B6E5A016}" type="slidenum">
              <a:rPr lang="en-US" altLang="sl-SI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23796660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8BE7D4F-11A5-4D22-BC6A-EF5B10D245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51C5C97-B130-48D8-8338-8095BCFCA8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text styles</a:t>
            </a:r>
          </a:p>
          <a:p>
            <a:pPr lvl="1"/>
            <a:r>
              <a:rPr lang="en-US" altLang="sl-SI"/>
              <a:t>Second level</a:t>
            </a:r>
          </a:p>
          <a:p>
            <a:pPr lvl="2"/>
            <a:r>
              <a:rPr lang="en-US" altLang="sl-SI"/>
              <a:t>Third level</a:t>
            </a:r>
          </a:p>
          <a:p>
            <a:pPr lvl="3"/>
            <a:r>
              <a:rPr lang="en-US" altLang="sl-SI"/>
              <a:t>Fourth level</a:t>
            </a:r>
          </a:p>
          <a:p>
            <a:pPr lvl="4"/>
            <a:r>
              <a:rPr lang="en-US" altLang="sl-SI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CD5D1-FFE6-471B-9272-E4CF3F3C4E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A35B00-16BA-4001-9B32-205CAF7D771A}" type="datetimeFigureOut">
              <a:rPr lang="en-US"/>
              <a:pPr>
                <a:defRPr/>
              </a:pPr>
              <a:t>5/31/2019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62B9C-DAAE-434C-A82D-46C7CE893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D2106-F52C-402B-9EC5-249D4DEAF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8989"/>
                </a:solidFill>
              </a:defRPr>
            </a:lvl1pPr>
          </a:lstStyle>
          <a:p>
            <a:fld id="{6F8BE616-5661-4D5F-A535-C541D87F86FB}" type="slidenum">
              <a:rPr lang="en-US" altLang="sl-SI"/>
              <a:pPr/>
              <a:t>‹#›</a:t>
            </a:fld>
            <a:endParaRPr lang="en-US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youtube.com/watch?v=7mCK05dgwgU" TargetMode="External"/><Relationship Id="rId7" Type="http://schemas.openxmlformats.org/officeDocument/2006/relationships/hyperlink" Target="https://www.youtube.com/watch?v=9Q7Vr3yQYWQ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geHLdg_VNww" TargetMode="External"/><Relationship Id="rId5" Type="http://schemas.openxmlformats.org/officeDocument/2006/relationships/hyperlink" Target="https://www.youtube.com/watch?v=QHW6qL67R2M" TargetMode="External"/><Relationship Id="rId10" Type="http://schemas.openxmlformats.org/officeDocument/2006/relationships/image" Target="../media/image10.png"/><Relationship Id="rId4" Type="http://schemas.openxmlformats.org/officeDocument/2006/relationships/hyperlink" Target="https://www.youtube.com/watch?v=Rbm6GXllBiw" TargetMode="External"/><Relationship Id="rId9" Type="http://schemas.openxmlformats.org/officeDocument/2006/relationships/hyperlink" Target="https://www.youtube.com/watch?v=zakKvbIQ28o&amp;list=AL94UKMTqg-9BHDcOxpipnyc2gKbjT_JFh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_izvAbhEx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Gqrvn3q1oo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s://www.youtube.com/watch?v=SN-bIm-ZBBQ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oPB3GLpx9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s://www.youtube.com/watch?v=yqrAPOZxgzU" TargetMode="External"/><Relationship Id="rId4" Type="http://schemas.openxmlformats.org/officeDocument/2006/relationships/hyperlink" Target="https://www.youtube.com/watch?v=ElX7x_qNUYQ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H3Q_CZy968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vA-R9OS-Vo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://www.youtube.com/watch?v=jl3a2sXNqh4" TargetMode="Externa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mSdTa9kaiQ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_upDME6MwPY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TWKbfoike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www.youtube.com/watch?v=6hzrDeceEKc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XOMQ2ISNo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Mq9weKnZDc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www.youtube.com/watch?v=C2DsbkK5-zM" TargetMode="Externa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xmoTeC3e5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www.youtube.com/watch?v=65se2aXSZK8" TargetMode="Externa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wpX_UsN2CM&amp;list=ALzxNYRMVOCRj0KVWOG39WRMTJa9ndESmA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sl.wikipedia.org/wiki/Siddharta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cdn.mos.musicradar.com/images/Artist%20News/Led_Zeppelin_1979-640-80.jpg" TargetMode="External"/><Relationship Id="rId13" Type="http://schemas.openxmlformats.org/officeDocument/2006/relationships/hyperlink" Target="http://www.musicismylife-divasandotherbeings.com/wp-content/uploads/2012/10/Blondie-3-new-tracks.jpg" TargetMode="External"/><Relationship Id="rId3" Type="http://schemas.openxmlformats.org/officeDocument/2006/relationships/hyperlink" Target="http://us.123rf.com/400wm/400/400/kentoh/kentoh1007/kentoh100700166/7312920-rock-music-poster-art-comme-arriere-plan-grunge.jpg" TargetMode="External"/><Relationship Id="rId7" Type="http://schemas.openxmlformats.org/officeDocument/2006/relationships/hyperlink" Target="http://cbswxrt.files.wordpress.com/2010/03/pinkfloyd_1280x960.jpg" TargetMode="External"/><Relationship Id="rId12" Type="http://schemas.openxmlformats.org/officeDocument/2006/relationships/hyperlink" Target="http://whitgunn.freeservers.com/Davemusic/S/sex-pistols/-foto.jpg" TargetMode="External"/><Relationship Id="rId17" Type="http://schemas.openxmlformats.org/officeDocument/2006/relationships/hyperlink" Target="http://images1.fanpop.com/images/photos/1200000/Nirvana-kurt-cobain-1285569-1024-768.jpg" TargetMode="External"/><Relationship Id="rId2" Type="http://schemas.openxmlformats.org/officeDocument/2006/relationships/hyperlink" Target="http://www.tumblr.com/tagged/bandas" TargetMode="External"/><Relationship Id="rId16" Type="http://schemas.openxmlformats.org/officeDocument/2006/relationships/hyperlink" Target="http://beatwolf.com/wp-content/uploads/2011/12/u2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sto.es/rock/images/BillHaley_presley.jpg" TargetMode="External"/><Relationship Id="rId11" Type="http://schemas.openxmlformats.org/officeDocument/2006/relationships/hyperlink" Target="http://api.ning.com/files/Xuh4rezxPoqwV8P5Fixg07zbs1jZEHP4aT2AH8gFOIiMV3llcDpoyYlDxz3JCXl0xEC8L0keN4j51LlVixemitSfTfhl7Q9K/bobmarleywallpaperhd.jpg" TargetMode="External"/><Relationship Id="rId5" Type="http://schemas.openxmlformats.org/officeDocument/2006/relationships/hyperlink" Target="http://i.telegraph.co.uk/multimedia/archive/02409/stones-2_2409550b.jpg" TargetMode="External"/><Relationship Id="rId15" Type="http://schemas.openxmlformats.org/officeDocument/2006/relationships/hyperlink" Target="http://194.249.196.220/Splet2008/A14/splet2a14/zab.gen&amp;w=172&amp;h=296&amp;ei=UA9XUb2kGMSotAaM7YGwBQ&amp;zoom=1&amp;iact=hc&amp;vpx=682&amp;vpy=107&amp;dur=484&amp;hovh=236&amp;hovw=137&amp;tx=101&amp;ty=181&amp;page=1&amp;tbnh=146&amp;tbnw=104&amp;start=0&amp;ndsp=24&amp;ved=1t:429,r:3,s:0,i:88" TargetMode="External"/><Relationship Id="rId10" Type="http://schemas.openxmlformats.org/officeDocument/2006/relationships/hyperlink" Target="http://pics.wikifeet.com/Donna-Summer-Feet-299787.jpg" TargetMode="External"/><Relationship Id="rId4" Type="http://schemas.openxmlformats.org/officeDocument/2006/relationships/hyperlink" Target="http://1.bp.blogspot.com/-xaeAJytK8Bc/T5gVt3dMKqI/AAAAAAAALj8/2x4y-laiqb8/s1600/rock.jpg" TargetMode="External"/><Relationship Id="rId9" Type="http://schemas.openxmlformats.org/officeDocument/2006/relationships/hyperlink" Target="http://www.yellmagazine.com/wp-content/uploads/2011/05/acdc-highway-two-hell-445.jpg" TargetMode="External"/><Relationship Id="rId14" Type="http://schemas.openxmlformats.org/officeDocument/2006/relationships/hyperlink" Target="http://img3.wikia.nocookie.net/__cb20100913014131/miamivice/images/0/04/Bonjovi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secanja.com/wp-content/uploads/2012/03/lacni-franc.jpg" TargetMode="External"/><Relationship Id="rId13" Type="http://schemas.openxmlformats.org/officeDocument/2006/relationships/hyperlink" Target="http://images5.fanpop.com/image/photos/30300000/metallica-metallica-30366937-1280-960.jpg" TargetMode="External"/><Relationship Id="rId3" Type="http://schemas.openxmlformats.org/officeDocument/2006/relationships/hyperlink" Target="http://www.carlward.co.uk/UserFiles/Image/Carl%20(DJ%20Of%20The%20Year%20-%20July%201990)%20%5bMarilyns%20Nightclub2%5d.jpg" TargetMode="External"/><Relationship Id="rId7" Type="http://schemas.openxmlformats.org/officeDocument/2006/relationships/hyperlink" Target="http://img.rtvslo.si/upload/Kultura/drugo/lopojda_pankrti_1_show.jpg" TargetMode="External"/><Relationship Id="rId12" Type="http://schemas.openxmlformats.org/officeDocument/2006/relationships/hyperlink" Target="http://images.kaneva.com/filestore2/888551/3760131/SexUdrugsUandUrockUnUrollU.gif" TargetMode="External"/><Relationship Id="rId2" Type="http://schemas.openxmlformats.org/officeDocument/2006/relationships/hyperlink" Target="http://www.shinyshiny.tv/Oasis-samsung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serserve-ak.last.fm/serve/_/26900425/Mladi+levi+album.jpg" TargetMode="External"/><Relationship Id="rId11" Type="http://schemas.openxmlformats.org/officeDocument/2006/relationships/hyperlink" Target="http://3.bp.blogspot.com/-N8BUyQFi9io/UOgqThtvECI/AAAAAAAABHs/jCf5eNw8SFM/s1600/rock'n+roll+and+rock+music.jpg" TargetMode="External"/><Relationship Id="rId5" Type="http://schemas.openxmlformats.org/officeDocument/2006/relationships/hyperlink" Target="http://img.rtvslo.si/_up/upload/2009/07/26/64607460_kameleoni_-_67-68_front_show.jpg" TargetMode="External"/><Relationship Id="rId10" Type="http://schemas.openxmlformats.org/officeDocument/2006/relationships/hyperlink" Target="http://www.sloveniatimes.com/modules/uploader/uploads/Aktualno/Podobe1/siddharta.jpg" TargetMode="External"/><Relationship Id="rId4" Type="http://schemas.openxmlformats.org/officeDocument/2006/relationships/hyperlink" Target="http://www.delo.si/assets/media/picture/20080913/popevka2008.jpg?rev=1" TargetMode="External"/><Relationship Id="rId9" Type="http://schemas.openxmlformats.org/officeDocument/2006/relationships/hyperlink" Target="http://www.najblog.com/media/774/20061023-24-med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oxRFOr_sQ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2Yjufiij80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gj0Rz-uP4Mk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ZgdufzXvjqw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ZNahS3OHPw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5ApYxkU-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5510FA47-1EB2-4011-A0BD-94352AA194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1288" y="-381000"/>
            <a:ext cx="9437688" cy="7391400"/>
          </a:xfrm>
          <a:solidFill>
            <a:srgbClr val="FFFFFF"/>
          </a:solidFill>
        </p:spPr>
        <p:txBody>
          <a:bodyPr/>
          <a:lstStyle/>
          <a:p>
            <a:endParaRPr lang="sl-SI" altLang="sl-SI" sz="11500">
              <a:solidFill>
                <a:schemeClr val="bg2"/>
              </a:solidFill>
              <a:latin typeface="Showcard Gothic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0CD2A9-5DDF-4080-9419-05495D1E1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219155">
            <a:off x="-244475" y="312738"/>
            <a:ext cx="5259388" cy="1371600"/>
          </a:xfrm>
        </p:spPr>
        <p:txBody>
          <a:bodyPr/>
          <a:lstStyle/>
          <a:p>
            <a:r>
              <a:rPr lang="sl-SI" altLang="sl-SI" sz="2400">
                <a:solidFill>
                  <a:srgbClr val="00FF00"/>
                </a:solidFill>
                <a:latin typeface="MV Boli" panose="02000500030200090000" pitchFamily="2" charset="0"/>
                <a:ea typeface="MV Boli" panose="02000500030200090000" pitchFamily="2" charset="0"/>
                <a:cs typeface="MV Boli" panose="02000500030200090000" pitchFamily="2" charset="0"/>
              </a:rPr>
              <a:t>Za glasbene primere kliknite na slike ali na ime skupine.</a:t>
            </a:r>
            <a:endParaRPr lang="en-US" altLang="sl-SI" sz="2400">
              <a:solidFill>
                <a:srgbClr val="00FF00"/>
              </a:solidFill>
              <a:latin typeface="MV Boli" panose="02000500030200090000" pitchFamily="2" charset="0"/>
              <a:ea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4FD459-121C-478E-A06B-1DC647130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01024">
            <a:off x="6461125" y="3527425"/>
            <a:ext cx="2728913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5DE548-401B-4ACE-905F-59E464523A02}"/>
              </a:ext>
            </a:extLst>
          </p:cNvPr>
          <p:cNvSpPr txBox="1">
            <a:spLocks noChangeArrowheads="1"/>
          </p:cNvSpPr>
          <p:nvPr/>
        </p:nvSpPr>
        <p:spPr bwMode="auto">
          <a:xfrm rot="-879279">
            <a:off x="1647825" y="2176463"/>
            <a:ext cx="6073775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sl-SI" sz="16600">
                <a:solidFill>
                  <a:schemeClr val="bg2"/>
                </a:solidFill>
                <a:latin typeface="Showcard Gothic" pitchFamily="82" charset="0"/>
              </a:rPr>
              <a:t>ROCK</a:t>
            </a:r>
            <a:endParaRPr lang="en-US" altLang="sl-SI" sz="2800"/>
          </a:p>
        </p:txBody>
      </p:sp>
      <p:sp>
        <p:nvSpPr>
          <p:cNvPr id="2054" name="TextBox 6">
            <a:extLst>
              <a:ext uri="{FF2B5EF4-FFF2-40B4-BE49-F238E27FC236}">
                <a16:creationId xmlns:a16="http://schemas.microsoft.com/office/drawing/2014/main" id="{B5F5095E-CEA7-437D-A662-9556FAF826DB}"/>
              </a:ext>
            </a:extLst>
          </p:cNvPr>
          <p:cNvSpPr txBox="1">
            <a:spLocks noChangeArrowheads="1"/>
          </p:cNvSpPr>
          <p:nvPr/>
        </p:nvSpPr>
        <p:spPr bwMode="auto">
          <a:xfrm rot="-835520">
            <a:off x="79375" y="5665788"/>
            <a:ext cx="23463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/>
              <a:t>Dodatno besedilo in naslovi komadov so v beleški.</a:t>
            </a:r>
            <a:endParaRPr lang="en-US" altLang="sl-SI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0323C-1D8D-47A5-BB3A-8AA2E84D2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u="sng" dirty="0">
                <a:solidFill>
                  <a:srgbClr val="92D050"/>
                </a:solidFill>
                <a:latin typeface="Comic Sans MS" pitchFamily="66" charset="0"/>
              </a:rPr>
              <a:t>HARD ROCK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dirty="0">
                <a:solidFill>
                  <a:srgbClr val="0070C0"/>
                </a:solidFill>
              </a:rPr>
              <a:t>Ritmično bolj čvrst z značilnim zvočnim učinkom kitare.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dirty="0">
                <a:solidFill>
                  <a:srgbClr val="0070C0"/>
                </a:solidFill>
              </a:rPr>
              <a:t>PREDSTAVNIKI: Led  Zeppelin, </a:t>
            </a:r>
            <a:r>
              <a:rPr lang="sl-SI" dirty="0">
                <a:solidFill>
                  <a:srgbClr val="0070C0"/>
                </a:solidFill>
                <a:hlinkClick r:id="rId3"/>
              </a:rPr>
              <a:t>Deep Purple,</a:t>
            </a:r>
            <a:r>
              <a:rPr lang="sl-SI" dirty="0">
                <a:solidFill>
                  <a:srgbClr val="0070C0"/>
                </a:solidFill>
              </a:rPr>
              <a:t>, </a:t>
            </a:r>
            <a:r>
              <a:rPr lang="sl-SI" dirty="0">
                <a:solidFill>
                  <a:srgbClr val="0070C0"/>
                </a:solidFill>
                <a:hlinkClick r:id="rId4"/>
              </a:rPr>
              <a:t>Guns N´ Roses</a:t>
            </a:r>
            <a:r>
              <a:rPr lang="sl-SI" dirty="0">
                <a:solidFill>
                  <a:srgbClr val="0070C0"/>
                </a:solidFill>
              </a:rPr>
              <a:t>, ...</a:t>
            </a:r>
            <a:endParaRPr lang="en-US" dirty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dirty="0">
                <a:solidFill>
                  <a:srgbClr val="0070C0"/>
                </a:solidFill>
              </a:rPr>
              <a:t>Razvije se v </a:t>
            </a:r>
            <a:r>
              <a:rPr lang="sl-SI" dirty="0">
                <a:solidFill>
                  <a:schemeClr val="tx1">
                    <a:lumMod val="40000"/>
                    <a:lumOff val="60000"/>
                  </a:schemeClr>
                </a:solidFill>
              </a:rPr>
              <a:t>HEAVY METAL.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dirty="0">
                <a:solidFill>
                  <a:schemeClr val="tx1">
                    <a:lumMod val="40000"/>
                    <a:lumOff val="60000"/>
                  </a:schemeClr>
                </a:solidFill>
              </a:rPr>
              <a:t>PREDSTAVNIKI: Metallica, </a:t>
            </a:r>
            <a:r>
              <a:rPr lang="sl-SI" dirty="0">
                <a:solidFill>
                  <a:schemeClr val="tx1">
                    <a:lumMod val="40000"/>
                    <a:lumOff val="60000"/>
                  </a:schemeClr>
                </a:solidFill>
                <a:hlinkClick r:id="rId5"/>
              </a:rPr>
              <a:t>Black Sabbath</a:t>
            </a:r>
            <a:r>
              <a:rPr lang="sl-SI" dirty="0">
                <a:solidFill>
                  <a:schemeClr val="tx1">
                    <a:lumMod val="40000"/>
                    <a:lumOff val="60000"/>
                  </a:schemeClr>
                </a:solidFill>
              </a:rPr>
              <a:t>, </a:t>
            </a:r>
            <a:r>
              <a:rPr lang="sl-SI" dirty="0">
                <a:solidFill>
                  <a:schemeClr val="tx1">
                    <a:lumMod val="40000"/>
                    <a:lumOff val="60000"/>
                  </a:schemeClr>
                </a:solidFill>
                <a:hlinkClick r:id="rId6"/>
              </a:rPr>
              <a:t>Iron Maiden</a:t>
            </a:r>
            <a:r>
              <a:rPr lang="sl-SI" dirty="0">
                <a:solidFill>
                  <a:schemeClr val="tx1">
                    <a:lumMod val="40000"/>
                    <a:lumOff val="60000"/>
                  </a:schemeClr>
                </a:solidFill>
              </a:rPr>
              <a:t>, AC/DC, ...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en-US" dirty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sl-SI" sz="2400" dirty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sl-SI" dirty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sl-SI" dirty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170" name="Picture 2">
            <a:hlinkClick r:id="rId7"/>
            <a:extLst>
              <a:ext uri="{FF2B5EF4-FFF2-40B4-BE49-F238E27FC236}">
                <a16:creationId xmlns:a16="http://schemas.microsoft.com/office/drawing/2014/main" id="{E722B3D8-C7C7-462B-ABA0-32D173012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>
            <a:hlinkClick r:id="rId9"/>
            <a:extLst>
              <a:ext uri="{FF2B5EF4-FFF2-40B4-BE49-F238E27FC236}">
                <a16:creationId xmlns:a16="http://schemas.microsoft.com/office/drawing/2014/main" id="{0E7716C7-609B-455B-9963-9FCD97DA5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8963"/>
            <a:ext cx="5768975" cy="369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C60E3-D980-423E-A96D-798D1C225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791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u="sng" dirty="0">
                <a:solidFill>
                  <a:schemeClr val="accent4"/>
                </a:solidFill>
              </a:rPr>
              <a:t>DISCO in REGGEA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dirty="0">
                <a:solidFill>
                  <a:srgbClr val="FFFFCC"/>
                </a:solidFill>
              </a:rPr>
              <a:t>Disco stil je bil najbolj razširjen v 70-ih in namenjen predvsem plesnim klubom.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dirty="0">
                <a:solidFill>
                  <a:srgbClr val="FFFFCC"/>
                </a:solidFill>
              </a:rPr>
              <a:t>PREDSTAVNIKI: Donna Summer, Chic in </a:t>
            </a:r>
            <a:r>
              <a:rPr lang="sl-SI" dirty="0">
                <a:solidFill>
                  <a:srgbClr val="FFFFCC"/>
                </a:solidFill>
                <a:hlinkClick r:id="rId3"/>
              </a:rPr>
              <a:t>Bee Gees.</a:t>
            </a:r>
            <a:endParaRPr lang="sl-SI" dirty="0">
              <a:solidFill>
                <a:srgbClr val="FFFFCC"/>
              </a:solidFill>
            </a:endParaRP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sl-SI" sz="2800" dirty="0">
              <a:solidFill>
                <a:srgbClr val="FFFFCC"/>
              </a:solidFill>
            </a:endParaRP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Regge pa je bil sočasno najpopularnejši slog na Jamajki.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Največja zvezda: BOB MARLEY.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3000" dirty="0">
              <a:solidFill>
                <a:srgbClr val="FFFFCC"/>
              </a:solidFill>
            </a:endParaRP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sl-SI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2B5A9F78-9CD9-4F51-8D97-60F3C13C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8194" name="Picture 2">
            <a:hlinkClick r:id="rId3"/>
            <a:extLst>
              <a:ext uri="{FF2B5EF4-FFF2-40B4-BE49-F238E27FC236}">
                <a16:creationId xmlns:a16="http://schemas.microsoft.com/office/drawing/2014/main" id="{3B405881-E2D3-40A9-9045-B5C96018C1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762000"/>
            <a:ext cx="8704263" cy="54403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http://pics.wikifeet.com/Donna-Summer-Feet-299787.jpg">
            <a:hlinkClick r:id="rId5"/>
            <a:extLst>
              <a:ext uri="{FF2B5EF4-FFF2-40B4-BE49-F238E27FC236}">
                <a16:creationId xmlns:a16="http://schemas.microsoft.com/office/drawing/2014/main" id="{3ACE6EA3-EA97-4F68-918D-29EBCDD69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85800"/>
            <a:ext cx="57626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45674-1730-44D5-A38C-9EE9C7532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u="sng" dirty="0">
                <a:solidFill>
                  <a:schemeClr val="accent4"/>
                </a:solidFill>
                <a:latin typeface="Comic Sans MS" pitchFamily="66" charset="0"/>
              </a:rPr>
              <a:t>PUNK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dirty="0">
                <a:solidFill>
                  <a:srgbClr val="00FFFF"/>
                </a:solidFill>
              </a:rPr>
              <a:t>Je poenostavljena in agresivno zveneča glasba.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dirty="0">
                <a:solidFill>
                  <a:srgbClr val="00FFFF"/>
                </a:solidFill>
              </a:rPr>
              <a:t>Poudarek je na besedilih, ki so provokativna, uporniška in družbeno kritična.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dirty="0">
                <a:solidFill>
                  <a:srgbClr val="00FFFF"/>
                </a:solidFill>
              </a:rPr>
              <a:t>PREDSTAVNIKI: Sex Pistols, </a:t>
            </a:r>
            <a:r>
              <a:rPr lang="sl-SI" dirty="0">
                <a:solidFill>
                  <a:srgbClr val="00FFFF"/>
                </a:solidFill>
                <a:hlinkClick r:id="rId3"/>
              </a:rPr>
              <a:t>The Clash </a:t>
            </a:r>
            <a:r>
              <a:rPr lang="sl-SI" dirty="0">
                <a:solidFill>
                  <a:srgbClr val="00FFFF"/>
                </a:solidFill>
              </a:rPr>
              <a:t>in </a:t>
            </a:r>
            <a:r>
              <a:rPr lang="sl-SI" dirty="0" err="1">
                <a:solidFill>
                  <a:srgbClr val="00FFFF"/>
                </a:solidFill>
                <a:hlinkClick r:id="rId4"/>
              </a:rPr>
              <a:t>Ramones</a:t>
            </a:r>
            <a:r>
              <a:rPr lang="sl-SI" dirty="0">
                <a:solidFill>
                  <a:srgbClr val="00FFFF"/>
                </a:solidFill>
                <a:hlinkClick r:id="rId4"/>
              </a:rPr>
              <a:t>.</a:t>
            </a:r>
            <a:endParaRPr lang="sl-SI" dirty="0">
              <a:solidFill>
                <a:srgbClr val="00FFFF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>
              <a:solidFill>
                <a:srgbClr val="00FFFF"/>
              </a:solidFill>
            </a:endParaRPr>
          </a:p>
        </p:txBody>
      </p:sp>
      <p:pic>
        <p:nvPicPr>
          <p:cNvPr id="9218" name="Picture 2" descr="http://whitgunn.freeservers.com/Davemusic/S/sex-pistols/-foto.jpg">
            <a:hlinkClick r:id="rId5"/>
            <a:extLst>
              <a:ext uri="{FF2B5EF4-FFF2-40B4-BE49-F238E27FC236}">
                <a16:creationId xmlns:a16="http://schemas.microsoft.com/office/drawing/2014/main" id="{429AFFF3-22D5-4087-9600-6FC81F325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01900"/>
            <a:ext cx="5853113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1DA4C-E47A-4257-80A5-346AA14E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u="sng" dirty="0">
                <a:solidFill>
                  <a:schemeClr val="accent4"/>
                </a:solidFill>
                <a:latin typeface="Comic Sans MS" pitchFamily="66" charset="0"/>
              </a:rPr>
              <a:t>NEW WAVE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dirty="0">
                <a:solidFill>
                  <a:srgbClr val="CFE21E"/>
                </a:solidFill>
              </a:rPr>
              <a:t>Je potomec PUNKA in je bolj melodičen.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dirty="0">
                <a:solidFill>
                  <a:srgbClr val="CFE21E"/>
                </a:solidFill>
              </a:rPr>
              <a:t>PREDSTAVNIKI: Blondie, Talking Heads, The Police.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>
              <a:solidFill>
                <a:srgbClr val="CFE21E"/>
              </a:solidFill>
            </a:endParaRPr>
          </a:p>
        </p:txBody>
      </p:sp>
      <p:pic>
        <p:nvPicPr>
          <p:cNvPr id="10242" name="Picture 2">
            <a:hlinkClick r:id="rId3"/>
            <a:extLst>
              <a:ext uri="{FF2B5EF4-FFF2-40B4-BE49-F238E27FC236}">
                <a16:creationId xmlns:a16="http://schemas.microsoft.com/office/drawing/2014/main" id="{C4C3CB78-C374-40C1-8023-1597234E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124200"/>
            <a:ext cx="5308600" cy="360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F772E-561C-4DF7-B6A8-49CB886A4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198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600" b="1" dirty="0">
                <a:latin typeface="Comic Sans MS" pitchFamily="66" charset="0"/>
              </a:rPr>
              <a:t>1980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rgbClr val="CCFFCC"/>
                </a:solidFill>
              </a:rPr>
              <a:t>Najpopularnejša novost je HIP HOP in RAP.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rgbClr val="CCFFCC"/>
                </a:solidFill>
              </a:rPr>
              <a:t>Značilno ritmično govorjenje v rimah na ritem ustrezne glasbene podlage.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rgbClr val="CCFFCC"/>
                </a:solidFill>
              </a:rPr>
              <a:t>PREDSTAVNIKI: Run-D.M.C., Beastie Boys in Public Enemy.</a:t>
            </a:r>
          </a:p>
          <a:p>
            <a:pPr fontAlgn="auto">
              <a:spcAft>
                <a:spcPts val="0"/>
              </a:spcAft>
              <a:buClr>
                <a:srgbClr val="FFFFFF"/>
              </a:buClr>
              <a:defRPr/>
            </a:pPr>
            <a:endParaRPr lang="sl-SI" sz="2800" dirty="0">
              <a:solidFill>
                <a:srgbClr val="CCFFCC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sl-SI" sz="2800" dirty="0">
                <a:solidFill>
                  <a:srgbClr val="CCFFCC"/>
                </a:solidFill>
              </a:rPr>
              <a:t>Svoj vrhunec doživi HEAVY METAL s skupino METALLICA, v pop različici pa Bon Jovi.</a:t>
            </a:r>
          </a:p>
          <a:p>
            <a:pPr fontAlgn="auto">
              <a:spcAft>
                <a:spcPts val="0"/>
              </a:spcAft>
              <a:defRPr/>
            </a:pPr>
            <a:endParaRPr lang="sl-SI" sz="2800" dirty="0">
              <a:solidFill>
                <a:srgbClr val="CCFFCC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sl-SI" sz="2800" dirty="0">
              <a:solidFill>
                <a:srgbClr val="CCFFCC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sl-SI" sz="2800" dirty="0">
              <a:solidFill>
                <a:srgbClr val="CCFFCC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sl-SI" dirty="0">
              <a:solidFill>
                <a:srgbClr val="CCFFCC"/>
              </a:solidFill>
            </a:endParaRPr>
          </a:p>
        </p:txBody>
      </p:sp>
      <p:pic>
        <p:nvPicPr>
          <p:cNvPr id="2050" name="Picture 2">
            <a:hlinkClick r:id="rId3"/>
            <a:extLst>
              <a:ext uri="{FF2B5EF4-FFF2-40B4-BE49-F238E27FC236}">
                <a16:creationId xmlns:a16="http://schemas.microsoft.com/office/drawing/2014/main" id="{BCB3C386-2B2D-4936-9A7F-CDB6B4AE1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2371">
            <a:off x="17463" y="287338"/>
            <a:ext cx="4232275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hlinkClick r:id="rId5"/>
            <a:extLst>
              <a:ext uri="{FF2B5EF4-FFF2-40B4-BE49-F238E27FC236}">
                <a16:creationId xmlns:a16="http://schemas.microsoft.com/office/drawing/2014/main" id="{F21F908E-46A8-4FCA-847A-15918A98C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4773613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AFB5941-08BE-4C2F-83B0-C2C74AE0A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124200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463E-A8F7-4F85-9906-1C770786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l-SI" sz="5400">
                <a:latin typeface="Snap ITC" panose="04040A07060A02020202" pitchFamily="82" charset="0"/>
              </a:rPr>
              <a:t>U2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CFD16-05D0-4FFB-A11F-34FB6BF15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FFFF00"/>
                </a:solidFill>
              </a:rPr>
              <a:t>Irska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skupina</a:t>
            </a:r>
            <a:r>
              <a:rPr lang="en-US" dirty="0">
                <a:solidFill>
                  <a:srgbClr val="FFFF00"/>
                </a:solidFill>
              </a:rPr>
              <a:t>.</a:t>
            </a:r>
            <a:endParaRPr lang="sl-SI" dirty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FFFF00"/>
                </a:solidFill>
              </a:rPr>
              <a:t>Ustanovljena</a:t>
            </a:r>
            <a:r>
              <a:rPr lang="en-US" dirty="0">
                <a:solidFill>
                  <a:srgbClr val="FFFF00"/>
                </a:solidFill>
              </a:rPr>
              <a:t> v </a:t>
            </a:r>
            <a:r>
              <a:rPr lang="en-US" dirty="0" err="1">
                <a:solidFill>
                  <a:srgbClr val="FFFF00"/>
                </a:solidFill>
              </a:rPr>
              <a:t>Dublinu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FFFF00"/>
                </a:solidFill>
              </a:rPr>
              <a:t>Najpopularnej</a:t>
            </a:r>
            <a:r>
              <a:rPr lang="sl-SI" dirty="0">
                <a:solidFill>
                  <a:srgbClr val="FFFF00"/>
                </a:solidFill>
              </a:rPr>
              <a:t>ša skupina v 80-tih letih.</a:t>
            </a:r>
          </a:p>
          <a:p>
            <a:pPr fontAlgn="auto">
              <a:spcAft>
                <a:spcPts val="0"/>
              </a:spcAft>
              <a:defRPr/>
            </a:pPr>
            <a:endParaRPr lang="sl-SI" dirty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3000" dirty="0">
                <a:solidFill>
                  <a:srgbClr val="83989D"/>
                </a:solidFill>
              </a:rPr>
              <a:t>Bono (Paul David </a:t>
            </a:r>
            <a:r>
              <a:rPr lang="en-US" sz="3000" dirty="0" err="1">
                <a:solidFill>
                  <a:srgbClr val="83989D"/>
                </a:solidFill>
              </a:rPr>
              <a:t>Hewson</a:t>
            </a:r>
            <a:r>
              <a:rPr lang="en-US" sz="3000" dirty="0">
                <a:solidFill>
                  <a:srgbClr val="83989D"/>
                </a:solidFill>
              </a:rPr>
              <a:t>) - </a:t>
            </a:r>
            <a:r>
              <a:rPr lang="en-US" sz="3000" dirty="0" err="1">
                <a:solidFill>
                  <a:srgbClr val="83989D"/>
                </a:solidFill>
              </a:rPr>
              <a:t>vokal</a:t>
            </a:r>
            <a:endParaRPr lang="en-US" sz="3000" dirty="0">
              <a:solidFill>
                <a:srgbClr val="83989D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3000" dirty="0">
                <a:solidFill>
                  <a:srgbClr val="83989D"/>
                </a:solidFill>
              </a:rPr>
              <a:t>The Edge (David Howell Evans) - </a:t>
            </a:r>
            <a:r>
              <a:rPr lang="en-US" sz="3000" dirty="0" err="1">
                <a:solidFill>
                  <a:srgbClr val="83989D"/>
                </a:solidFill>
              </a:rPr>
              <a:t>kitara</a:t>
            </a:r>
            <a:r>
              <a:rPr lang="en-US" sz="3000" dirty="0">
                <a:solidFill>
                  <a:srgbClr val="83989D"/>
                </a:solidFill>
              </a:rPr>
              <a:t> in </a:t>
            </a:r>
            <a:r>
              <a:rPr lang="en-US" sz="3000" dirty="0" err="1">
                <a:solidFill>
                  <a:srgbClr val="83989D"/>
                </a:solidFill>
              </a:rPr>
              <a:t>klaviature</a:t>
            </a:r>
            <a:endParaRPr lang="en-US" sz="3000" dirty="0">
              <a:solidFill>
                <a:srgbClr val="83989D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3000" dirty="0">
                <a:solidFill>
                  <a:srgbClr val="83989D"/>
                </a:solidFill>
              </a:rPr>
              <a:t>Adam Clayton - bas </a:t>
            </a:r>
            <a:r>
              <a:rPr lang="en-US" sz="3000" dirty="0" err="1">
                <a:solidFill>
                  <a:srgbClr val="83989D"/>
                </a:solidFill>
              </a:rPr>
              <a:t>kitara</a:t>
            </a:r>
            <a:endParaRPr lang="en-US" sz="3000" dirty="0">
              <a:solidFill>
                <a:srgbClr val="83989D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3000" dirty="0">
                <a:solidFill>
                  <a:srgbClr val="83989D"/>
                </a:solidFill>
              </a:rPr>
              <a:t>Larry Mullen, Ml. – </a:t>
            </a:r>
            <a:r>
              <a:rPr lang="en-US" sz="3000" dirty="0" err="1">
                <a:solidFill>
                  <a:srgbClr val="83989D"/>
                </a:solidFill>
              </a:rPr>
              <a:t>bobni</a:t>
            </a:r>
            <a:endParaRPr lang="sl-SI" sz="3000" dirty="0">
              <a:solidFill>
                <a:srgbClr val="83989D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sz="3000" dirty="0">
              <a:solidFill>
                <a:srgbClr val="83989D"/>
              </a:solidFill>
            </a:endParaRPr>
          </a:p>
        </p:txBody>
      </p:sp>
      <p:pic>
        <p:nvPicPr>
          <p:cNvPr id="3074" name="Picture 2">
            <a:hlinkClick r:id="rId3"/>
            <a:extLst>
              <a:ext uri="{FF2B5EF4-FFF2-40B4-BE49-F238E27FC236}">
                <a16:creationId xmlns:a16="http://schemas.microsoft.com/office/drawing/2014/main" id="{4E460ADB-0BF1-4893-91C4-2016DBB79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00150"/>
            <a:ext cx="7550150" cy="566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92387-526A-4A79-A305-4E4348A09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6324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u="sng" dirty="0">
                <a:solidFill>
                  <a:srgbClr val="FFFF00"/>
                </a:solidFill>
                <a:latin typeface="Comic Sans MS" pitchFamily="66" charset="0"/>
              </a:rPr>
              <a:t>NEW AGE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dirty="0">
                <a:solidFill>
                  <a:srgbClr val="6699FF"/>
                </a:solidFill>
              </a:rPr>
              <a:t>Je popularna oblika elektronske glasbe.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dirty="0">
                <a:solidFill>
                  <a:srgbClr val="6699FF"/>
                </a:solidFill>
              </a:rPr>
              <a:t>PREDSTAVNIKI: Vangelis in </a:t>
            </a:r>
            <a:r>
              <a:rPr lang="sl-SI" dirty="0" err="1">
                <a:solidFill>
                  <a:srgbClr val="6699FF"/>
                </a:solidFill>
              </a:rPr>
              <a:t>Enya</a:t>
            </a:r>
            <a:r>
              <a:rPr lang="sl-SI" dirty="0">
                <a:solidFill>
                  <a:srgbClr val="6699FF"/>
                </a:solidFill>
              </a:rPr>
              <a:t>.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sl-SI" dirty="0">
              <a:solidFill>
                <a:srgbClr val="6699FF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>
              <a:solidFill>
                <a:srgbClr val="C8F046"/>
              </a:solidFill>
            </a:endParaRPr>
          </a:p>
        </p:txBody>
      </p:sp>
      <p:pic>
        <p:nvPicPr>
          <p:cNvPr id="4098" name="Picture 2">
            <a:hlinkClick r:id="rId3"/>
            <a:extLst>
              <a:ext uri="{FF2B5EF4-FFF2-40B4-BE49-F238E27FC236}">
                <a16:creationId xmlns:a16="http://schemas.microsoft.com/office/drawing/2014/main" id="{2D630C8C-8AE8-42F7-9551-956776CF0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1670050"/>
            <a:ext cx="3563937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87936-4D63-4A52-8E13-ED4B6F85F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2484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600" b="1" dirty="0">
                <a:latin typeface="Comic Sans MS" pitchFamily="66" charset="0"/>
              </a:rPr>
              <a:t>1990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800" u="sng" dirty="0">
                <a:solidFill>
                  <a:srgbClr val="C8F046"/>
                </a:solidFill>
                <a:latin typeface="Comic Sans MS" pitchFamily="66" charset="0"/>
              </a:rPr>
              <a:t>GRUNGEA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sz="2800" dirty="0">
                <a:solidFill>
                  <a:srgbClr val="C8F046"/>
                </a:solidFill>
              </a:rPr>
              <a:t>Alternativni ROCK 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sz="2800" dirty="0">
                <a:solidFill>
                  <a:srgbClr val="C8F046"/>
                </a:solidFill>
              </a:rPr>
              <a:t>PREDSTAVNIKI: Nirvana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sl-SI" sz="2800" u="sng" dirty="0">
              <a:solidFill>
                <a:srgbClr val="C8F046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sl-SI" sz="2800" u="sng" dirty="0">
              <a:solidFill>
                <a:srgbClr val="C8F046"/>
              </a:solidFill>
              <a:latin typeface="Comic Sans MS" pitchFamily="66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sl-SI" sz="2800" u="sng" dirty="0">
                <a:solidFill>
                  <a:srgbClr val="C8F046"/>
                </a:solidFill>
                <a:latin typeface="Comic Sans MS" pitchFamily="66" charset="0"/>
              </a:rPr>
              <a:t>BRITPOP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sz="2800" dirty="0">
                <a:solidFill>
                  <a:srgbClr val="C8F046"/>
                </a:solidFill>
              </a:rPr>
              <a:t>Opira se na tradicijo angleških skupin iz 60-ih.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sz="2800" dirty="0">
                <a:solidFill>
                  <a:srgbClr val="C8F046"/>
                </a:solidFill>
              </a:rPr>
              <a:t>PREDSTAVNIKI: Oasis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sz="2800" dirty="0">
              <a:solidFill>
                <a:srgbClr val="C8F046"/>
              </a:solidFill>
            </a:endParaRP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sl-SI" sz="2800" dirty="0">
              <a:solidFill>
                <a:srgbClr val="C8F046"/>
              </a:solidFill>
            </a:endParaRP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sl-SI" dirty="0">
              <a:solidFill>
                <a:srgbClr val="C8F046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hlinkClick r:id="rId3"/>
            <a:extLst>
              <a:ext uri="{FF2B5EF4-FFF2-40B4-BE49-F238E27FC236}">
                <a16:creationId xmlns:a16="http://schemas.microsoft.com/office/drawing/2014/main" id="{F6A75936-8CA8-4B54-9B5A-B1A152541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-15875"/>
            <a:ext cx="56388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>
            <a:hlinkClick r:id="rId5"/>
            <a:extLst>
              <a:ext uri="{FF2B5EF4-FFF2-40B4-BE49-F238E27FC236}">
                <a16:creationId xmlns:a16="http://schemas.microsoft.com/office/drawing/2014/main" id="{65299EFC-D82D-43B8-8FFF-8301B07C9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971800"/>
            <a:ext cx="5410200" cy="405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ABE6169D-301C-4B2A-9E4D-ABA8A0F9B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24ACC6-EC85-41E8-A48C-AF87F31FEE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914400"/>
            <a:ext cx="7686675" cy="4976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979FE-B236-40B3-B3E7-B2BEA9038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r>
              <a:rPr lang="sl-SI" altLang="sl-SI">
                <a:solidFill>
                  <a:srgbClr val="00FFFF"/>
                </a:solidFill>
              </a:rPr>
              <a:t>Elektronska plesna glasba in rave kultura postaneta masovni gibanji.</a:t>
            </a:r>
          </a:p>
          <a:p>
            <a:r>
              <a:rPr lang="sl-SI" altLang="sl-SI">
                <a:solidFill>
                  <a:srgbClr val="00FFFF"/>
                </a:solidFill>
              </a:rPr>
              <a:t>Za rave so značilni celovečerni plesni dogodki, kjer DJ-ji vrtijo elektronsko plesno glasbo.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40D857-1070-460A-90A8-794894FBC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3124200"/>
            <a:ext cx="4906963" cy="349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AEA0BC-A2CB-477A-833E-A00618EC7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0800784">
            <a:off x="66675" y="1104900"/>
            <a:ext cx="7772400" cy="1470025"/>
          </a:xfrm>
        </p:spPr>
        <p:txBody>
          <a:bodyPr/>
          <a:lstStyle/>
          <a:p>
            <a:r>
              <a:rPr lang="sl-SI" altLang="sl-SI" sz="8000">
                <a:solidFill>
                  <a:srgbClr val="CFE21E"/>
                </a:solidFill>
                <a:latin typeface="Stencil" pitchFamily="82" charset="0"/>
              </a:rPr>
              <a:t>ROCK V SLOVENIJI</a:t>
            </a:r>
            <a:endParaRPr lang="en-US" altLang="sl-SI" sz="8000">
              <a:solidFill>
                <a:srgbClr val="CFE21E"/>
              </a:solidFill>
              <a:latin typeface="Stencil" pitchFamily="8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55FC76-1455-4D08-B1C5-D8F97B36F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4454">
            <a:off x="4048125" y="2832100"/>
            <a:ext cx="2474913" cy="425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005C6-FD1A-4667-9DD3-B783E366E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r>
              <a:rPr lang="sl-SI" altLang="sl-SI">
                <a:solidFill>
                  <a:srgbClr val="FFFFCC"/>
                </a:solidFill>
              </a:rPr>
              <a:t>Kmalu po 2. sv. vojni so se pri nas pojavile prve pesmi domačih avtorjev popularne glasbe. </a:t>
            </a:r>
          </a:p>
          <a:p>
            <a:r>
              <a:rPr lang="sl-SI" altLang="sl-SI">
                <a:solidFill>
                  <a:srgbClr val="FFFFCC"/>
                </a:solidFill>
              </a:rPr>
              <a:t>Leta 1962 smo dobili festival Slovenske popevke.</a:t>
            </a:r>
          </a:p>
          <a:p>
            <a:endParaRPr lang="sl-SI" altLang="sl-SI"/>
          </a:p>
          <a:p>
            <a:endParaRPr lang="en-US" altLang="sl-SI"/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60BBDD22-68CE-4E9F-ADD5-69708780C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2971800"/>
            <a:ext cx="46990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536F5-01F9-4A2B-B493-0CAA07B70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198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600" b="1" dirty="0">
                <a:solidFill>
                  <a:srgbClr val="FF3399"/>
                </a:solidFill>
                <a:latin typeface="Comic Sans MS" pitchFamily="66" charset="0"/>
              </a:rPr>
              <a:t>1960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rgbClr val="00FFFF"/>
                </a:solidFill>
              </a:rPr>
              <a:t>Prve skupine so začele igrati že v zgodnjih 60 -letih.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rgbClr val="00FFFF"/>
                </a:solidFill>
              </a:rPr>
              <a:t>PREDSTAVNIKI: Kameleoni (Koper) in Generacija (Maribor)</a:t>
            </a:r>
          </a:p>
          <a:p>
            <a:pPr fontAlgn="auto">
              <a:spcAft>
                <a:spcPts val="0"/>
              </a:spcAft>
              <a:defRPr/>
            </a:pPr>
            <a:endParaRPr lang="sl-SI" dirty="0">
              <a:solidFill>
                <a:srgbClr val="00FFFF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sl-SI" dirty="0">
              <a:solidFill>
                <a:srgbClr val="00FFFF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00FFFF"/>
              </a:solidFill>
            </a:endParaRPr>
          </a:p>
        </p:txBody>
      </p:sp>
      <p:pic>
        <p:nvPicPr>
          <p:cNvPr id="6148" name="Picture 4" descr="http://img.rtvslo.si/_up/upload/2009/07/26/64607460_kameleoni_-_67-68_front_show.jpg">
            <a:hlinkClick r:id="rId3"/>
            <a:extLst>
              <a:ext uri="{FF2B5EF4-FFF2-40B4-BE49-F238E27FC236}">
                <a16:creationId xmlns:a16="http://schemas.microsoft.com/office/drawing/2014/main" id="{FA9831FE-3076-4A19-87DC-073D2F10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7505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FF9A-85BB-4528-B303-A93F668EA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60198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600" b="1" dirty="0">
                <a:solidFill>
                  <a:srgbClr val="00FFFF"/>
                </a:solidFill>
                <a:latin typeface="Comic Sans MS" pitchFamily="66" charset="0"/>
              </a:rPr>
              <a:t>1970</a:t>
            </a:r>
            <a:endParaRPr lang="sl-SI" sz="3600" b="1" dirty="0">
              <a:solidFill>
                <a:srgbClr val="FFFFCC"/>
              </a:solidFill>
              <a:latin typeface="Comic Sans MS" pitchFamily="66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rgbClr val="FFFFCC"/>
                </a:solidFill>
              </a:rPr>
              <a:t>Na prehodu desetletja so se pojavile skupine Mladi levi, Srce in September.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rgbClr val="FFFFCC"/>
                </a:solidFill>
              </a:rPr>
              <a:t>Vodilna sile teh treh skupin je bil Janez Bončina – Benč.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rgbClr val="FFFFCC"/>
                </a:solidFill>
              </a:rPr>
              <a:t>V drugi polovici stoletja so bili najbolj kreativni skupini Buldožer in Predmestje.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rgbClr val="FFFFCC"/>
                </a:solidFill>
              </a:rPr>
              <a:t>Obdobje punka so zaznamovali </a:t>
            </a:r>
            <a:r>
              <a:rPr lang="sl-SI" dirty="0" err="1">
                <a:solidFill>
                  <a:srgbClr val="FFFFCC"/>
                </a:solidFill>
              </a:rPr>
              <a:t>Pankarti</a:t>
            </a:r>
            <a:r>
              <a:rPr lang="sl-SI" dirty="0">
                <a:solidFill>
                  <a:srgbClr val="FFFFCC"/>
                </a:solidFill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endParaRPr lang="sl-SI" dirty="0">
              <a:solidFill>
                <a:srgbClr val="FFFFCC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>
              <a:solidFill>
                <a:srgbClr val="83FA2A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sl-SI" dirty="0">
              <a:solidFill>
                <a:srgbClr val="CCFFCC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>
              <a:solidFill>
                <a:srgbClr val="C8F046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9218" name="Picture 2">
            <a:hlinkClick r:id="rId3"/>
            <a:extLst>
              <a:ext uri="{FF2B5EF4-FFF2-40B4-BE49-F238E27FC236}">
                <a16:creationId xmlns:a16="http://schemas.microsoft.com/office/drawing/2014/main" id="{18ECF1D5-7EC1-41AB-B1F7-1E93119C8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253">
            <a:off x="4840288" y="-187325"/>
            <a:ext cx="4186237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hlinkClick r:id="rId5"/>
            <a:extLst>
              <a:ext uri="{FF2B5EF4-FFF2-40B4-BE49-F238E27FC236}">
                <a16:creationId xmlns:a16="http://schemas.microsoft.com/office/drawing/2014/main" id="{46C2DB69-2462-45B6-9464-B0D12382E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9450">
            <a:off x="323850" y="3586163"/>
            <a:ext cx="4033838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11ECA-5691-479C-A522-3F93BE0BF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7912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600" b="1" dirty="0">
                <a:latin typeface="Comic Sans MS" pitchFamily="66" charset="0"/>
              </a:rPr>
              <a:t>1980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rgbClr val="00FFFF"/>
                </a:solidFill>
              </a:rPr>
              <a:t>Dominirali sta skupini Lačni Franc in Avtomobili.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rgbClr val="00FFFF"/>
                </a:solidFill>
              </a:rPr>
              <a:t>Pojavil se je kontroverzni Laibach.</a:t>
            </a:r>
          </a:p>
          <a:p>
            <a:pPr fontAlgn="auto">
              <a:spcAft>
                <a:spcPts val="0"/>
              </a:spcAft>
              <a:defRPr/>
            </a:pPr>
            <a:endParaRPr lang="sl-SI" dirty="0">
              <a:solidFill>
                <a:srgbClr val="00FFFF"/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600" b="1" dirty="0">
                <a:solidFill>
                  <a:srgbClr val="FFFFCC"/>
                </a:solidFill>
                <a:latin typeface="Comic Sans MS" pitchFamily="66" charset="0"/>
              </a:rPr>
              <a:t>1990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Izstopajo Zoran Predin, Vlado Kreslin, Magnifico in Big Foot Mama.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10242" name="Picture 2">
            <a:hlinkClick r:id="rId3"/>
            <a:extLst>
              <a:ext uri="{FF2B5EF4-FFF2-40B4-BE49-F238E27FC236}">
                <a16:creationId xmlns:a16="http://schemas.microsoft.com/office/drawing/2014/main" id="{DDDF1E8C-48AA-4547-BEDD-80FD82AD5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823">
            <a:off x="5018088" y="485775"/>
            <a:ext cx="3454400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5"/>
            <a:extLst>
              <a:ext uri="{FF2B5EF4-FFF2-40B4-BE49-F238E27FC236}">
                <a16:creationId xmlns:a16="http://schemas.microsoft.com/office/drawing/2014/main" id="{DCFF7DCD-EF47-4B41-848F-E09582682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21700">
            <a:off x="176213" y="2806700"/>
            <a:ext cx="3944937" cy="394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C6581-22A2-4E0C-802B-78E36079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8674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600" b="1" dirty="0">
                <a:solidFill>
                  <a:srgbClr val="7030A0"/>
                </a:solidFill>
                <a:latin typeface="Comic Sans MS" pitchFamily="66" charset="0"/>
              </a:rPr>
              <a:t>2000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rgbClr val="FFFFCC"/>
                </a:solidFill>
              </a:rPr>
              <a:t>Na začetku je med vodilnimi skupinami Siddharta.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>
              <a:solidFill>
                <a:srgbClr val="FFFFCC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FF3399"/>
              </a:solidFill>
            </a:endParaRPr>
          </a:p>
        </p:txBody>
      </p:sp>
      <p:pic>
        <p:nvPicPr>
          <p:cNvPr id="11266" name="Picture 2">
            <a:hlinkClick r:id="rId3"/>
            <a:extLst>
              <a:ext uri="{FF2B5EF4-FFF2-40B4-BE49-F238E27FC236}">
                <a16:creationId xmlns:a16="http://schemas.microsoft.com/office/drawing/2014/main" id="{696A1670-BE30-4E5A-A335-814C7CA2C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2362200"/>
            <a:ext cx="6019800" cy="396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DA9D57E3-5062-4D4E-9BB6-D86995983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5A77233A-C43B-4D99-863D-B21F9543F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altLang="sl-SI"/>
          </a:p>
        </p:txBody>
      </p:sp>
      <p:pic>
        <p:nvPicPr>
          <p:cNvPr id="12290" name="Picture 2" descr="http://3.bp.blogspot.com/-N8BUyQFi9io/UOgqThtvECI/AAAAAAAABHs/jCf5eNw8SFM/s1600/rock'n+roll+and+rock+music.jpg">
            <a:extLst>
              <a:ext uri="{FF2B5EF4-FFF2-40B4-BE49-F238E27FC236}">
                <a16:creationId xmlns:a16="http://schemas.microsoft.com/office/drawing/2014/main" id="{45AD3C8B-3042-41F8-B2DB-3BF48F2B3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3FBFB7-33FA-4E98-B58B-048BC158E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l-SI" sz="5400" b="1"/>
              <a:t>VIRI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A95C8B-7EF7-4CDA-A810-5AD9162DA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5410200"/>
          </a:xfrm>
        </p:spPr>
        <p:txBody>
          <a:bodyPr/>
          <a:lstStyle/>
          <a:p>
            <a:r>
              <a:rPr lang="sl-SI" altLang="sl-SI" sz="2700">
                <a:solidFill>
                  <a:srgbClr val="FFFFCC"/>
                </a:solidFill>
              </a:rPr>
              <a:t>Pesek A., Glasba danes in nekoč 9 učbenik za glasbeno vzgojo v 9. razredu osnovne šole, 2008, Rokus Klett, Ljubljana, str:56-61</a:t>
            </a:r>
          </a:p>
          <a:p>
            <a:r>
              <a:rPr lang="sl-SI" altLang="sl-SI" sz="2700">
                <a:solidFill>
                  <a:srgbClr val="FFFFCC"/>
                </a:solidFill>
              </a:rPr>
              <a:t>Pesek A., Glasba danes in nekoč 9 delovni zvezek za glasbeno vzgojo v 9. razredu osnovne šole, 2010, Rokus Klett, Ljubljana, str: 42-44</a:t>
            </a:r>
          </a:p>
          <a:p>
            <a:r>
              <a:rPr lang="sl-SI" altLang="sl-SI" sz="2700">
                <a:solidFill>
                  <a:srgbClr val="FFFFCC"/>
                </a:solidFill>
              </a:rPr>
              <a:t>Dister A., Rock včeraj, danes, jutri, 1996, DZS, Ljubljana</a:t>
            </a:r>
          </a:p>
          <a:p>
            <a:r>
              <a:rPr lang="sl-SI" altLang="sl-SI" sz="2700">
                <a:solidFill>
                  <a:srgbClr val="FFFFCC"/>
                </a:solidFill>
              </a:rPr>
              <a:t>Janjatović P., Ilustrovana Yu rock enciklopedija 1960-1997, 1998, Geopoetika, Beograd</a:t>
            </a:r>
          </a:p>
          <a:p>
            <a:r>
              <a:rPr lang="sl-SI" altLang="sl-SI" sz="2700">
                <a:solidFill>
                  <a:srgbClr val="FFFFCC"/>
                </a:solidFill>
              </a:rPr>
              <a:t>Enciklopedija glasbe, 2004, Didakta, Ljubljana, str:74-117</a:t>
            </a:r>
          </a:p>
          <a:p>
            <a:r>
              <a:rPr lang="sl-SI" altLang="sl-SI" sz="2700">
                <a:solidFill>
                  <a:srgbClr val="FFFFCC"/>
                </a:solidFill>
                <a:hlinkClick r:id="rId2"/>
              </a:rPr>
              <a:t>http://sl.wikipedia.org/wiki/Siddharta</a:t>
            </a:r>
            <a:endParaRPr lang="sl-SI" altLang="sl-SI" sz="2700">
              <a:solidFill>
                <a:srgbClr val="FFFFCC"/>
              </a:solidFill>
            </a:endParaRPr>
          </a:p>
          <a:p>
            <a:endParaRPr lang="sl-SI" altLang="sl-SI" sz="2700">
              <a:solidFill>
                <a:srgbClr val="FFFFCC"/>
              </a:solidFill>
            </a:endParaRPr>
          </a:p>
          <a:p>
            <a:endParaRPr lang="en-US" altLang="sl-SI" sz="270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ACBAB052-18C0-4150-B919-BF23C6447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04800"/>
            <a:ext cx="8305800" cy="6553200"/>
          </a:xfrm>
        </p:spPr>
        <p:txBody>
          <a:bodyPr rtlCol="0">
            <a:normAutofit fontScale="4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9000" b="1" dirty="0"/>
              <a:t>VIRI SLIK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err="1"/>
              <a:t>Slika</a:t>
            </a:r>
            <a:r>
              <a:rPr lang="en-US" dirty="0"/>
              <a:t> 1</a:t>
            </a:r>
            <a:r>
              <a:rPr lang="sl-SI" dirty="0"/>
              <a:t>: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http://www.tumblr.com/tagged/bandas</a:t>
            </a: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 err="1"/>
              <a:t>Slika</a:t>
            </a:r>
            <a:r>
              <a:rPr lang="en-US" dirty="0"/>
              <a:t> 2</a:t>
            </a:r>
            <a:r>
              <a:rPr lang="sl-SI" dirty="0"/>
              <a:t>: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http://us.123rf.com/400wm/400/400/kentoh/kentoh1007/kentoh100700166/7312920-rock-music-poster-art-comme-arriere-plan-grunge.jpg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Slika 3: </a:t>
            </a:r>
            <a:r>
              <a:rPr lang="sl-SI" dirty="0">
                <a:hlinkClick r:id="rId4"/>
              </a:rPr>
              <a:t>http://1.</a:t>
            </a:r>
            <a:r>
              <a:rPr lang="sl-SI" dirty="0" err="1">
                <a:hlinkClick r:id="rId4"/>
              </a:rPr>
              <a:t>bp</a:t>
            </a:r>
            <a:r>
              <a:rPr lang="sl-SI" dirty="0">
                <a:hlinkClick r:id="rId4"/>
              </a:rPr>
              <a:t>.</a:t>
            </a:r>
            <a:r>
              <a:rPr lang="sl-SI" dirty="0" err="1">
                <a:hlinkClick r:id="rId4"/>
              </a:rPr>
              <a:t>blogspot</a:t>
            </a:r>
            <a:r>
              <a:rPr lang="sl-SI" dirty="0">
                <a:hlinkClick r:id="rId4"/>
              </a:rPr>
              <a:t>.</a:t>
            </a:r>
            <a:r>
              <a:rPr lang="sl-SI" dirty="0" err="1">
                <a:hlinkClick r:id="rId4"/>
              </a:rPr>
              <a:t>com</a:t>
            </a:r>
            <a:r>
              <a:rPr lang="sl-SI" dirty="0">
                <a:hlinkClick r:id="rId4"/>
              </a:rPr>
              <a:t>/-xaeAJytK8Bc/T5gVt3dMKqI/AAAAAAAALj8/2x4y-</a:t>
            </a:r>
            <a:r>
              <a:rPr lang="sl-SI" dirty="0" err="1">
                <a:hlinkClick r:id="rId4"/>
              </a:rPr>
              <a:t>laiqb8/s1600/rock.jpg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Slika 4: </a:t>
            </a:r>
            <a:r>
              <a:rPr lang="sl-SI" dirty="0">
                <a:hlinkClick r:id="rId5"/>
              </a:rPr>
              <a:t>http://i.telegraph.co.uk/multimedia/archive/02409/stones-2_2409550b.jpg</a:t>
            </a:r>
            <a:r>
              <a:rPr lang="sl-SI" dirty="0"/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Slika 5:  </a:t>
            </a:r>
            <a:r>
              <a:rPr lang="sl-SI" dirty="0">
                <a:hlinkClick r:id="rId6"/>
              </a:rPr>
              <a:t>http://www.esto.es/rock/images/BillHaley_presley.jpg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Slika 6: </a:t>
            </a:r>
            <a:r>
              <a:rPr lang="sl-SI" dirty="0">
                <a:hlinkClick r:id="rId7"/>
              </a:rPr>
              <a:t>http://cbswxrt.files.wordpress.com/2010/03/pinkfloyd_1280x960.jpg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Slika 7: </a:t>
            </a:r>
            <a:r>
              <a:rPr lang="sl-SI" dirty="0">
                <a:hlinkClick r:id="rId8"/>
              </a:rPr>
              <a:t>http://cdn.mos.musicradar.com/images/Artist%20News/Led_Zeppelin_1979-640-80.jpg</a:t>
            </a:r>
            <a:r>
              <a:rPr lang="sl-SI" dirty="0"/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slika 8: </a:t>
            </a:r>
            <a:r>
              <a:rPr lang="sl-SI" dirty="0">
                <a:hlinkClick r:id="rId9"/>
              </a:rPr>
              <a:t>http://www.yellmagazine.com/wp-content/uploads/2011/05/acdc-highway-two-hell-445.jpg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Slika 8: </a:t>
            </a:r>
            <a:r>
              <a:rPr lang="sl-SI" dirty="0">
                <a:hlinkClick r:id="rId10"/>
              </a:rPr>
              <a:t>http://pics.wikifeet.com/Donna-Summer-Feet-299787.jpg</a:t>
            </a:r>
            <a:r>
              <a:rPr lang="sl-SI" dirty="0"/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Slika 9: </a:t>
            </a:r>
            <a:r>
              <a:rPr lang="sl-SI" dirty="0">
                <a:hlinkClick r:id="rId11"/>
              </a:rPr>
              <a:t>http://api.ning.com/files/Xuh4rezxPoqwV8P5Fixg07zbs1jZEHP4aT2AH8gFOIiMV3llcDpoyYlDxz3JCXl0xEC8L0keN4j51LlVixemitSfTfhl7Q9K/bobmarleywallpaperhd.jpg</a:t>
            </a:r>
            <a:r>
              <a:rPr lang="sl-SI" dirty="0"/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Slika 8: </a:t>
            </a:r>
            <a:r>
              <a:rPr lang="sl-SI" dirty="0">
                <a:hlinkClick r:id="rId12"/>
              </a:rPr>
              <a:t>http://whitgunn.freeservers.com/Davemusic/S/sex-pistols/-foto.jpg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Slika 9: </a:t>
            </a:r>
            <a:r>
              <a:rPr lang="sl-SI" dirty="0">
                <a:hlinkClick r:id="rId13"/>
              </a:rPr>
              <a:t>http://www.musicismylife-divasandotherbeings.com/wp-content/uploads/2012/10/Blondie-3-new-tracks.jpg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Slika 10: </a:t>
            </a:r>
            <a:r>
              <a:rPr lang="sl-SI" dirty="0">
                <a:hlinkClick r:id="rId14"/>
              </a:rPr>
              <a:t>http://img3.wikia.nocookie.net/__cb20100913014131/miamivice/images/0/04/Bonjovi.jpg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Slika 10: </a:t>
            </a:r>
            <a:r>
              <a:rPr lang="sl-SI" dirty="0">
                <a:hlinkClick r:id="rId15"/>
              </a:rPr>
              <a:t>http://194.249.196.220/Splet2008/A14/splet2a14/zab.gen&amp;w=172&amp;h=296&amp;ei=UA9XUb2kGMSotAaM7YGwBQ&amp;zoom=1&amp;iact=hc&amp;vpx=682&amp;vpy=107&amp;dur=484&amp;hovh=236&amp;hovw=137&amp;tx=101&amp;ty=181&amp;page=1&amp;tbnh=146&amp;tbnw=104&amp;start=0&amp;ndsp=24&amp;ved=1t:429,r:3,s:0,i:88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Slika 11: </a:t>
            </a:r>
            <a:r>
              <a:rPr lang="sl-SI" dirty="0">
                <a:hlinkClick r:id="rId16"/>
              </a:rPr>
              <a:t>http://beatwolf.com/wp-content/uploads/2011/12/u21.jpg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Slika 12:  </a:t>
            </a:r>
            <a:r>
              <a:rPr lang="sl-SI" dirty="0">
                <a:hlinkClick r:id="rId17"/>
              </a:rPr>
              <a:t>http://images1.fanpop.com/images/photos/1200000/Nirvana-kurt-cobain-1285569-1024-768.jpg</a:t>
            </a:r>
            <a:endParaRPr lang="sl-SI" dirty="0"/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05675-40B6-462F-95F8-7ACE1415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5400">
                <a:solidFill>
                  <a:srgbClr val="00FFFF"/>
                </a:solidFill>
                <a:latin typeface="Snap ITC" panose="04040A07060A02020202" pitchFamily="82" charset="0"/>
              </a:rPr>
              <a:t>ROCK</a:t>
            </a:r>
            <a:endParaRPr lang="en-US" altLang="sl-SI" sz="5400">
              <a:solidFill>
                <a:srgbClr val="00FFFF"/>
              </a:solidFill>
              <a:latin typeface="Snap ITC" panose="04040A07060A02020202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F8B3A-D8AE-4A71-B734-9877FF883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47800"/>
          </a:xfrm>
        </p:spPr>
        <p:txBody>
          <a:bodyPr/>
          <a:lstStyle/>
          <a:p>
            <a:r>
              <a:rPr lang="sl-SI" altLang="sl-SI">
                <a:solidFill>
                  <a:srgbClr val="CFE21E"/>
                </a:solidFill>
              </a:rPr>
              <a:t>Je zelo razširjena zvrst.</a:t>
            </a:r>
          </a:p>
          <a:p>
            <a:r>
              <a:rPr lang="sl-SI" altLang="sl-SI">
                <a:solidFill>
                  <a:srgbClr val="CFE21E"/>
                </a:solidFill>
              </a:rPr>
              <a:t>Razvil se je v 60-ih letih.</a:t>
            </a:r>
          </a:p>
          <a:p>
            <a:endParaRPr lang="en-US" altLang="sl-SI"/>
          </a:p>
        </p:txBody>
      </p:sp>
      <p:pic>
        <p:nvPicPr>
          <p:cNvPr id="2050" name="Picture 2" descr="http://1.bp.blogspot.com/-xaeAJytK8Bc/T5gVt3dMKqI/AAAAAAAALj8/2x4y-laiqb8/s1600/rock.jpg">
            <a:extLst>
              <a:ext uri="{FF2B5EF4-FFF2-40B4-BE49-F238E27FC236}">
                <a16:creationId xmlns:a16="http://schemas.microsoft.com/office/drawing/2014/main" id="{7C210F0F-C6D2-4982-ABE7-4E6CB655C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2754313"/>
            <a:ext cx="4037012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B64D750-E15D-40C1-B2DD-5CB1D710F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32766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46173-326E-438C-8A80-9E6E36B2D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61261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1600" dirty="0"/>
              <a:t>Slika 13: </a:t>
            </a:r>
            <a:r>
              <a:rPr lang="sl-SI" sz="1600" dirty="0">
                <a:hlinkClick r:id="rId2"/>
              </a:rPr>
              <a:t>http://www.shinyshiny.tv/Oasis-samsung.jpg</a:t>
            </a:r>
            <a:endParaRPr lang="sl-SI" sz="1600" dirty="0"/>
          </a:p>
          <a:p>
            <a:pPr fontAlgn="auto">
              <a:spcAft>
                <a:spcPts val="0"/>
              </a:spcAft>
              <a:defRPr/>
            </a:pPr>
            <a:r>
              <a:rPr lang="sl-SI" sz="1600" dirty="0"/>
              <a:t>Slika 14: </a:t>
            </a:r>
            <a:r>
              <a:rPr lang="sl-SI" sz="1600" dirty="0">
                <a:hlinkClick r:id="rId3"/>
              </a:rPr>
              <a:t>http://www.carlward.co.uk/UserFiles/Image/Carl%20(DJ%20Of%20The%20Year%20-%20July%201990)%20[Marilyns%20Nightclub2].jpg</a:t>
            </a:r>
            <a:endParaRPr lang="sl-SI" sz="1600" dirty="0"/>
          </a:p>
          <a:p>
            <a:pPr fontAlgn="auto">
              <a:spcAft>
                <a:spcPts val="0"/>
              </a:spcAft>
              <a:defRPr/>
            </a:pPr>
            <a:r>
              <a:rPr lang="sl-SI" sz="1600" dirty="0"/>
              <a:t>Slika 15: </a:t>
            </a:r>
            <a:r>
              <a:rPr lang="sl-SI" sz="1600" dirty="0">
                <a:hlinkClick r:id="rId4"/>
              </a:rPr>
              <a:t>http://www.delo.si/assets/media/picture/20080913/popevka2008.jpg?rev=1</a:t>
            </a:r>
            <a:endParaRPr lang="sl-SI" sz="1600" dirty="0"/>
          </a:p>
          <a:p>
            <a:pPr fontAlgn="auto">
              <a:spcAft>
                <a:spcPts val="0"/>
              </a:spcAft>
              <a:defRPr/>
            </a:pPr>
            <a:r>
              <a:rPr lang="sl-SI" sz="1600" dirty="0"/>
              <a:t>Slika 16: </a:t>
            </a:r>
            <a:r>
              <a:rPr lang="sl-SI" sz="1600" dirty="0">
                <a:hlinkClick r:id="rId5"/>
              </a:rPr>
              <a:t>http://img.rtvslo.si/_up/upload/2009/07/26/64607460_kameleoni_-_67-68_front_show.jpg</a:t>
            </a:r>
            <a:endParaRPr lang="sl-SI" sz="1600" dirty="0"/>
          </a:p>
          <a:p>
            <a:pPr fontAlgn="auto">
              <a:spcAft>
                <a:spcPts val="0"/>
              </a:spcAft>
              <a:defRPr/>
            </a:pPr>
            <a:r>
              <a:rPr lang="sl-SI" sz="1600" dirty="0"/>
              <a:t>Slika 17: </a:t>
            </a:r>
            <a:r>
              <a:rPr lang="sl-SI" sz="1600" dirty="0">
                <a:hlinkClick r:id="rId6"/>
              </a:rPr>
              <a:t>http://userserve-ak.last.fm/serve/_/26900425/Mladi+levi+album.jpg</a:t>
            </a:r>
            <a:endParaRPr lang="sl-SI" sz="1600" dirty="0"/>
          </a:p>
          <a:p>
            <a:pPr fontAlgn="auto">
              <a:spcAft>
                <a:spcPts val="0"/>
              </a:spcAft>
              <a:defRPr/>
            </a:pPr>
            <a:r>
              <a:rPr lang="sl-SI" sz="1600" dirty="0"/>
              <a:t>Slika 18:  </a:t>
            </a:r>
            <a:r>
              <a:rPr lang="sl-SI" sz="1600" dirty="0">
                <a:hlinkClick r:id="rId7"/>
              </a:rPr>
              <a:t>http://img.rtvslo.si/upload/Kultura/drugo/lopojda_pankrti_1_show.jpg</a:t>
            </a:r>
            <a:endParaRPr lang="sl-SI" sz="1600" dirty="0"/>
          </a:p>
          <a:p>
            <a:pPr fontAlgn="auto">
              <a:spcAft>
                <a:spcPts val="0"/>
              </a:spcAft>
              <a:defRPr/>
            </a:pPr>
            <a:r>
              <a:rPr lang="sl-SI" sz="1600" dirty="0"/>
              <a:t>Slika 19: </a:t>
            </a:r>
            <a:r>
              <a:rPr lang="sl-SI" sz="1600" dirty="0">
                <a:hlinkClick r:id="rId8"/>
              </a:rPr>
              <a:t>http://secanja.com/wp-content/uploads/2012/03/lacni-franc.jpg</a:t>
            </a:r>
            <a:endParaRPr lang="sl-SI" sz="1600" dirty="0"/>
          </a:p>
          <a:p>
            <a:pPr fontAlgn="auto">
              <a:spcAft>
                <a:spcPts val="0"/>
              </a:spcAft>
              <a:defRPr/>
            </a:pPr>
            <a:r>
              <a:rPr lang="sl-SI" sz="1600" dirty="0"/>
              <a:t>Slika 18: </a:t>
            </a:r>
            <a:r>
              <a:rPr lang="sl-SI" sz="1600" dirty="0">
                <a:hlinkClick r:id="rId9"/>
              </a:rPr>
              <a:t>http://www.najblog.com/media/774/20061023-24-med.jpg</a:t>
            </a:r>
            <a:r>
              <a:rPr lang="sl-SI" sz="1600" dirty="0"/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1600" dirty="0"/>
              <a:t>Slika 19: </a:t>
            </a:r>
            <a:r>
              <a:rPr lang="sl-SI" sz="1600" dirty="0">
                <a:hlinkClick r:id="rId10"/>
              </a:rPr>
              <a:t>http://www.sloveniatimes.com/modules/uploader/uploads/Aktualno/Podobe1/siddharta.jpg</a:t>
            </a:r>
            <a:endParaRPr lang="sl-SI" sz="1600" dirty="0"/>
          </a:p>
          <a:p>
            <a:pPr fontAlgn="auto">
              <a:spcAft>
                <a:spcPts val="0"/>
              </a:spcAft>
              <a:defRPr/>
            </a:pPr>
            <a:r>
              <a:rPr lang="sl-SI" sz="1600" dirty="0"/>
              <a:t>Slika 20: </a:t>
            </a:r>
            <a:r>
              <a:rPr lang="sl-SI" sz="1600" dirty="0">
                <a:hlinkClick r:id="rId11"/>
              </a:rPr>
              <a:t>http://3.bp.blogspot.com/-N8BUyQFi9io/UOgqThtvECI/AAAAAAAABHs/jCf5eNw8SFM/s1600/rock'n+roll+and+rock+music.jpg</a:t>
            </a:r>
            <a:endParaRPr lang="sl-SI" sz="1600" dirty="0"/>
          </a:p>
          <a:p>
            <a:pPr fontAlgn="auto">
              <a:spcAft>
                <a:spcPts val="0"/>
              </a:spcAft>
              <a:defRPr/>
            </a:pPr>
            <a:r>
              <a:rPr lang="sl-SI" sz="1600" dirty="0"/>
              <a:t>Slika 21: </a:t>
            </a:r>
            <a:r>
              <a:rPr lang="sl-SI" sz="1600" dirty="0">
                <a:hlinkClick r:id="rId12"/>
              </a:rPr>
              <a:t>http://images.kaneva.com/filestore2/888551/3760131/SexUdrugsUandUrockUnUrollU.gif</a:t>
            </a:r>
            <a:endParaRPr lang="sl-SI" sz="1600" dirty="0"/>
          </a:p>
          <a:p>
            <a:pPr fontAlgn="auto">
              <a:spcAft>
                <a:spcPts val="0"/>
              </a:spcAft>
              <a:defRPr/>
            </a:pPr>
            <a:r>
              <a:rPr lang="sl-SI" sz="1600" dirty="0"/>
              <a:t>Slika 22: </a:t>
            </a:r>
            <a:r>
              <a:rPr lang="sl-SI" sz="1600" dirty="0">
                <a:hlinkClick r:id="rId13"/>
              </a:rPr>
              <a:t>http://images5.fanpop.com/image/photos/30300000/metallica-metallica-30366937-1280-960.jpg</a:t>
            </a:r>
            <a:r>
              <a:rPr lang="sl-SI" sz="1600" dirty="0"/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sl-SI" sz="1600" dirty="0"/>
          </a:p>
          <a:p>
            <a:pPr fontAlgn="auto">
              <a:spcAft>
                <a:spcPts val="0"/>
              </a:spcAft>
              <a:defRPr/>
            </a:pPr>
            <a:endParaRPr lang="sl-SI" sz="1600" dirty="0"/>
          </a:p>
          <a:p>
            <a:pPr fontAlgn="auto">
              <a:spcAft>
                <a:spcPts val="0"/>
              </a:spcAft>
              <a:defRPr/>
            </a:pPr>
            <a:endParaRPr lang="sl-SI" sz="1600" dirty="0"/>
          </a:p>
          <a:p>
            <a:pPr fontAlgn="auto">
              <a:spcAft>
                <a:spcPts val="0"/>
              </a:spcAft>
              <a:defRPr/>
            </a:pPr>
            <a:endParaRPr lang="sl-SI" sz="1600" dirty="0"/>
          </a:p>
          <a:p>
            <a:pPr fontAlgn="auto">
              <a:spcAft>
                <a:spcPts val="0"/>
              </a:spcAft>
              <a:defRPr/>
            </a:pPr>
            <a:endParaRPr lang="sl-SI" sz="16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3AE92-5034-4AD8-A1C2-10A71350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5400">
                <a:solidFill>
                  <a:srgbClr val="CFE21E"/>
                </a:solidFill>
                <a:latin typeface="Snap ITC" panose="04040A07060A02020202" pitchFamily="82" charset="0"/>
              </a:rPr>
              <a:t>ZNAČILNOSTI</a:t>
            </a:r>
            <a:endParaRPr lang="en-US" altLang="sl-SI" sz="5400">
              <a:solidFill>
                <a:srgbClr val="CFE21E"/>
              </a:solidFill>
              <a:latin typeface="Snap ITC" panose="04040A07060A02020202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C11F1-8D5F-4145-B972-B2980C2ED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>
                <a:solidFill>
                  <a:srgbClr val="FFFFCC"/>
                </a:solidFill>
              </a:rPr>
              <a:t>Izrazito poudarjen ritem.</a:t>
            </a:r>
          </a:p>
          <a:p>
            <a:r>
              <a:rPr lang="sl-SI" altLang="sl-SI">
                <a:solidFill>
                  <a:srgbClr val="FFFFCC"/>
                </a:solidFill>
              </a:rPr>
              <a:t>Zasedba: vokal, električna kitara, bas kitara in bobni.</a:t>
            </a:r>
          </a:p>
          <a:p>
            <a:endParaRPr lang="en-US" altLang="sl-SI"/>
          </a:p>
        </p:txBody>
      </p:sp>
      <p:pic>
        <p:nvPicPr>
          <p:cNvPr id="3074" name="Picture 2">
            <a:hlinkClick r:id="rId3"/>
            <a:extLst>
              <a:ext uri="{FF2B5EF4-FFF2-40B4-BE49-F238E27FC236}">
                <a16:creationId xmlns:a16="http://schemas.microsoft.com/office/drawing/2014/main" id="{DFF377CD-3ECE-4788-AE65-CCEBDBD36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3" y="3524250"/>
            <a:ext cx="5341937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9310F-0355-4465-91A6-DF87813BB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Snap ITC" pitchFamily="82" charset="0"/>
              </a:rPr>
              <a:t>ROCKOVSKI SLOGI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Snap ITC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98F2C-BA32-4C7A-8A5C-4C53EA613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600" b="1" dirty="0">
                <a:solidFill>
                  <a:srgbClr val="C8F046"/>
                </a:solidFill>
                <a:latin typeface="Comic Sans MS" pitchFamily="66" charset="0"/>
              </a:rPr>
              <a:t>1950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Pod vplivi črnskega rhythm and bluesa ter glasbe belce country and westerna.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C2C9D355-BA1E-4C8E-A76D-0A51E8B5EA1E}"/>
              </a:ext>
            </a:extLst>
          </p:cNvPr>
          <p:cNvCxnSpPr/>
          <p:nvPr/>
        </p:nvCxnSpPr>
        <p:spPr>
          <a:xfrm>
            <a:off x="2819400" y="3352800"/>
            <a:ext cx="1752600" cy="1524000"/>
          </a:xfrm>
          <a:prstGeom prst="bentConnector3">
            <a:avLst>
              <a:gd name="adj1" fmla="val 35242"/>
            </a:avLst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D17FEF-FC12-435B-8CA3-2B4A36839B7E}"/>
              </a:ext>
            </a:extLst>
          </p:cNvPr>
          <p:cNvSpPr txBox="1"/>
          <p:nvPr/>
        </p:nvSpPr>
        <p:spPr>
          <a:xfrm>
            <a:off x="4724400" y="4572000"/>
            <a:ext cx="3429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3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ROCK‘N‘ROLL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58A928-3D9B-4C39-916F-34123831D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4800" b="1">
                <a:solidFill>
                  <a:schemeClr val="accent2"/>
                </a:solidFill>
              </a:rPr>
              <a:t>PRVI ROCN‘N‘ROLL HIT</a:t>
            </a:r>
            <a:endParaRPr lang="en-US" altLang="sl-SI" sz="4800" b="1">
              <a:solidFill>
                <a:schemeClr val="accent2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005801-B402-4A46-A2DF-72B618EDF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sl-SI" sz="2800" dirty="0">
              <a:solidFill>
                <a:schemeClr val="accent4"/>
              </a:solidFill>
              <a:hlinkClick r:id="rId3"/>
            </a:endParaRPr>
          </a:p>
          <a:p>
            <a:pPr fontAlgn="auto">
              <a:spcAft>
                <a:spcPts val="0"/>
              </a:spcAft>
              <a:defRPr/>
            </a:pPr>
            <a:endParaRPr lang="sl-SI" sz="2800" dirty="0">
              <a:solidFill>
                <a:schemeClr val="accent4"/>
              </a:solidFill>
              <a:hlinkClick r:id="rId3"/>
            </a:endParaRPr>
          </a:p>
          <a:p>
            <a:pPr fontAlgn="auto">
              <a:spcAft>
                <a:spcPts val="0"/>
              </a:spcAft>
              <a:defRPr/>
            </a:pPr>
            <a:endParaRPr lang="sl-SI" sz="2800" dirty="0">
              <a:solidFill>
                <a:schemeClr val="accent4"/>
              </a:solidFill>
              <a:hlinkClick r:id="rId3"/>
            </a:endParaRPr>
          </a:p>
          <a:p>
            <a:pPr fontAlgn="auto">
              <a:spcAft>
                <a:spcPts val="0"/>
              </a:spcAft>
              <a:defRPr/>
            </a:pPr>
            <a:endParaRPr lang="sl-SI" sz="2800" dirty="0">
              <a:solidFill>
                <a:schemeClr val="accent4"/>
              </a:solidFill>
              <a:hlinkClick r:id="rId3"/>
            </a:endParaRPr>
          </a:p>
          <a:p>
            <a:pPr fontAlgn="auto">
              <a:spcAft>
                <a:spcPts val="0"/>
              </a:spcAft>
              <a:defRPr/>
            </a:pPr>
            <a:endParaRPr lang="sl-SI" sz="2800" dirty="0">
              <a:solidFill>
                <a:schemeClr val="accent4"/>
              </a:solidFill>
              <a:hlinkClick r:id="rId3"/>
            </a:endParaRPr>
          </a:p>
          <a:p>
            <a:pPr fontAlgn="auto">
              <a:spcAft>
                <a:spcPts val="0"/>
              </a:spcAft>
              <a:defRPr/>
            </a:pPr>
            <a:endParaRPr lang="sl-SI" sz="2800" dirty="0">
              <a:solidFill>
                <a:schemeClr val="accent4"/>
              </a:solidFill>
              <a:hlinkClick r:id="rId3"/>
            </a:endParaRPr>
          </a:p>
          <a:p>
            <a:pPr fontAlgn="auto">
              <a:spcAft>
                <a:spcPts val="0"/>
              </a:spcAft>
              <a:defRPr/>
            </a:pPr>
            <a:endParaRPr lang="sl-SI" sz="2800" dirty="0">
              <a:solidFill>
                <a:schemeClr val="accent4"/>
              </a:solidFill>
              <a:hlinkClick r:id="rId3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5EF858D-B47A-4C59-85B1-A0E1DED5E009}"/>
              </a:ext>
            </a:extLst>
          </p:cNvPr>
          <p:cNvCxnSpPr/>
          <p:nvPr/>
        </p:nvCxnSpPr>
        <p:spPr>
          <a:xfrm flipH="1">
            <a:off x="3276600" y="1219200"/>
            <a:ext cx="5334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AB8A1AC-00A5-4210-A18D-E26822A8A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82880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>
                <a:solidFill>
                  <a:srgbClr val="FF3399"/>
                </a:solidFill>
              </a:rPr>
              <a:t>ROCK AROUND THE CLOCK</a:t>
            </a:r>
            <a:endParaRPr lang="en-US" altLang="sl-SI">
              <a:solidFill>
                <a:srgbClr val="FF3399"/>
              </a:solidFill>
            </a:endParaRPr>
          </a:p>
        </p:txBody>
      </p:sp>
      <p:pic>
        <p:nvPicPr>
          <p:cNvPr id="4098" name="Picture 2">
            <a:hlinkClick r:id="rId4"/>
            <a:extLst>
              <a:ext uri="{FF2B5EF4-FFF2-40B4-BE49-F238E27FC236}">
                <a16:creationId xmlns:a16="http://schemas.microsoft.com/office/drawing/2014/main" id="{03526F54-E383-43E6-A602-14B6E3420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514600"/>
            <a:ext cx="4451350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5702A31-DF01-4579-8236-F765DBF75B4E}"/>
              </a:ext>
            </a:extLst>
          </p:cNvPr>
          <p:cNvCxnSpPr/>
          <p:nvPr/>
        </p:nvCxnSpPr>
        <p:spPr>
          <a:xfrm>
            <a:off x="5334000" y="5181600"/>
            <a:ext cx="838200" cy="714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E46DA9B-87EC-48E2-BB4B-045BEE20B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5881688"/>
            <a:ext cx="335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>
                <a:hlinkClick r:id="rId6"/>
              </a:rPr>
              <a:t>ELVIS PRESLEY – kralj rock` n`rolla</a:t>
            </a:r>
            <a:endParaRPr lang="sl-SI" altLang="sl-SI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1E1BAC-4E14-4E00-BB8E-FD2A507AE33F}"/>
              </a:ext>
            </a:extLst>
          </p:cNvPr>
          <p:cNvCxnSpPr/>
          <p:nvPr/>
        </p:nvCxnSpPr>
        <p:spPr>
          <a:xfrm flipH="1">
            <a:off x="1905000" y="5029200"/>
            <a:ext cx="304800" cy="1222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9AEB6A1-71B6-4E31-9E9E-93428187A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6251575"/>
            <a:ext cx="205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/>
              <a:t>BILL HALEY</a:t>
            </a:r>
            <a:endParaRPr lang="en-US" altLang="sl-SI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E224C-92F3-4CF7-A6A9-30D4A82B0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600" b="1" dirty="0">
                <a:solidFill>
                  <a:srgbClr val="00FFFF"/>
                </a:solidFill>
              </a:rPr>
              <a:t>1960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Prve smernice so postavili mojstri črnskega bluesa.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Prva pomembnejša skupina je bila THE BEATLES.</a:t>
            </a:r>
          </a:p>
          <a:p>
            <a:pPr fontAlgn="auto">
              <a:spcAft>
                <a:spcPts val="0"/>
              </a:spcAft>
              <a:defRPr/>
            </a:pPr>
            <a:endParaRPr lang="sl-SI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C4FB8-A891-448A-A2E6-8E3EBF137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5400" b="1">
                <a:solidFill>
                  <a:srgbClr val="FFFFFF"/>
                </a:solidFill>
              </a:rPr>
              <a:t>THE BEATLES</a:t>
            </a:r>
            <a:endParaRPr lang="en-US" altLang="sl-SI" sz="5400" b="1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55C61-288D-40F7-8FBD-58B5A05B8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Bili so britanska pop in rock glasbena skupina iz Liverpoola.</a:t>
            </a:r>
          </a:p>
          <a:p>
            <a:pPr fontAlgn="auto">
              <a:spcAft>
                <a:spcPts val="0"/>
              </a:spcAft>
              <a:defRPr/>
            </a:pPr>
            <a:endParaRPr lang="sl-SI" b="1" dirty="0"/>
          </a:p>
          <a:p>
            <a:pPr fontAlgn="auto">
              <a:spcAft>
                <a:spcPts val="0"/>
              </a:spcAft>
              <a:defRPr/>
            </a:pPr>
            <a:r>
              <a:rPr lang="sl-SI" sz="2800" b="1" dirty="0">
                <a:solidFill>
                  <a:schemeClr val="accent2"/>
                </a:solidFill>
                <a:latin typeface="Comic Sans MS" pitchFamily="66" charset="0"/>
              </a:rPr>
              <a:t>John Lennon</a:t>
            </a:r>
            <a:r>
              <a:rPr lang="sl-SI" sz="28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sl-SI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itchFamily="66" charset="0"/>
              </a:rPr>
              <a:t>vokal, ritmična kitara,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800" b="1" dirty="0">
                <a:solidFill>
                  <a:schemeClr val="accent2"/>
                </a:solidFill>
                <a:latin typeface="Comic Sans MS" pitchFamily="66" charset="0"/>
              </a:rPr>
              <a:t>Paul McCartney</a:t>
            </a:r>
            <a:r>
              <a:rPr lang="sl-SI" sz="28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sl-SI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itchFamily="66" charset="0"/>
              </a:rPr>
              <a:t>bas kitara,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800" b="1" dirty="0">
                <a:solidFill>
                  <a:schemeClr val="accent2"/>
                </a:solidFill>
                <a:latin typeface="Comic Sans MS" pitchFamily="66" charset="0"/>
              </a:rPr>
              <a:t>George Harrison</a:t>
            </a:r>
            <a:r>
              <a:rPr lang="sl-SI" sz="28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sl-SI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itchFamily="66" charset="0"/>
              </a:rPr>
              <a:t>vokal, vodilna kitara,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800" b="1" dirty="0">
                <a:solidFill>
                  <a:schemeClr val="accent2"/>
                </a:solidFill>
                <a:latin typeface="Comic Sans MS" pitchFamily="66" charset="0"/>
              </a:rPr>
              <a:t>Ringo Starr </a:t>
            </a:r>
            <a:r>
              <a:rPr lang="sl-SI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itchFamily="66" charset="0"/>
              </a:rPr>
              <a:t>bobni</a:t>
            </a:r>
            <a:r>
              <a:rPr lang="sl-SI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itchFamily="66" charset="0"/>
              </a:rPr>
              <a:t>. </a:t>
            </a:r>
          </a:p>
          <a:p>
            <a:pPr fontAlgn="auto">
              <a:spcAft>
                <a:spcPts val="0"/>
              </a:spcAft>
              <a:defRPr/>
            </a:pPr>
            <a:endParaRPr lang="sl-SI" b="1" dirty="0">
              <a:solidFill>
                <a:schemeClr val="accent5">
                  <a:lumMod val="20000"/>
                  <a:lumOff val="80000"/>
                </a:schemeClr>
              </a:solidFill>
              <a:latin typeface="Comic Sans MS" pitchFamily="66" charset="0"/>
            </a:endParaRP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endParaRPr lang="sl-SI" b="1" u="sng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fontAlgn="auto">
              <a:spcAft>
                <a:spcPts val="0"/>
              </a:spcAft>
              <a:defRPr/>
            </a:pPr>
            <a:endParaRPr lang="sl-SI" u="sng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fontAlgn="auto">
              <a:spcAft>
                <a:spcPts val="0"/>
              </a:spcAft>
              <a:defRPr/>
            </a:pPr>
            <a:endParaRPr lang="sl-SI" dirty="0">
              <a:hlinkClick r:id="rId3"/>
            </a:endParaRPr>
          </a:p>
          <a:p>
            <a:pPr fontAlgn="auto">
              <a:spcAft>
                <a:spcPts val="0"/>
              </a:spcAft>
              <a:defRPr/>
            </a:pPr>
            <a:endParaRPr lang="sl-SI" dirty="0">
              <a:hlinkClick r:id="rId3"/>
            </a:endParaRPr>
          </a:p>
          <a:p>
            <a:pPr fontAlgn="auto">
              <a:spcAft>
                <a:spcPts val="0"/>
              </a:spcAft>
              <a:defRPr/>
            </a:pPr>
            <a:endParaRPr lang="sl-SI" dirty="0">
              <a:hlinkClick r:id="rId3"/>
            </a:endParaRPr>
          </a:p>
          <a:p>
            <a:pPr fontAlgn="auto">
              <a:spcAft>
                <a:spcPts val="0"/>
              </a:spcAft>
              <a:defRPr/>
            </a:pPr>
            <a:endParaRPr lang="sl-SI" sz="2800" dirty="0">
              <a:hlinkClick r:id="rId3"/>
            </a:endParaRPr>
          </a:p>
          <a:p>
            <a:pPr fontAlgn="auto">
              <a:spcAft>
                <a:spcPts val="0"/>
              </a:spcAft>
              <a:defRPr/>
            </a:pPr>
            <a:endParaRPr lang="sl-SI" sz="2800" dirty="0">
              <a:hlinkClick r:id="rId3"/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95B795C-09B4-4D67-A93C-9E540ADE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2895600"/>
            <a:ext cx="624681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B499D-90AE-4786-852C-8FA5AF42B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4008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sz="3600" b="1" dirty="0">
                <a:solidFill>
                  <a:srgbClr val="0070C0"/>
                </a:solidFill>
              </a:rPr>
              <a:t>1970 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Ker se je širilo število poslušalcev se je povečalo tudi število glasbenih slogov.</a:t>
            </a:r>
          </a:p>
          <a:p>
            <a:pPr fontAlgn="auto">
              <a:spcAft>
                <a:spcPts val="0"/>
              </a:spcAft>
              <a:defRPr/>
            </a:pPr>
            <a:endParaRPr lang="sl-SI" dirty="0"/>
          </a:p>
          <a:p>
            <a:pPr fontAlgn="auto">
              <a:spcAft>
                <a:spcPts val="0"/>
              </a:spcAft>
              <a:defRPr/>
            </a:pPr>
            <a:r>
              <a:rPr lang="sl-SI" u="sng" dirty="0">
                <a:solidFill>
                  <a:srgbClr val="92D050"/>
                </a:solidFill>
              </a:rPr>
              <a:t>PROGRESIVNI ROCK: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sz="2800" dirty="0">
                <a:solidFill>
                  <a:srgbClr val="FFFFFF"/>
                </a:solidFill>
              </a:rPr>
              <a:t>Značilni so nenavadni taktovski načini in virtoznost glasbenikov.</a:t>
            </a: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sl-SI" sz="2800" dirty="0">
              <a:solidFill>
                <a:srgbClr val="FFFFFF"/>
              </a:solidFill>
            </a:endParaRP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sl-SI" sz="2800" dirty="0">
                <a:solidFill>
                  <a:srgbClr val="FFFFFF"/>
                </a:solidFill>
              </a:rPr>
              <a:t>PREDSTAVNIKI: Emerson, Lake&amp;Palmer, Yes in Pink Floyd.</a:t>
            </a:r>
            <a:endParaRPr lang="en-US" sz="2800" dirty="0">
              <a:solidFill>
                <a:srgbClr val="FFFFFF"/>
              </a:solidFill>
            </a:endParaRP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sl-SI" sz="2400" dirty="0"/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sl-SI" sz="2800" dirty="0">
              <a:solidFill>
                <a:srgbClr val="FFFFFF"/>
              </a:solidFill>
            </a:endParaRPr>
          </a:p>
          <a:p>
            <a:pPr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>
            <a:hlinkClick r:id="rId3"/>
            <a:extLst>
              <a:ext uri="{FF2B5EF4-FFF2-40B4-BE49-F238E27FC236}">
                <a16:creationId xmlns:a16="http://schemas.microsoft.com/office/drawing/2014/main" id="{8BF62706-20A8-4510-B69B-5B5C59331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27288"/>
            <a:ext cx="5913438" cy="443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Custom 15">
      <a:dk1>
        <a:srgbClr val="FF0000"/>
      </a:dk1>
      <a:lt1>
        <a:srgbClr val="000000"/>
      </a:lt1>
      <a:dk2>
        <a:srgbClr val="000000"/>
      </a:dk2>
      <a:lt2>
        <a:srgbClr val="000000"/>
      </a:lt2>
      <a:accent1>
        <a:srgbClr val="000000"/>
      </a:accent1>
      <a:accent2>
        <a:srgbClr val="FFFF00"/>
      </a:accent2>
      <a:accent3>
        <a:srgbClr val="FE19FF"/>
      </a:accent3>
      <a:accent4>
        <a:srgbClr val="92D050"/>
      </a:accent4>
      <a:accent5>
        <a:srgbClr val="4BACC6"/>
      </a:accent5>
      <a:accent6>
        <a:srgbClr val="F79646"/>
      </a:accent6>
      <a:hlink>
        <a:srgbClr val="92D050"/>
      </a:hlink>
      <a:folHlink>
        <a:srgbClr val="FE19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2139</Words>
  <Application>Microsoft Office PowerPoint</Application>
  <PresentationFormat>On-screen Show (4:3)</PresentationFormat>
  <Paragraphs>243</Paragraphs>
  <Slides>30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Comic Sans MS</vt:lpstr>
      <vt:lpstr>Courier New</vt:lpstr>
      <vt:lpstr>MV Boli</vt:lpstr>
      <vt:lpstr>Showcard Gothic</vt:lpstr>
      <vt:lpstr>Snap ITC</vt:lpstr>
      <vt:lpstr>Stencil</vt:lpstr>
      <vt:lpstr>Office Theme</vt:lpstr>
      <vt:lpstr>PowerPoint Presentation</vt:lpstr>
      <vt:lpstr>PowerPoint Presentation</vt:lpstr>
      <vt:lpstr>ROCK</vt:lpstr>
      <vt:lpstr>ZNAČILNOSTI</vt:lpstr>
      <vt:lpstr>ROCKOVSKI SLOGI</vt:lpstr>
      <vt:lpstr>PRVI ROCN‘N‘ROLL HIT</vt:lpstr>
      <vt:lpstr>PowerPoint Presentation</vt:lpstr>
      <vt:lpstr>THE BEATLES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U2</vt:lpstr>
      <vt:lpstr>PowerPoint Presentation</vt:lpstr>
      <vt:lpstr>PowerPoint Presentation</vt:lpstr>
      <vt:lpstr>PowerPoint Presentation</vt:lpstr>
      <vt:lpstr>PowerPoint Presentation</vt:lpstr>
      <vt:lpstr>ROCK V SLOVENIJI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2019-05-31T08:47:36Z</dcterms:created>
  <dcterms:modified xsi:type="dcterms:W3CDTF">2019-05-31T08:47:36Z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