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66" r:id="rId3"/>
    <p:sldId id="257" r:id="rId4"/>
    <p:sldId id="270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71" r:id="rId16"/>
    <p:sldId id="272" r:id="rId17"/>
    <p:sldId id="273" r:id="rId18"/>
    <p:sldId id="274" r:id="rId19"/>
    <p:sldId id="279" r:id="rId20"/>
    <p:sldId id="275" r:id="rId21"/>
    <p:sldId id="276" r:id="rId22"/>
    <p:sldId id="280" r:id="rId23"/>
  </p:sldIdLst>
  <p:sldSz cx="9144000" cy="6858000" type="screen4x3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Broadway" panose="04040905080002020502" pitchFamily="8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28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7C21C-6DE3-4D18-B691-94EEED7D42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D0FC2B-3070-43A9-84ED-50209770C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BBC5F9-3547-4F65-9CD5-2379BA42B4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465FA-049E-4493-B0F6-8E8ECAA16D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8CD011-7CB3-4969-BB55-5C8F0A8CD8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E17E41-9F94-413E-8D55-0980F9E0C6F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2197102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3D235-280C-4EE2-8F27-FBA149CB1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DEED1-C124-4558-BB0E-4AD92EAF6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394B33-7122-4007-B33B-20A4F8A90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9118-26FC-4A90-87D2-2661D7AEB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6BBC03-E567-4E5C-8BB5-605C868F2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C0D48-0560-4264-BF9A-C79CD74BC01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856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EF1192-D8CE-47B8-B4CC-761EDA91F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C0265E-80CA-475E-BEE1-7E3D3A5A9F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951C5-D6E8-40E2-88FE-88F887D38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1ADAFF-D46B-4E6F-9151-C235C0D66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D317DD-014A-4A0E-ABE3-76D5D9A21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970C6A-7783-4AB2-8882-1CF78DDFC72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47337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FF674-DE56-4025-8577-98F6B76BBA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E0BF6-CFAA-4ECE-BF77-CC25DE384C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9D1B9-A829-475D-B302-35382222B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A3A540-3FC2-4116-9FA6-3E9AD0783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B08CD8-CD73-41C7-B003-59503495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CB0972-E693-48A8-868A-24F7E37C6FA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66985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77D4F-0885-4010-8D02-322FC490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95159C-8FB7-4BC3-8959-1CDAF49D60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0A580D-8FF9-4314-8FDC-996B1DEFCA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E666DB-45ED-4047-825A-D68345A07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60481B-7C5D-4843-88AC-24AE7D843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6AE1CF-1B9C-46AF-B44D-B7FFFAFEEAA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0723861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17B87-ECE9-4777-A9AE-5957DFC59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1B99B9-EB84-4B67-B7DA-DA35AB5C0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7593F1-AE00-4570-83C5-BBF209837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13D96D-0EE1-4B01-B451-CD0ED4006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8C4F6F-C113-4C87-81A2-64AF2F02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250EF7-197C-4489-9DF5-C4469B83F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8A5ACD-3E20-482A-9F8D-AFD0DB33CCFA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77572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EE02E-E372-4D55-B6D7-5C2BD4014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4F9AB-8BAA-4F14-AA88-FCCBE2F2AA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0E5CE48-3AF7-4FA2-81E0-573EBAE501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A9DA9-658F-4C3C-A107-BC0A7ACE33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8FFCB86-2D34-4666-962C-2965259B5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B5CC15-083A-4E11-88D1-90A519BDA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4503F9-DD49-48CE-9EC7-28DE57D279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D171F7-610C-4017-A378-86011D8F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7024F-8A9F-423B-94DB-BBD26CA7446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3718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9439-AC77-467C-8FEE-CEA3D375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757D75-DE36-445A-A420-027AB7682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414BF81-8A1F-4654-AD35-24314B420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7D4139-6A8D-4328-8E44-087107925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7265E1-25D5-45CD-9577-145215EFD32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34672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B4BE6E6-DB30-49D7-9DC5-042DFAD80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A7F260-C4C3-4E8B-8C67-10F8B6130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E8B99-3F4F-4EDE-85EF-13D48C1A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FA0BC-D249-4BEA-9D8B-03F076499927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658552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A12AAC-E92B-4CEB-8D38-653255E57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DDA78-8BC5-4FB2-B5F0-7E4623BCA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A59CB1-06B9-419B-82DF-7C4A0A2F0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7C5282-C3A8-49DA-8563-E9C2B0113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C0963-78BC-42A5-8A3D-0B0E6D95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4D3ADD-970D-4EB3-91C3-FAED94929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DCB2F-429D-44B5-8CA3-95D83DA72CC8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7699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6BCC3-7EE7-4C50-B2EF-BD522668C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1EF017-7AF6-4D5C-A164-3D4F700ABE2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73CE30-61E9-483A-9837-0A3091759E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F45893-23E0-4E47-85C4-A4F65690E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696E6-2A1C-4896-BBDD-2B891027B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A228FB0-C0C0-4853-BC8D-D68B6B012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5CB54-7FC2-4D02-99F7-2407EB21319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78195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362E0CB-AFBB-400D-9304-8A8F9296AF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 naslova matrice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9A71092-33D8-49C2-9B3A-4F61FC61D5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Kliknite, če želite urediti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C264DB06-617F-4F10-A77D-6AB282C7F57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2658699-06BE-4052-8F94-8F0AF2F36BF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sl-SI" altLang="sl-SI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646D9DE-B882-4DCA-AC37-944463ED605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0C403201-8E40-45BF-BB1B-29E5AA38648F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8872EA79-D38F-4731-9EBF-9E372CDE8D56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="ctr"/>
          <a:lstStyle/>
          <a:p>
            <a:r>
              <a:rPr lang="sl-SI" altLang="sl-SI" b="1">
                <a:solidFill>
                  <a:srgbClr val="CC9900"/>
                </a:solidFill>
                <a:latin typeface="Arial Black" panose="020B0A04020102020204" pitchFamily="34" charset="0"/>
              </a:rPr>
              <a:t>Franz Schubert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6AAC4788-2C41-4C08-B61C-7D6F11FD92B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/>
          <a:p>
            <a:r>
              <a:rPr lang="sl-SI" altLang="sl-SI" sz="4000">
                <a:solidFill>
                  <a:srgbClr val="CC9900"/>
                </a:solidFill>
                <a:latin typeface="Algerian" panose="04020705040A02060702" pitchFamily="82" charset="0"/>
              </a:rPr>
              <a:t>[1797-1828]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>
            <a:extLst>
              <a:ext uri="{FF2B5EF4-FFF2-40B4-BE49-F238E27FC236}">
                <a16:creationId xmlns:a16="http://schemas.microsoft.com/office/drawing/2014/main" id="{B38B1C04-B642-4A58-B195-3988F54F0C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5721350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19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Schubert zaprosi za mesto direktorja na ljubljanski glasbeni šoli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vendar ga odklonijo, ker ne obvlada nobenega pihala !!! </a:t>
            </a:r>
          </a:p>
        </p:txBody>
      </p:sp>
      <p:pic>
        <p:nvPicPr>
          <p:cNvPr id="10245" name="Picture 5">
            <a:extLst>
              <a:ext uri="{FF2B5EF4-FFF2-40B4-BE49-F238E27FC236}">
                <a16:creationId xmlns:a16="http://schemas.microsoft.com/office/drawing/2014/main" id="{FACA49E7-3AD6-4BF6-8639-0E39FE0D09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933825"/>
            <a:ext cx="2232025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 descr="Schubert,_Franz_5">
            <a:extLst>
              <a:ext uri="{FF2B5EF4-FFF2-40B4-BE49-F238E27FC236}">
                <a16:creationId xmlns:a16="http://schemas.microsoft.com/office/drawing/2014/main" id="{029ED984-88D6-4A2B-84D7-06955216DA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4149725"/>
            <a:ext cx="1704975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7AC48E93-92A3-49F2-8B4D-AA8B1E49A3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22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nastane pesem Postrv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nato še godalni kvartet Postrv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V tem času si Schubert pridobi mnogo prijateljev, ki mu pomagajo preživeti in poskrbijo, da na Dunaju zaslovi.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Proti volji svojega očeta neha službovati v šoli. </a:t>
            </a:r>
          </a:p>
        </p:txBody>
      </p:sp>
      <p:pic>
        <p:nvPicPr>
          <p:cNvPr id="11268" name="Picture 4">
            <a:extLst>
              <a:ext uri="{FF2B5EF4-FFF2-40B4-BE49-F238E27FC236}">
                <a16:creationId xmlns:a16="http://schemas.microsoft.com/office/drawing/2014/main" id="{0B6349DF-70F5-4245-BEC7-1F414C0A1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125" y="4797425"/>
            <a:ext cx="2047875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>
            <a:extLst>
              <a:ext uri="{FF2B5EF4-FFF2-40B4-BE49-F238E27FC236}">
                <a16:creationId xmlns:a16="http://schemas.microsoft.com/office/drawing/2014/main" id="{E94A6114-A3CD-4326-82EC-38BFBB5485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18487" cy="5576888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25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pri bogatih meščanskih družinah postanejo moderne Schubertiade (druženje in ustvarjanje umetnikov)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napiše svojo najbolj znano simfonijo – Nedokončana !</a:t>
            </a:r>
          </a:p>
        </p:txBody>
      </p:sp>
      <p:pic>
        <p:nvPicPr>
          <p:cNvPr id="14340" name="Picture 4">
            <a:extLst>
              <a:ext uri="{FF2B5EF4-FFF2-40B4-BE49-F238E27FC236}">
                <a16:creationId xmlns:a16="http://schemas.microsoft.com/office/drawing/2014/main" id="{F659CF57-9D9D-4D5C-8B72-7961CE336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644900"/>
            <a:ext cx="2576512" cy="371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>
            <a:extLst>
              <a:ext uri="{FF2B5EF4-FFF2-40B4-BE49-F238E27FC236}">
                <a16:creationId xmlns:a16="http://schemas.microsoft.com/office/drawing/2014/main" id="{B14C4DFF-8208-4C2C-A24E-9BDA40AAE5B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620713"/>
            <a:ext cx="8291512" cy="5505450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26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zaradi hude bolezni ves maj preživi v bolnici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tudi tu sklada in tako nastane ciklus pesmi Lepa mlinarica.</a:t>
            </a:r>
          </a:p>
        </p:txBody>
      </p:sp>
      <p:pic>
        <p:nvPicPr>
          <p:cNvPr id="15364" name="Picture 4">
            <a:extLst>
              <a:ext uri="{FF2B5EF4-FFF2-40B4-BE49-F238E27FC236}">
                <a16:creationId xmlns:a16="http://schemas.microsoft.com/office/drawing/2014/main" id="{8D60E45F-2BFE-4F9E-8157-03982CE20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84538"/>
            <a:ext cx="2857500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>
            <a:extLst>
              <a:ext uri="{FF2B5EF4-FFF2-40B4-BE49-F238E27FC236}">
                <a16:creationId xmlns:a16="http://schemas.microsoft.com/office/drawing/2014/main" id="{681F00F8-97F3-4CD9-A5AD-33AA3ECDD22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30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nastane drugi ciklus njegovih pesmi Zimska popotovanja</a:t>
            </a:r>
          </a:p>
        </p:txBody>
      </p:sp>
      <p:pic>
        <p:nvPicPr>
          <p:cNvPr id="16389" name="Picture 5">
            <a:extLst>
              <a:ext uri="{FF2B5EF4-FFF2-40B4-BE49-F238E27FC236}">
                <a16:creationId xmlns:a16="http://schemas.microsoft.com/office/drawing/2014/main" id="{4C0CD7D2-C51B-4632-BDB2-187389C5C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636838"/>
            <a:ext cx="66294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>
            <a:extLst>
              <a:ext uri="{FF2B5EF4-FFF2-40B4-BE49-F238E27FC236}">
                <a16:creationId xmlns:a16="http://schemas.microsoft.com/office/drawing/2014/main" id="{EFF5B588-6D0E-44C0-94BA-35EA8D19BC1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18487" cy="5721350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31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izvede svoj prvi in edini koncert s svojimi kompozicijami in doživi velik uspeh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zboli za tifusom in 19.novembra umre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pokopljejo ga na Dunaju na istem pokopališču, kot je pokopan njegov velik vzornik Ludwig van Beethoven.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>
            <a:extLst>
              <a:ext uri="{FF2B5EF4-FFF2-40B4-BE49-F238E27FC236}">
                <a16:creationId xmlns:a16="http://schemas.microsoft.com/office/drawing/2014/main" id="{2C6A4055-D7D3-41E5-A9E0-E369133D21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njegova očala</a:t>
            </a:r>
          </a:p>
        </p:txBody>
      </p:sp>
      <p:pic>
        <p:nvPicPr>
          <p:cNvPr id="20484" name="Picture 4" descr="su-bri-g">
            <a:extLst>
              <a:ext uri="{FF2B5EF4-FFF2-40B4-BE49-F238E27FC236}">
                <a16:creationId xmlns:a16="http://schemas.microsoft.com/office/drawing/2014/main" id="{83EDC09B-97C2-4280-BB0D-91B47BDEA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3141663"/>
            <a:ext cx="3819525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>
            <a:extLst>
              <a:ext uri="{FF2B5EF4-FFF2-40B4-BE49-F238E27FC236}">
                <a16:creationId xmlns:a16="http://schemas.microsoft.com/office/drawing/2014/main" id="{DDA26E4B-38A4-42D5-93D6-957A753042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njegov rokopis</a:t>
            </a:r>
          </a:p>
        </p:txBody>
      </p:sp>
      <p:pic>
        <p:nvPicPr>
          <p:cNvPr id="21508" name="Picture 4" descr="notenblatt">
            <a:extLst>
              <a:ext uri="{FF2B5EF4-FFF2-40B4-BE49-F238E27FC236}">
                <a16:creationId xmlns:a16="http://schemas.microsoft.com/office/drawing/2014/main" id="{E470CB4B-97B7-4F64-BFC8-0779BC9BF0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24175"/>
            <a:ext cx="389572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>
            <a:extLst>
              <a:ext uri="{FF2B5EF4-FFF2-40B4-BE49-F238E27FC236}">
                <a16:creationId xmlns:a16="http://schemas.microsoft.com/office/drawing/2014/main" id="{A7D92A1C-B052-4177-8FDD-DF4A8901AB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 prijatelji</a:t>
            </a:r>
          </a:p>
        </p:txBody>
      </p:sp>
      <p:pic>
        <p:nvPicPr>
          <p:cNvPr id="22532" name="Picture 4" descr="ANAMARI1">
            <a:extLst>
              <a:ext uri="{FF2B5EF4-FFF2-40B4-BE49-F238E27FC236}">
                <a16:creationId xmlns:a16="http://schemas.microsoft.com/office/drawing/2014/main" id="{128B983D-8318-48C0-9362-FB8A5B90F9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2636838"/>
            <a:ext cx="4333875" cy="390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>
            <a:extLst>
              <a:ext uri="{FF2B5EF4-FFF2-40B4-BE49-F238E27FC236}">
                <a16:creationId xmlns:a16="http://schemas.microsoft.com/office/drawing/2014/main" id="{A3643805-5BAF-4682-8DF5-3B0465CC63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njegov spomenik</a:t>
            </a:r>
          </a:p>
        </p:txBody>
      </p:sp>
      <p:pic>
        <p:nvPicPr>
          <p:cNvPr id="27652" name="Picture 4">
            <a:extLst>
              <a:ext uri="{FF2B5EF4-FFF2-40B4-BE49-F238E27FC236}">
                <a16:creationId xmlns:a16="http://schemas.microsoft.com/office/drawing/2014/main" id="{8B51ABA5-3035-426B-8377-EC646439F1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3" y="1352550"/>
            <a:ext cx="4129087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1B9495E3-F7FA-4383-9458-0921A03F0E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91512" cy="5576888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rojstvo: 31. januar 1797 Dunaj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smrt: 19. november 1828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poklic: skladatelj</a:t>
            </a:r>
          </a:p>
          <a:p>
            <a:endParaRPr lang="sl-SI" altLang="sl-SI">
              <a:solidFill>
                <a:srgbClr val="CC9900"/>
              </a:solidFill>
              <a:latin typeface="Broadway" panose="04040905080002020502" pitchFamily="82" charset="0"/>
            </a:endParaRPr>
          </a:p>
        </p:txBody>
      </p:sp>
      <p:pic>
        <p:nvPicPr>
          <p:cNvPr id="12292" name="Picture 4" descr="ANAMARI2">
            <a:extLst>
              <a:ext uri="{FF2B5EF4-FFF2-40B4-BE49-F238E27FC236}">
                <a16:creationId xmlns:a16="http://schemas.microsoft.com/office/drawing/2014/main" id="{3D7622CF-2BB7-42A5-B73C-C6918EF60C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2997200"/>
            <a:ext cx="2405063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>
            <a:extLst>
              <a:ext uri="{FF2B5EF4-FFF2-40B4-BE49-F238E27FC236}">
                <a16:creationId xmlns:a16="http://schemas.microsoft.com/office/drawing/2014/main" id="{4AA9885C-9F1B-464C-BEB7-9833DAF8BF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park na Dunaju</a:t>
            </a:r>
          </a:p>
        </p:txBody>
      </p:sp>
      <p:pic>
        <p:nvPicPr>
          <p:cNvPr id="23556" name="Picture 4" descr="su-gwk-g">
            <a:extLst>
              <a:ext uri="{FF2B5EF4-FFF2-40B4-BE49-F238E27FC236}">
                <a16:creationId xmlns:a16="http://schemas.microsoft.com/office/drawing/2014/main" id="{8B405E0A-E530-4FBB-8764-E3B46F998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924175"/>
            <a:ext cx="5229225" cy="331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>
            <a:extLst>
              <a:ext uri="{FF2B5EF4-FFF2-40B4-BE49-F238E27FC236}">
                <a16:creationId xmlns:a16="http://schemas.microsoft.com/office/drawing/2014/main" id="{0059F884-B695-4DCC-9FDD-37814D50B6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pokopališče</a:t>
            </a:r>
          </a:p>
        </p:txBody>
      </p:sp>
      <p:pic>
        <p:nvPicPr>
          <p:cNvPr id="24580" name="Picture 4" descr="su-w32-g">
            <a:extLst>
              <a:ext uri="{FF2B5EF4-FFF2-40B4-BE49-F238E27FC236}">
                <a16:creationId xmlns:a16="http://schemas.microsoft.com/office/drawing/2014/main" id="{406184B3-5009-49F3-B5CD-99405C0F3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2636838"/>
            <a:ext cx="4772025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A3C26266-6036-4664-8D91-85CEB1B6DD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916113"/>
            <a:ext cx="8229600" cy="1143000"/>
          </a:xfrm>
        </p:spPr>
        <p:txBody>
          <a:bodyPr/>
          <a:lstStyle/>
          <a:p>
            <a:r>
              <a:rPr lang="sl-SI" altLang="sl-SI" sz="6600">
                <a:solidFill>
                  <a:srgbClr val="CC9900"/>
                </a:solidFill>
                <a:latin typeface="Broadway" panose="04040905080002020502" pitchFamily="82" charset="0"/>
              </a:rPr>
              <a:t>KONEC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4429B15-93E7-4851-AB11-5C0FD473B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16F21006-43ED-4249-A978-B3F1AA45E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ROJSTVO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8C518D7D-F49D-410E-BE78-A850D0ABF0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Rojen 31. januarja v takratnem predmestju Dunaja v Lichtentalu.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Mama je bila iz Šlezije (služkinja), oče iz kraja Stare mesto na Moravskem (učitelj).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Mali Franz je bil zelo glasbeno nadarjen, igranje klavirja se je učil pri svojem bratu.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  <p:bldP spid="307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E7E0F5E3-20D6-47A4-84A4-A2289E337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Njegova rojstna hiša</a:t>
            </a: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6F30DAF6-45EA-452F-B0FE-085D145F4D1C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844675"/>
            <a:ext cx="7715250" cy="4243388"/>
          </a:xfr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>
            <a:extLst>
              <a:ext uri="{FF2B5EF4-FFF2-40B4-BE49-F238E27FC236}">
                <a16:creationId xmlns:a16="http://schemas.microsoft.com/office/drawing/2014/main" id="{27347146-DDC8-46EF-AE47-87BFA79A8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476250"/>
            <a:ext cx="8291512" cy="5649913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11 let :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Franz je sprejet med cesarske dečke pevce,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zasede prosto mesto v dunajskem mestnem Konviktu in obiskuje gimnazijo,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eden od njegovih učiteljev je tudi Antonio Salieri ,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nastajajo prve kompozicije.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>
            <a:extLst>
              <a:ext uri="{FF2B5EF4-FFF2-40B4-BE49-F238E27FC236}">
                <a16:creationId xmlns:a16="http://schemas.microsoft.com/office/drawing/2014/main" id="{07361824-CD1A-4AE9-AF10-AAAB68A0B1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91512" cy="5576888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15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Schubertova mati umre zaradi tifusa.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Leto kasneje zapusti konvikt in obiskuje seminar za učitelje.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E6008BB7-10C0-49B5-873B-D75116C6C1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3429000"/>
            <a:ext cx="208597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16733B8A-E3DF-4EF0-93FE-BB84F8CD9C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549275"/>
            <a:ext cx="8291512" cy="5576888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16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Schubert komponira svojo 1. simfonijo. 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66B3B1FF-DEED-4178-BC83-815063A655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2420938"/>
            <a:ext cx="3619500" cy="361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>
            <a:extLst>
              <a:ext uri="{FF2B5EF4-FFF2-40B4-BE49-F238E27FC236}">
                <a16:creationId xmlns:a16="http://schemas.microsoft.com/office/drawing/2014/main" id="{01749C29-A8B4-44A3-84DB-65860552AD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476250"/>
            <a:ext cx="8218487" cy="5649913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17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Schubert postane šolski pomočnik pri svojem očetu.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16.oktobra izvedejo njegovo prvo mašo v Lichtentalski cerkvi.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Franz se zaljubi v pevko maše Therese Grob. (Ker se ji zdi prereven, se kmalu poroči z drugim.) </a:t>
            </a:r>
          </a:p>
        </p:txBody>
      </p:sp>
      <p:pic>
        <p:nvPicPr>
          <p:cNvPr id="8196" name="Picture 4">
            <a:extLst>
              <a:ext uri="{FF2B5EF4-FFF2-40B4-BE49-F238E27FC236}">
                <a16:creationId xmlns:a16="http://schemas.microsoft.com/office/drawing/2014/main" id="{1F752F67-256E-46CA-BCB5-073B0C066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325" y="4149725"/>
            <a:ext cx="1971675" cy="270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2926B6CB-0457-4FB8-B2F5-B1D9467126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549275"/>
            <a:ext cx="8218487" cy="5576888"/>
          </a:xfrm>
        </p:spPr>
        <p:txBody>
          <a:bodyPr/>
          <a:lstStyle/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18 let: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Schubert komponira svoje znane pesmi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Vilinski kralj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simfonije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godalni kvartet </a:t>
            </a:r>
          </a:p>
          <a:p>
            <a:r>
              <a:rPr lang="sl-SI" altLang="sl-SI">
                <a:solidFill>
                  <a:srgbClr val="CC9900"/>
                </a:solidFill>
                <a:latin typeface="Broadway" panose="04040905080002020502" pitchFamily="82" charset="0"/>
              </a:rPr>
              <a:t> klavirske skladbe 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CA2F55B7-5630-4897-8055-2A309E95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067175"/>
            <a:ext cx="4105275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</p:bldLst>
  </p:timing>
</p:sld>
</file>

<file path=ppt/theme/theme1.xml><?xml version="1.0" encoding="utf-8"?>
<a:theme xmlns:a="http://schemas.openxmlformats.org/drawingml/2006/main" name="Privzeti načrt">
  <a:themeElements>
    <a:clrScheme name="Privzeti nač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ivzeti načr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anose="04040905080002020502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l-SI" altLang="sl-SI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Broadway" panose="04040905080002020502" pitchFamily="82" charset="0"/>
          </a:defRPr>
        </a:defPPr>
      </a:lstStyle>
    </a:lnDef>
  </a:objectDefaults>
  <a:extraClrSchemeLst>
    <a:extraClrScheme>
      <a:clrScheme name="Privzeti nač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ivzeti nač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ivzeti nač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376</Words>
  <Application>Microsoft Office PowerPoint</Application>
  <PresentationFormat>On-screen Show (4:3)</PresentationFormat>
  <Paragraphs>57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Algerian</vt:lpstr>
      <vt:lpstr>Arial</vt:lpstr>
      <vt:lpstr>Arial Black</vt:lpstr>
      <vt:lpstr>Broadway</vt:lpstr>
      <vt:lpstr>Privzeti načrt</vt:lpstr>
      <vt:lpstr>Franz Schubert</vt:lpstr>
      <vt:lpstr>PowerPoint Presentation</vt:lpstr>
      <vt:lpstr>ROJSTVO</vt:lpstr>
      <vt:lpstr>Njegova rojstna hiša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KONEC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2019-05-31T08:47:38Z</dcterms:created>
  <dcterms:modified xsi:type="dcterms:W3CDTF">2019-05-31T08:47:38Z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