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B3F9B237-3F88-468B-9818-974C28990754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9">
            <a:extLst>
              <a:ext uri="{FF2B5EF4-FFF2-40B4-BE49-F238E27FC236}">
                <a16:creationId xmlns:a16="http://schemas.microsoft.com/office/drawing/2014/main" id="{F45282D8-CC9D-4BDB-A84D-8F6D20249F7B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B3807176-CD28-4384-9006-99B7BE02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8275A-D18E-49FF-9361-EAB476B08FE1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382312DF-78D6-4EF4-9AA4-D3D9009C7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B6D25DD7-52C6-4D22-8BDD-5B5A792D8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29B7FB-9118-474D-8B14-2BA3C94A32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31305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BA38D22-92BE-4241-911B-01CECE3F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4A55B-374C-4C3E-A539-B482344D711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6608772-90DE-4AFE-84CA-7AEC5805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B77BC83B-9EC1-4B42-BA36-C7975C2D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DB75F-8A3A-4632-813A-700CFF9BA25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8367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13DA0793-55B5-48A3-BA1E-7E811101B7EA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7">
            <a:extLst>
              <a:ext uri="{FF2B5EF4-FFF2-40B4-BE49-F238E27FC236}">
                <a16:creationId xmlns:a16="http://schemas.microsoft.com/office/drawing/2014/main" id="{34F67909-EA89-4902-89FA-436DBE4FD77E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7201B3F4-D654-4617-A687-AADAA3C5D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4E4D3-56D4-42B6-AEFF-6CDBFE62BA04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B53CD0AE-3A3A-4858-BE46-D64B39A33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195AE1DF-7529-433F-B02A-53DD1BAE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2F071-A100-4FBA-ACBF-F8631D7EA2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7946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25FB7B81-3EF7-4470-A3EE-AE1AC7BD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734F-FFAD-48EA-8E2E-E7240C92B55C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E8D41B3-CAFF-4077-8E71-BEBC0E0E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EDCFCB6-34A8-4ACF-9786-6DDFF9526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18874-526E-4A14-8101-F7B05A0559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219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2DDE47B4-57EB-479D-A76B-F06F94974DFE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1">
            <a:extLst>
              <a:ext uri="{FF2B5EF4-FFF2-40B4-BE49-F238E27FC236}">
                <a16:creationId xmlns:a16="http://schemas.microsoft.com/office/drawing/2014/main" id="{0817C916-6AF8-4ED6-814D-B0E973B926B4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2E6E6370-E898-410A-B6DB-C8829AC8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3FB9A-5021-41E9-AF02-8A061523CF82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17ACCF39-EA93-4331-8CEB-90DE3E8A8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12311867-B8E4-46A1-93B0-FDDBC857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7DD7BC-DF58-42CB-9B27-CD218966590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80042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6C948F6B-04FB-4BDD-98B8-C2BD59C4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42398-047E-412F-87AC-60585E771C72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C79DEFC8-DC01-45EB-8C22-6F03D9DD8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926B0755-49F4-4A8F-B7DF-578375E4E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97B03-6DFA-4A59-B613-E9F9E1382D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8227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64689575-8C46-4B45-9A7E-95F70B8AD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4271C-37AF-4A5D-A1B5-EE8BFC212FC7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BA625BD4-8FC1-4A22-814F-BBAA5495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98C6BDA3-6623-48FF-84AC-D957A1784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BBB4E-14DC-42AC-A169-FCC235C0537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5289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CC9F08D2-4D92-4050-8549-BE991A50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2617-BD86-4BC2-AD03-801102ADACC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44C6859C-BCD0-4FC5-9D23-A4B25BD7A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349F2466-5718-4D7F-B66B-74048FE4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A2B44-11B7-4BE9-B9E7-BE7052A0CD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134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>
            <a:extLst>
              <a:ext uri="{FF2B5EF4-FFF2-40B4-BE49-F238E27FC236}">
                <a16:creationId xmlns:a16="http://schemas.microsoft.com/office/drawing/2014/main" id="{0A963419-523D-4E5D-B7F7-11D13B1C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4242E-1327-4C06-A226-9497CF9B3CC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B6D7E63E-2ED7-40B1-8783-1AABDA24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3">
            <a:extLst>
              <a:ext uri="{FF2B5EF4-FFF2-40B4-BE49-F238E27FC236}">
                <a16:creationId xmlns:a16="http://schemas.microsoft.com/office/drawing/2014/main" id="{62869572-37C6-438D-BF36-8E9D9DA1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4A98D-2288-4942-9C64-59CD3323359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7631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11">
            <a:extLst>
              <a:ext uri="{FF2B5EF4-FFF2-40B4-BE49-F238E27FC236}">
                <a16:creationId xmlns:a16="http://schemas.microsoft.com/office/drawing/2014/main" id="{DA9F3F00-F595-4924-877F-563430238AFE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8">
            <a:extLst>
              <a:ext uri="{FF2B5EF4-FFF2-40B4-BE49-F238E27FC236}">
                <a16:creationId xmlns:a16="http://schemas.microsoft.com/office/drawing/2014/main" id="{C7997A9E-0E3A-4F04-8E59-DD9D10713855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4">
            <a:extLst>
              <a:ext uri="{FF2B5EF4-FFF2-40B4-BE49-F238E27FC236}">
                <a16:creationId xmlns:a16="http://schemas.microsoft.com/office/drawing/2014/main" id="{93E61AAD-3633-489B-9C78-D8A4ACC07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EED6-2D8F-4E4E-9DA4-D8DAB18CBFA2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5">
            <a:extLst>
              <a:ext uri="{FF2B5EF4-FFF2-40B4-BE49-F238E27FC236}">
                <a16:creationId xmlns:a16="http://schemas.microsoft.com/office/drawing/2014/main" id="{56500E84-352B-43AD-8233-BC2599D6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6">
            <a:extLst>
              <a:ext uri="{FF2B5EF4-FFF2-40B4-BE49-F238E27FC236}">
                <a16:creationId xmlns:a16="http://schemas.microsoft.com/office/drawing/2014/main" id="{6B6E901C-FD90-42EA-9F3D-2E73CC82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84826-FE89-41B6-A539-9164B8B3B4D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9451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10">
            <a:extLst>
              <a:ext uri="{FF2B5EF4-FFF2-40B4-BE49-F238E27FC236}">
                <a16:creationId xmlns:a16="http://schemas.microsoft.com/office/drawing/2014/main" id="{6827AD9D-630C-4872-B52E-A1CA02AA5B7D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8">
            <a:extLst>
              <a:ext uri="{FF2B5EF4-FFF2-40B4-BE49-F238E27FC236}">
                <a16:creationId xmlns:a16="http://schemas.microsoft.com/office/drawing/2014/main" id="{D4AE074A-D4C4-4556-8EA8-D28B8466F877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4">
            <a:extLst>
              <a:ext uri="{FF2B5EF4-FFF2-40B4-BE49-F238E27FC236}">
                <a16:creationId xmlns:a16="http://schemas.microsoft.com/office/drawing/2014/main" id="{8DC1E583-2173-4028-BD3A-424D905E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D200-1330-4D8D-A57B-056610D318D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5">
            <a:extLst>
              <a:ext uri="{FF2B5EF4-FFF2-40B4-BE49-F238E27FC236}">
                <a16:creationId xmlns:a16="http://schemas.microsoft.com/office/drawing/2014/main" id="{A064A291-4E2F-496D-B505-D4E45336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6">
            <a:extLst>
              <a:ext uri="{FF2B5EF4-FFF2-40B4-BE49-F238E27FC236}">
                <a16:creationId xmlns:a16="http://schemas.microsoft.com/office/drawing/2014/main" id="{DE2133C2-131C-4916-B6EB-ED74C954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716B212F-350A-41B1-8F08-FDC34FF73A6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83015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>
            <a:extLst>
              <a:ext uri="{FF2B5EF4-FFF2-40B4-BE49-F238E27FC236}">
                <a16:creationId xmlns:a16="http://schemas.microsoft.com/office/drawing/2014/main" id="{FF2BDEFD-78B3-4B96-A382-8B25FC419E17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9EECC69B-FC22-4EA9-82F1-66E895FA2346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grada naslova 1">
            <a:extLst>
              <a:ext uri="{FF2B5EF4-FFF2-40B4-BE49-F238E27FC236}">
                <a16:creationId xmlns:a16="http://schemas.microsoft.com/office/drawing/2014/main" id="{2F3E49F2-6ECF-4CC1-BEF1-3272D232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29" name="Ograda besedila 2">
            <a:extLst>
              <a:ext uri="{FF2B5EF4-FFF2-40B4-BE49-F238E27FC236}">
                <a16:creationId xmlns:a16="http://schemas.microsoft.com/office/drawing/2014/main" id="{A1C2FF15-608A-456C-9EE8-617C9E828F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AB5FA9FA-31EE-4249-AE71-0E16CDAB98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AF5635D-D681-4E51-B3CA-EABB799CE99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4CAE6D29-BED1-4456-A956-BE4E2AF9C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887BFD75-9141-44C2-85C1-F63344747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60BC580C-F543-4768-9146-5D1364D35D4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2" r:id="rId2"/>
    <p:sldLayoutId id="2147483708" r:id="rId3"/>
    <p:sldLayoutId id="2147483703" r:id="rId4"/>
    <p:sldLayoutId id="2147483704" r:id="rId5"/>
    <p:sldLayoutId id="2147483705" r:id="rId6"/>
    <p:sldLayoutId id="2147483709" r:id="rId7"/>
    <p:sldLayoutId id="2147483710" r:id="rId8"/>
    <p:sldLayoutId id="2147483711" r:id="rId9"/>
    <p:sldLayoutId id="2147483706" r:id="rId10"/>
    <p:sldLayoutId id="214748371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5ED1F1-C4B6-4374-B249-896BD7139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Srbski rap</a:t>
            </a:r>
          </a:p>
        </p:txBody>
      </p:sp>
      <p:sp>
        <p:nvSpPr>
          <p:cNvPr id="8195" name="Podnaslov 2">
            <a:extLst>
              <a:ext uri="{FF2B5EF4-FFF2-40B4-BE49-F238E27FC236}">
                <a16:creationId xmlns:a16="http://schemas.microsoft.com/office/drawing/2014/main" id="{D26EC9DD-F3FE-485E-9FB4-03B3C7C84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C89E47-FE35-4F62-AE3E-8534D73B6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Kaj je rap?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047E592A-2B19-4952-AE49-2797053A3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 b="1">
                <a:latin typeface="Baskerville Old Face" panose="02020602080505020303" pitchFamily="18" charset="0"/>
              </a:rPr>
              <a:t>Rap</a:t>
            </a:r>
            <a:r>
              <a:rPr lang="sl-SI" altLang="sl-SI" sz="2400">
                <a:latin typeface="Baskerville Old Face" panose="02020602080505020303" pitchFamily="18" charset="0"/>
              </a:rPr>
              <a:t> (</a:t>
            </a:r>
            <a:r>
              <a:rPr lang="sl-SI" altLang="sl-SI" sz="2400" i="1">
                <a:latin typeface="Baskerville Old Face" panose="02020602080505020303" pitchFamily="18" charset="0"/>
              </a:rPr>
              <a:t>Rhythmically Accentuated Poetry</a:t>
            </a:r>
            <a:r>
              <a:rPr lang="sl-SI" altLang="sl-SI" sz="2400">
                <a:latin typeface="Baskerville Old Face" panose="02020602080505020303" pitchFamily="18" charset="0"/>
              </a:rPr>
              <a:t> - </a:t>
            </a:r>
            <a:r>
              <a:rPr lang="sl-SI" altLang="sl-SI" sz="2400" i="1">
                <a:latin typeface="Baskerville Old Face" panose="02020602080505020303" pitchFamily="18" charset="0"/>
              </a:rPr>
              <a:t>Ritmično poudarjena poezija</a:t>
            </a:r>
            <a:r>
              <a:rPr lang="sl-SI" altLang="sl-SI" sz="2400">
                <a:latin typeface="Baskerville Old Face" panose="02020602080505020303" pitchFamily="18" charset="0"/>
              </a:rPr>
              <a:t>) je eden od elementov hip-hop kulture. Rap je oblika rimane lirike z ritmičnim glasbenim ozadjem. Oseba, ki to zvrst glasbe izvaja je </a:t>
            </a:r>
            <a:r>
              <a:rPr lang="sl-SI" altLang="sl-SI" sz="2400">
                <a:solidFill>
                  <a:srgbClr val="FF0000"/>
                </a:solidFill>
                <a:latin typeface="Baskerville Old Face" panose="02020602080505020303" pitchFamily="18" charset="0"/>
              </a:rPr>
              <a:t>RAPER. </a:t>
            </a:r>
            <a:r>
              <a:rPr lang="sl-SI" altLang="sl-SI" sz="2400">
                <a:latin typeface="Baskerville Old Face" panose="02020602080505020303" pitchFamily="18" charset="0"/>
              </a:rPr>
              <a:t>Nastal je v Ameriki razvil pa se je iz hip-hopa.</a:t>
            </a:r>
          </a:p>
        </p:txBody>
      </p:sp>
      <p:pic>
        <p:nvPicPr>
          <p:cNvPr id="47108" name="Picture 4" descr="http://calhiphop.net/wp-content/uploads/2011/12/hip-hop-dancing.jpg">
            <a:extLst>
              <a:ext uri="{FF2B5EF4-FFF2-40B4-BE49-F238E27FC236}">
                <a16:creationId xmlns:a16="http://schemas.microsoft.com/office/drawing/2014/main" id="{562CF848-C426-4273-9749-6C59FA68A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429000"/>
            <a:ext cx="2857500" cy="3257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7110" name="Picture 6" descr="http://www.radio-alfa.si/Portals/0/Slike_novice/2pac11.jpg">
            <a:extLst>
              <a:ext uri="{FF2B5EF4-FFF2-40B4-BE49-F238E27FC236}">
                <a16:creationId xmlns:a16="http://schemas.microsoft.com/office/drawing/2014/main" id="{81917498-6196-472A-8516-13DFE9734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005064"/>
            <a:ext cx="2448272" cy="25026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E3A52F-C29A-42A3-8081-FD015DB9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Zgodovina srbskega </a:t>
            </a:r>
            <a:r>
              <a:rPr lang="sl-SI" dirty="0" err="1">
                <a:solidFill>
                  <a:srgbClr val="FF0000"/>
                </a:solidFill>
                <a:latin typeface="Algerian" pitchFamily="82" charset="0"/>
              </a:rPr>
              <a:t>rapa</a:t>
            </a:r>
            <a:endParaRPr lang="sl-SI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AB74B7A-D126-40D7-B2D5-A35DDEF57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sl-SI" dirty="0">
                <a:latin typeface="Baskerville Old Face" pitchFamily="18" charset="0"/>
              </a:rPr>
              <a:t>V Srbijo je rap prišel na začetku 80. let 20. stol. Ko so nastale "b-</a:t>
            </a:r>
            <a:r>
              <a:rPr lang="sl-SI" dirty="0" err="1">
                <a:latin typeface="Baskerville Old Face" pitchFamily="18" charset="0"/>
              </a:rPr>
              <a:t>boy</a:t>
            </a:r>
            <a:r>
              <a:rPr lang="sl-SI" dirty="0">
                <a:latin typeface="Baskerville Old Face" pitchFamily="18" charset="0"/>
              </a:rPr>
              <a:t>“ skupine ki so jih sestavljali predvsem hip-hop in </a:t>
            </a:r>
            <a:r>
              <a:rPr lang="sl-SI" dirty="0" err="1">
                <a:latin typeface="Baskerville Old Face" pitchFamily="18" charset="0"/>
              </a:rPr>
              <a:t>break</a:t>
            </a:r>
            <a:r>
              <a:rPr lang="sl-SI" dirty="0">
                <a:latin typeface="Baskerville Old Face" pitchFamily="18" charset="0"/>
              </a:rPr>
              <a:t> </a:t>
            </a:r>
            <a:r>
              <a:rPr lang="sl-SI" dirty="0" err="1">
                <a:latin typeface="Baskerville Old Face" pitchFamily="18" charset="0"/>
              </a:rPr>
              <a:t>dance</a:t>
            </a:r>
            <a:r>
              <a:rPr lang="sl-SI" dirty="0">
                <a:latin typeface="Baskerville Old Face" pitchFamily="18" charset="0"/>
              </a:rPr>
              <a:t> plesalci med njimi pa je bilo tudi nekaj, ki so govorili o nasilju tj. "</a:t>
            </a:r>
            <a:r>
              <a:rPr lang="sl-SI" dirty="0" err="1">
                <a:latin typeface="Baskerville Old Face" pitchFamily="18" charset="0"/>
              </a:rPr>
              <a:t>gangsta</a:t>
            </a:r>
            <a:r>
              <a:rPr lang="sl-SI" dirty="0">
                <a:latin typeface="Baskerville Old Face" pitchFamily="18" charset="0"/>
              </a:rPr>
              <a:t> rap“. Rap je u Srbijo prinesel Bane </a:t>
            </a:r>
            <a:r>
              <a:rPr lang="sl-SI" dirty="0" err="1">
                <a:latin typeface="Baskerville Old Face" pitchFamily="18" charset="0"/>
              </a:rPr>
              <a:t>Kostaljević</a:t>
            </a:r>
            <a:r>
              <a:rPr lang="sl-SI" dirty="0">
                <a:latin typeface="Baskerville Old Face" pitchFamily="18" charset="0"/>
              </a:rPr>
              <a:t>, ko je šel na izmenjavo učencev v Ameriko, kjer je obiskal koncert takrat slavne skupine N.W.A.. Ta zvrst glasbe mu je postala takoj všeč, da takoj pošlje posnete kasete v Beograd. Po vrnitvi v Beograd takoj z dobrim prijateljem ustanovita skupino </a:t>
            </a:r>
            <a:r>
              <a:rPr lang="sl-SI" dirty="0" err="1">
                <a:latin typeface="Baskerville Old Face" pitchFamily="18" charset="0"/>
              </a:rPr>
              <a:t>Sanšajn</a:t>
            </a:r>
            <a:r>
              <a:rPr lang="sl-SI" dirty="0">
                <a:latin typeface="Baskerville Old Face" pitchFamily="18" charset="0"/>
              </a:rPr>
              <a:t>. V tem času pa sliši za to zvrst glasbe tudi </a:t>
            </a:r>
            <a:r>
              <a:rPr lang="sl-SI" dirty="0" err="1">
                <a:latin typeface="Baskerville Old Face" pitchFamily="18" charset="0"/>
              </a:rPr>
              <a:t>Aleksandar</a:t>
            </a:r>
            <a:r>
              <a:rPr lang="sl-SI" dirty="0">
                <a:latin typeface="Baskerville Old Face" pitchFamily="18" charset="0"/>
              </a:rPr>
              <a:t> </a:t>
            </a:r>
            <a:r>
              <a:rPr lang="sl-SI" dirty="0" err="1">
                <a:latin typeface="Baskerville Old Face" pitchFamily="18" charset="0"/>
              </a:rPr>
              <a:t>Džankić</a:t>
            </a:r>
            <a:r>
              <a:rPr lang="sl-SI" dirty="0">
                <a:latin typeface="Baskerville Old Face" pitchFamily="18" charset="0"/>
              </a:rPr>
              <a:t> (</a:t>
            </a:r>
            <a:r>
              <a:rPr lang="sl-SI" dirty="0" err="1">
                <a:latin typeface="Baskerville Old Face" pitchFamily="18" charset="0"/>
              </a:rPr>
              <a:t>Mc</a:t>
            </a:r>
            <a:r>
              <a:rPr lang="sl-SI" dirty="0">
                <a:latin typeface="Baskerville Old Face" pitchFamily="18" charset="0"/>
              </a:rPr>
              <a:t> </a:t>
            </a:r>
            <a:r>
              <a:rPr lang="sl-SI" dirty="0" err="1">
                <a:latin typeface="Baskerville Old Face" pitchFamily="18" charset="0"/>
              </a:rPr>
              <a:t>Best</a:t>
            </a:r>
            <a:r>
              <a:rPr lang="sl-SI" dirty="0">
                <a:latin typeface="Baskerville Old Face" pitchFamily="18" charset="0"/>
              </a:rPr>
              <a:t>), ki je zaslužen za razvoj </a:t>
            </a:r>
            <a:r>
              <a:rPr lang="sl-SI" dirty="0" err="1">
                <a:latin typeface="Baskerville Old Face" pitchFamily="18" charset="0"/>
              </a:rPr>
              <a:t>rapa</a:t>
            </a:r>
            <a:r>
              <a:rPr lang="sl-SI" dirty="0">
                <a:latin typeface="Baskerville Old Face" pitchFamily="18" charset="0"/>
              </a:rPr>
              <a:t> v Srbiji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22EC3D-65A5-4598-9F3C-3E25F9E83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Lestvica 5. najbolj znanih in poslušanih Reparjev v Srbiji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61573F48-5ABB-4C70-8020-5ECB2CE4E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Juice</a:t>
            </a:r>
          </a:p>
          <a:p>
            <a:r>
              <a:rPr lang="sl-SI" altLang="sl-SI" sz="2400"/>
              <a:t>Napoleon</a:t>
            </a:r>
          </a:p>
          <a:p>
            <a:r>
              <a:rPr lang="sl-SI" altLang="sl-SI" sz="2400"/>
              <a:t>Cvija</a:t>
            </a:r>
          </a:p>
          <a:p>
            <a:r>
              <a:rPr lang="sl-SI" altLang="sl-SI" sz="2400"/>
              <a:t>Mc Stojan</a:t>
            </a:r>
          </a:p>
          <a:p>
            <a:r>
              <a:rPr lang="sl-SI" altLang="sl-SI" sz="2400"/>
              <a:t>Sha</a:t>
            </a:r>
          </a:p>
          <a:p>
            <a:r>
              <a:rPr lang="sl-SI" altLang="sl-SI" sz="2400"/>
              <a:t>Vendar so tu še mnogi drugi Ila,Air Mob,Mr. Black….</a:t>
            </a:r>
          </a:p>
        </p:txBody>
      </p:sp>
      <p:pic>
        <p:nvPicPr>
          <p:cNvPr id="45060" name="Picture 4" descr="http://b.vimeocdn.com/ts/192/359/192359349_640.jpg">
            <a:extLst>
              <a:ext uri="{FF2B5EF4-FFF2-40B4-BE49-F238E27FC236}">
                <a16:creationId xmlns:a16="http://schemas.microsoft.com/office/drawing/2014/main" id="{7FC93F0B-9152-4BAF-94DA-FBD96D39D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221088"/>
            <a:ext cx="3216357" cy="24122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B6744C-EA0B-4978-B91A-EBEE35B7E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JUICE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7FC0D04B-A043-4D2D-9FFC-30A988EAC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latin typeface="Baskerville Old Face" panose="02020602080505020303" pitchFamily="18" charset="0"/>
              </a:rPr>
              <a:t>Pravo ime </a:t>
            </a:r>
            <a:r>
              <a:rPr lang="sl-SI" altLang="sl-SI" sz="2400" b="1">
                <a:solidFill>
                  <a:srgbClr val="FF0000"/>
                </a:solidFill>
                <a:latin typeface="Baskerville Old Face" panose="02020602080505020303" pitchFamily="18" charset="0"/>
              </a:rPr>
              <a:t>Ivan Ivanović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Rojen 17. oktober 1981 v Beogradu (Srbija)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Je najslavnejši srbski raper in ustanovitelj skupine </a:t>
            </a:r>
            <a:r>
              <a:rPr lang="sl-SI" altLang="sl-SI" sz="2400" b="1">
                <a:solidFill>
                  <a:srgbClr val="FF0000"/>
                </a:solidFill>
                <a:latin typeface="Baskerville Old Face" panose="02020602080505020303" pitchFamily="18" charset="0"/>
              </a:rPr>
              <a:t>93 FU Crew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Ima svojo firmo oblačil</a:t>
            </a:r>
          </a:p>
          <a:p>
            <a:endParaRPr lang="sl-SI" altLang="sl-SI"/>
          </a:p>
        </p:txBody>
      </p:sp>
      <p:pic>
        <p:nvPicPr>
          <p:cNvPr id="2050" name="Picture 2" descr="http://a2.sphotos.ak.fbcdn.net/hphotos-ak-snc6/179474_10150174064783765_46547268764_8613511_5013939_n.jpg">
            <a:extLst>
              <a:ext uri="{FF2B5EF4-FFF2-40B4-BE49-F238E27FC236}">
                <a16:creationId xmlns:a16="http://schemas.microsoft.com/office/drawing/2014/main" id="{5DF66A10-CA9B-4887-A368-7BC1F2F11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068960"/>
            <a:ext cx="4392488" cy="27453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http://www.kupindo.com/majica-93-fu-kru-new-serija-2_slika_O_1680530.jpg">
            <a:extLst>
              <a:ext uri="{FF2B5EF4-FFF2-40B4-BE49-F238E27FC236}">
                <a16:creationId xmlns:a16="http://schemas.microsoft.com/office/drawing/2014/main" id="{9FD0805A-1F11-4A74-8A13-06E6FD265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3816424" cy="2862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1418A9-7DA7-4384-BE92-94587CED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Napoleon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23964D81-1F5E-45A8-8900-FEFFBC1B1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latin typeface="Baskerville Old Face" panose="02020602080505020303" pitchFamily="18" charset="0"/>
              </a:rPr>
              <a:t>Pravo ime </a:t>
            </a:r>
            <a:r>
              <a:rPr lang="sl-SI" altLang="sl-SI" sz="2400" b="1">
                <a:solidFill>
                  <a:srgbClr val="FF0000"/>
                </a:solidFill>
                <a:latin typeface="Baskerville Old Face" panose="02020602080505020303" pitchFamily="18" charset="0"/>
              </a:rPr>
              <a:t>Dragan Arsenijević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Z rapom se ukvarja od svojega 8. leta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Prvi rap je posnel pri 12. letih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Ima svoj studio </a:t>
            </a:r>
            <a:r>
              <a:rPr lang="sl-SI" altLang="sl-SI" sz="2400" b="1">
                <a:solidFill>
                  <a:srgbClr val="FF0000"/>
                </a:solidFill>
                <a:latin typeface="Baskerville Old Face" panose="02020602080505020303" pitchFamily="18" charset="0"/>
              </a:rPr>
              <a:t>Cash music</a:t>
            </a:r>
          </a:p>
          <a:p>
            <a:endParaRPr lang="sl-SI" altLang="sl-SI"/>
          </a:p>
        </p:txBody>
      </p:sp>
      <p:pic>
        <p:nvPicPr>
          <p:cNvPr id="1026" name="Picture 2" descr="http://www.yu4you.com/slike/cd/4126_Napoleon.jpg">
            <a:extLst>
              <a:ext uri="{FF2B5EF4-FFF2-40B4-BE49-F238E27FC236}">
                <a16:creationId xmlns:a16="http://schemas.microsoft.com/office/drawing/2014/main" id="{3CBA20DA-17AE-4F1C-8CA6-A14B13892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2376264" cy="23465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http://i.ytimg.com/vi/mc8DooL3qlU/0.jpg">
            <a:extLst>
              <a:ext uri="{FF2B5EF4-FFF2-40B4-BE49-F238E27FC236}">
                <a16:creationId xmlns:a16="http://schemas.microsoft.com/office/drawing/2014/main" id="{E854C265-AD6B-4BD0-BE89-745297719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068960"/>
            <a:ext cx="4104456" cy="30783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B02B5E-0301-4DEA-B98C-7A399C9EA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CVIJA</a:t>
            </a: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7A670FFA-2961-4DF6-9F80-B85D79368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latin typeface="Baskerville Old Face" panose="02020602080505020303" pitchFamily="18" charset="0"/>
              </a:rPr>
              <a:t>Pravo ime Stefan Cvijović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Rojen 3. avgusta 1989 v Beogradu (Srbija)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Z rapom se je začel ukvarjati pri 17 letih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 Izdal je 2 albuma </a:t>
            </a:r>
            <a:r>
              <a:rPr lang="nn-NO" altLang="sl-SI" sz="2400">
                <a:latin typeface="Baskerville Old Face" panose="02020602080505020303" pitchFamily="18" charset="0"/>
              </a:rPr>
              <a:t>“Taj rad” (2008) and “I dalje tu” (2009)</a:t>
            </a:r>
            <a:endParaRPr lang="sl-SI" altLang="sl-SI" sz="2400">
              <a:latin typeface="Baskerville Old Face" panose="02020602080505020303" pitchFamily="18" charset="0"/>
            </a:endParaRPr>
          </a:p>
        </p:txBody>
      </p:sp>
      <p:pic>
        <p:nvPicPr>
          <p:cNvPr id="21506" name="Picture 2" descr="http://tekstovi-pesama.com/g_img/1/30363/cvija%2520ft.%2520ana%2520masulovic-3.jpg">
            <a:extLst>
              <a:ext uri="{FF2B5EF4-FFF2-40B4-BE49-F238E27FC236}">
                <a16:creationId xmlns:a16="http://schemas.microsoft.com/office/drawing/2014/main" id="{5389CEA7-3F02-4D20-8D2D-B508CBA8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501008"/>
            <a:ext cx="3024336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508" name="Picture 4" descr="http://www.svetplus.com/images/vesti/199975872.jpg">
            <a:extLst>
              <a:ext uri="{FF2B5EF4-FFF2-40B4-BE49-F238E27FC236}">
                <a16:creationId xmlns:a16="http://schemas.microsoft.com/office/drawing/2014/main" id="{3304EA5A-4407-4252-B73D-B12A9DC2F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645024"/>
            <a:ext cx="4380359" cy="29417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F68E8B-5C6D-43E1-86DF-3D7BFEC5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MC STOJAN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D1E91EB2-B0B8-4945-8F19-FC333D755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latin typeface="Baskerville Old Face" panose="02020602080505020303" pitchFamily="18" charset="0"/>
              </a:rPr>
              <a:t>Pravo ime Marko Stojković 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Rojen je bil 15. februarja 1989 v Čačku (Srbija)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Z rapom se ukvarja od svojega 15. leta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Rapa pa večinoma o stvareh, ki jih je sam doživel.</a:t>
            </a:r>
          </a:p>
        </p:txBody>
      </p:sp>
      <p:pic>
        <p:nvPicPr>
          <p:cNvPr id="20482" name="Picture 2" descr="http://poznati.info/wp-content/uploads/2011/04/mc-stojan.jpg">
            <a:extLst>
              <a:ext uri="{FF2B5EF4-FFF2-40B4-BE49-F238E27FC236}">
                <a16:creationId xmlns:a16="http://schemas.microsoft.com/office/drawing/2014/main" id="{A1DF0E64-968B-4DD3-9B35-99AFA7729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4276725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484" name="Picture 4" descr="http://www.pulsonline.rs/data/images/2011-01-19/4523_dvoranin-mc-stojan_ph.jpg?ver=1295438216">
            <a:extLst>
              <a:ext uri="{FF2B5EF4-FFF2-40B4-BE49-F238E27FC236}">
                <a16:creationId xmlns:a16="http://schemas.microsoft.com/office/drawing/2014/main" id="{54E838B3-973C-4B44-AA62-071455777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429000"/>
            <a:ext cx="2619375" cy="3095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FA2EF6-21EC-4B56-95F0-7AC934EF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Algerian" pitchFamily="82" charset="0"/>
              </a:rPr>
              <a:t>SHA</a:t>
            </a:r>
          </a:p>
        </p:txBody>
      </p:sp>
      <p:sp>
        <p:nvSpPr>
          <p:cNvPr id="16387" name="Ograda vsebine 2">
            <a:extLst>
              <a:ext uri="{FF2B5EF4-FFF2-40B4-BE49-F238E27FC236}">
                <a16:creationId xmlns:a16="http://schemas.microsoft.com/office/drawing/2014/main" id="{AE75373E-7992-49BC-9ED7-7FB6F5D98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latin typeface="Baskerville Old Face" panose="02020602080505020303" pitchFamily="18" charset="0"/>
              </a:rPr>
              <a:t>Pravo ime </a:t>
            </a:r>
            <a:r>
              <a:rPr lang="sl-SI" altLang="sl-SI" sz="2400" b="1">
                <a:solidFill>
                  <a:srgbClr val="FF0000"/>
                </a:solidFill>
                <a:latin typeface="Baskerville Old Face" panose="02020602080505020303" pitchFamily="18" charset="0"/>
              </a:rPr>
              <a:t>Nenad Aleksić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Rojen  18. avgusta 1989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Z rapom se ukvarja od 14. leta</a:t>
            </a:r>
          </a:p>
          <a:p>
            <a:r>
              <a:rPr lang="sl-SI" altLang="sl-SI" sz="2400">
                <a:latin typeface="Baskerville Old Face" panose="02020602080505020303" pitchFamily="18" charset="0"/>
              </a:rPr>
              <a:t>Bil je član Juicove skupine FU CREW 93</a:t>
            </a:r>
          </a:p>
        </p:txBody>
      </p:sp>
      <p:pic>
        <p:nvPicPr>
          <p:cNvPr id="19458" name="Picture 2" descr="http://a4.sphotos.ak.fbcdn.net/hphotos-ak-ash2/60966_142236099154782_142235369154855_237204_1084077_n.jpg">
            <a:extLst>
              <a:ext uri="{FF2B5EF4-FFF2-40B4-BE49-F238E27FC236}">
                <a16:creationId xmlns:a16="http://schemas.microsoft.com/office/drawing/2014/main" id="{8F6936F5-8ED8-4B1B-91FE-9626188F0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6999" y="764704"/>
            <a:ext cx="3117001" cy="5616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460" name="Picture 4" descr="http://static01.dernek.ba/grupe/galerija/295875-7557-78176-SHA_FONTANA.jpg">
            <a:extLst>
              <a:ext uri="{FF2B5EF4-FFF2-40B4-BE49-F238E27FC236}">
                <a16:creationId xmlns:a16="http://schemas.microsoft.com/office/drawing/2014/main" id="{EE4CC9FF-EDB1-4F47-A5DF-726D4B05D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645024"/>
            <a:ext cx="4392488" cy="29166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340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Algerian</vt:lpstr>
      <vt:lpstr>Arial</vt:lpstr>
      <vt:lpstr>Baskerville Old Face</vt:lpstr>
      <vt:lpstr>Corbel</vt:lpstr>
      <vt:lpstr>Wingdings</vt:lpstr>
      <vt:lpstr>Wingdings 2</vt:lpstr>
      <vt:lpstr>Wingdings 3</vt:lpstr>
      <vt:lpstr>Modul</vt:lpstr>
      <vt:lpstr>Srbski rap</vt:lpstr>
      <vt:lpstr>Kaj je rap?</vt:lpstr>
      <vt:lpstr>Zgodovina srbskega rapa</vt:lpstr>
      <vt:lpstr>Lestvica 5. najbolj znanih in poslušanih Reparjev v Srbiji</vt:lpstr>
      <vt:lpstr>JUICE</vt:lpstr>
      <vt:lpstr>Napoleon</vt:lpstr>
      <vt:lpstr>CVIJA</vt:lpstr>
      <vt:lpstr>MC STOJAN</vt:lpstr>
      <vt:lpstr>SHA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2019-05-31T08:47:43Z</dcterms:created>
  <dcterms:modified xsi:type="dcterms:W3CDTF">2019-05-31T08:47:43Z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