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6" r:id="rId2"/>
    <p:sldId id="257" r:id="rId3"/>
    <p:sldId id="258" r:id="rId4"/>
    <p:sldId id="260" r:id="rId5"/>
    <p:sldId id="263" r:id="rId6"/>
    <p:sldId id="264" r:id="rId7"/>
    <p:sldId id="265" r:id="rId8"/>
    <p:sldId id="266" r:id="rId9"/>
    <p:sldId id="262" r:id="rId10"/>
    <p:sldId id="267" r:id="rId11"/>
    <p:sldId id="269" r:id="rId12"/>
    <p:sldId id="270" r:id="rId13"/>
    <p:sldId id="271" r:id="rId14"/>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28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a:extLst>
              <a:ext uri="{FF2B5EF4-FFF2-40B4-BE49-F238E27FC236}">
                <a16:creationId xmlns:a16="http://schemas.microsoft.com/office/drawing/2014/main" id="{F7AFC1E3-01D4-4398-936E-D9F3DC45F234}"/>
              </a:ext>
            </a:extLst>
          </p:cNvPr>
          <p:cNvSpPr>
            <a:spLocks noGrp="1"/>
          </p:cNvSpPr>
          <p:nvPr>
            <p:ph type="dt" sz="half" idx="10"/>
          </p:nvPr>
        </p:nvSpPr>
        <p:spPr/>
        <p:txBody>
          <a:bodyPr/>
          <a:lstStyle>
            <a:lvl1pPr>
              <a:defRPr/>
            </a:lvl1pPr>
          </a:lstStyle>
          <a:p>
            <a:pPr>
              <a:defRPr/>
            </a:pPr>
            <a:fld id="{453F5FE9-BE80-46EF-A312-BE909FDBC720}" type="datetimeFigureOut">
              <a:rPr lang="sl-SI"/>
              <a:pPr>
                <a:defRPr/>
              </a:pPr>
              <a:t>31. 05. 2019</a:t>
            </a:fld>
            <a:endParaRPr lang="sl-SI" dirty="0"/>
          </a:p>
        </p:txBody>
      </p:sp>
      <p:sp>
        <p:nvSpPr>
          <p:cNvPr id="5" name="Ograda noge 4">
            <a:extLst>
              <a:ext uri="{FF2B5EF4-FFF2-40B4-BE49-F238E27FC236}">
                <a16:creationId xmlns:a16="http://schemas.microsoft.com/office/drawing/2014/main" id="{E5A0C5EC-A652-4560-9DB8-5DB8FEDE2A04}"/>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D4765F58-3113-459F-A57E-C40044219BDF}"/>
              </a:ext>
            </a:extLst>
          </p:cNvPr>
          <p:cNvSpPr>
            <a:spLocks noGrp="1"/>
          </p:cNvSpPr>
          <p:nvPr>
            <p:ph type="sldNum" sz="quarter" idx="12"/>
          </p:nvPr>
        </p:nvSpPr>
        <p:spPr/>
        <p:txBody>
          <a:bodyPr/>
          <a:lstStyle>
            <a:lvl1pPr>
              <a:defRPr/>
            </a:lvl1pPr>
          </a:lstStyle>
          <a:p>
            <a:fld id="{D102D418-5A4B-4FBC-9BEE-DEDCAB275083}" type="slidenum">
              <a:rPr lang="sl-SI" altLang="sl-SI"/>
              <a:pPr/>
              <a:t>‹#›</a:t>
            </a:fld>
            <a:endParaRPr lang="sl-SI" altLang="sl-SI"/>
          </a:p>
        </p:txBody>
      </p:sp>
    </p:spTree>
    <p:extLst>
      <p:ext uri="{BB962C8B-B14F-4D97-AF65-F5344CB8AC3E}">
        <p14:creationId xmlns:p14="http://schemas.microsoft.com/office/powerpoint/2010/main" val="3713586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3FADD090-A508-49F2-8588-A018FB0D78F9}"/>
              </a:ext>
            </a:extLst>
          </p:cNvPr>
          <p:cNvSpPr>
            <a:spLocks noGrp="1"/>
          </p:cNvSpPr>
          <p:nvPr>
            <p:ph type="dt" sz="half" idx="10"/>
          </p:nvPr>
        </p:nvSpPr>
        <p:spPr/>
        <p:txBody>
          <a:bodyPr/>
          <a:lstStyle>
            <a:lvl1pPr>
              <a:defRPr/>
            </a:lvl1pPr>
          </a:lstStyle>
          <a:p>
            <a:pPr>
              <a:defRPr/>
            </a:pPr>
            <a:fld id="{4AF00F20-08C6-4EBD-931E-A57EC608AEC7}" type="datetimeFigureOut">
              <a:rPr lang="sl-SI"/>
              <a:pPr>
                <a:defRPr/>
              </a:pPr>
              <a:t>31. 05. 2019</a:t>
            </a:fld>
            <a:endParaRPr lang="sl-SI" dirty="0"/>
          </a:p>
        </p:txBody>
      </p:sp>
      <p:sp>
        <p:nvSpPr>
          <p:cNvPr id="5" name="Ograda noge 4">
            <a:extLst>
              <a:ext uri="{FF2B5EF4-FFF2-40B4-BE49-F238E27FC236}">
                <a16:creationId xmlns:a16="http://schemas.microsoft.com/office/drawing/2014/main" id="{32CEE803-267B-4489-A8A8-5557DDADA9D0}"/>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27A03B96-CC28-46A8-A13A-89F9BC7D0150}"/>
              </a:ext>
            </a:extLst>
          </p:cNvPr>
          <p:cNvSpPr>
            <a:spLocks noGrp="1"/>
          </p:cNvSpPr>
          <p:nvPr>
            <p:ph type="sldNum" sz="quarter" idx="12"/>
          </p:nvPr>
        </p:nvSpPr>
        <p:spPr/>
        <p:txBody>
          <a:bodyPr/>
          <a:lstStyle>
            <a:lvl1pPr>
              <a:defRPr/>
            </a:lvl1pPr>
          </a:lstStyle>
          <a:p>
            <a:fld id="{C3AC1570-F4C5-4AC9-8987-69B8C84F412D}" type="slidenum">
              <a:rPr lang="sl-SI" altLang="sl-SI"/>
              <a:pPr/>
              <a:t>‹#›</a:t>
            </a:fld>
            <a:endParaRPr lang="sl-SI" altLang="sl-SI"/>
          </a:p>
        </p:txBody>
      </p:sp>
    </p:spTree>
    <p:extLst>
      <p:ext uri="{BB962C8B-B14F-4D97-AF65-F5344CB8AC3E}">
        <p14:creationId xmlns:p14="http://schemas.microsoft.com/office/powerpoint/2010/main" val="140629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307663F6-4AA2-4CEC-87E5-68AAC764A497}"/>
              </a:ext>
            </a:extLst>
          </p:cNvPr>
          <p:cNvSpPr>
            <a:spLocks noGrp="1"/>
          </p:cNvSpPr>
          <p:nvPr>
            <p:ph type="dt" sz="half" idx="10"/>
          </p:nvPr>
        </p:nvSpPr>
        <p:spPr/>
        <p:txBody>
          <a:bodyPr/>
          <a:lstStyle>
            <a:lvl1pPr>
              <a:defRPr/>
            </a:lvl1pPr>
          </a:lstStyle>
          <a:p>
            <a:pPr>
              <a:defRPr/>
            </a:pPr>
            <a:fld id="{79520529-13FE-4648-875B-DCC58612A047}" type="datetimeFigureOut">
              <a:rPr lang="sl-SI"/>
              <a:pPr>
                <a:defRPr/>
              </a:pPr>
              <a:t>31. 05. 2019</a:t>
            </a:fld>
            <a:endParaRPr lang="sl-SI" dirty="0"/>
          </a:p>
        </p:txBody>
      </p:sp>
      <p:sp>
        <p:nvSpPr>
          <p:cNvPr id="5" name="Ograda noge 4">
            <a:extLst>
              <a:ext uri="{FF2B5EF4-FFF2-40B4-BE49-F238E27FC236}">
                <a16:creationId xmlns:a16="http://schemas.microsoft.com/office/drawing/2014/main" id="{A66C9133-414D-4754-9E1E-B7D6105D0175}"/>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676C1EBA-3DCE-41AF-93FE-F50F66898C46}"/>
              </a:ext>
            </a:extLst>
          </p:cNvPr>
          <p:cNvSpPr>
            <a:spLocks noGrp="1"/>
          </p:cNvSpPr>
          <p:nvPr>
            <p:ph type="sldNum" sz="quarter" idx="12"/>
          </p:nvPr>
        </p:nvSpPr>
        <p:spPr/>
        <p:txBody>
          <a:bodyPr/>
          <a:lstStyle>
            <a:lvl1pPr>
              <a:defRPr/>
            </a:lvl1pPr>
          </a:lstStyle>
          <a:p>
            <a:fld id="{B81E2991-A314-4DDD-B5AC-5F68F5811AB0}" type="slidenum">
              <a:rPr lang="sl-SI" altLang="sl-SI"/>
              <a:pPr/>
              <a:t>‹#›</a:t>
            </a:fld>
            <a:endParaRPr lang="sl-SI" altLang="sl-SI"/>
          </a:p>
        </p:txBody>
      </p:sp>
    </p:spTree>
    <p:extLst>
      <p:ext uri="{BB962C8B-B14F-4D97-AF65-F5344CB8AC3E}">
        <p14:creationId xmlns:p14="http://schemas.microsoft.com/office/powerpoint/2010/main" val="3250828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9A3F344D-2CBA-4280-93BC-EE4CEDB2F95C}"/>
              </a:ext>
            </a:extLst>
          </p:cNvPr>
          <p:cNvSpPr>
            <a:spLocks noGrp="1"/>
          </p:cNvSpPr>
          <p:nvPr>
            <p:ph type="dt" sz="half" idx="10"/>
          </p:nvPr>
        </p:nvSpPr>
        <p:spPr/>
        <p:txBody>
          <a:bodyPr/>
          <a:lstStyle>
            <a:lvl1pPr>
              <a:defRPr/>
            </a:lvl1pPr>
          </a:lstStyle>
          <a:p>
            <a:pPr>
              <a:defRPr/>
            </a:pPr>
            <a:fld id="{7ADD95E1-28D5-4E2C-8E4E-A0FE3D13B652}" type="datetimeFigureOut">
              <a:rPr lang="sl-SI"/>
              <a:pPr>
                <a:defRPr/>
              </a:pPr>
              <a:t>31. 05. 2019</a:t>
            </a:fld>
            <a:endParaRPr lang="sl-SI" dirty="0"/>
          </a:p>
        </p:txBody>
      </p:sp>
      <p:sp>
        <p:nvSpPr>
          <p:cNvPr id="5" name="Ograda noge 4">
            <a:extLst>
              <a:ext uri="{FF2B5EF4-FFF2-40B4-BE49-F238E27FC236}">
                <a16:creationId xmlns:a16="http://schemas.microsoft.com/office/drawing/2014/main" id="{876EEAFE-C8A6-4B42-801A-80D5B5C33D63}"/>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888BB555-677D-4505-948D-1831BE51BDB5}"/>
              </a:ext>
            </a:extLst>
          </p:cNvPr>
          <p:cNvSpPr>
            <a:spLocks noGrp="1"/>
          </p:cNvSpPr>
          <p:nvPr>
            <p:ph type="sldNum" sz="quarter" idx="12"/>
          </p:nvPr>
        </p:nvSpPr>
        <p:spPr/>
        <p:txBody>
          <a:bodyPr/>
          <a:lstStyle>
            <a:lvl1pPr>
              <a:defRPr/>
            </a:lvl1pPr>
          </a:lstStyle>
          <a:p>
            <a:fld id="{DE3D2818-08E1-44A0-92D9-8883F8D2682A}" type="slidenum">
              <a:rPr lang="sl-SI" altLang="sl-SI"/>
              <a:pPr/>
              <a:t>‹#›</a:t>
            </a:fld>
            <a:endParaRPr lang="sl-SI" altLang="sl-SI"/>
          </a:p>
        </p:txBody>
      </p:sp>
    </p:spTree>
    <p:extLst>
      <p:ext uri="{BB962C8B-B14F-4D97-AF65-F5344CB8AC3E}">
        <p14:creationId xmlns:p14="http://schemas.microsoft.com/office/powerpoint/2010/main" val="460114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a:extLst>
              <a:ext uri="{FF2B5EF4-FFF2-40B4-BE49-F238E27FC236}">
                <a16:creationId xmlns:a16="http://schemas.microsoft.com/office/drawing/2014/main" id="{834E5226-16B4-4F38-A6B8-490ED2A4DF80}"/>
              </a:ext>
            </a:extLst>
          </p:cNvPr>
          <p:cNvSpPr>
            <a:spLocks noGrp="1"/>
          </p:cNvSpPr>
          <p:nvPr>
            <p:ph type="dt" sz="half" idx="10"/>
          </p:nvPr>
        </p:nvSpPr>
        <p:spPr/>
        <p:txBody>
          <a:bodyPr/>
          <a:lstStyle>
            <a:lvl1pPr>
              <a:defRPr/>
            </a:lvl1pPr>
          </a:lstStyle>
          <a:p>
            <a:pPr>
              <a:defRPr/>
            </a:pPr>
            <a:fld id="{E8C9E2C6-F18A-4C69-92A6-A03762D8BB80}" type="datetimeFigureOut">
              <a:rPr lang="sl-SI"/>
              <a:pPr>
                <a:defRPr/>
              </a:pPr>
              <a:t>31. 05. 2019</a:t>
            </a:fld>
            <a:endParaRPr lang="sl-SI" dirty="0"/>
          </a:p>
        </p:txBody>
      </p:sp>
      <p:sp>
        <p:nvSpPr>
          <p:cNvPr id="5" name="Ograda noge 4">
            <a:extLst>
              <a:ext uri="{FF2B5EF4-FFF2-40B4-BE49-F238E27FC236}">
                <a16:creationId xmlns:a16="http://schemas.microsoft.com/office/drawing/2014/main" id="{AE1251BC-70F3-4F50-B1DA-689FA91F03DE}"/>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E04BD4BD-6C1E-4FB4-82DE-F4853A2E069D}"/>
              </a:ext>
            </a:extLst>
          </p:cNvPr>
          <p:cNvSpPr>
            <a:spLocks noGrp="1"/>
          </p:cNvSpPr>
          <p:nvPr>
            <p:ph type="sldNum" sz="quarter" idx="12"/>
          </p:nvPr>
        </p:nvSpPr>
        <p:spPr/>
        <p:txBody>
          <a:bodyPr/>
          <a:lstStyle>
            <a:lvl1pPr>
              <a:defRPr/>
            </a:lvl1pPr>
          </a:lstStyle>
          <a:p>
            <a:fld id="{3BA1F129-4644-4F07-9CC3-958B778ECDD7}" type="slidenum">
              <a:rPr lang="sl-SI" altLang="sl-SI"/>
              <a:pPr/>
              <a:t>‹#›</a:t>
            </a:fld>
            <a:endParaRPr lang="sl-SI" altLang="sl-SI"/>
          </a:p>
        </p:txBody>
      </p:sp>
    </p:spTree>
    <p:extLst>
      <p:ext uri="{BB962C8B-B14F-4D97-AF65-F5344CB8AC3E}">
        <p14:creationId xmlns:p14="http://schemas.microsoft.com/office/powerpoint/2010/main" val="3877459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3">
            <a:extLst>
              <a:ext uri="{FF2B5EF4-FFF2-40B4-BE49-F238E27FC236}">
                <a16:creationId xmlns:a16="http://schemas.microsoft.com/office/drawing/2014/main" id="{0CBB2A2D-E307-4FBD-BBD9-811532252F90}"/>
              </a:ext>
            </a:extLst>
          </p:cNvPr>
          <p:cNvSpPr>
            <a:spLocks noGrp="1"/>
          </p:cNvSpPr>
          <p:nvPr>
            <p:ph type="dt" sz="half" idx="10"/>
          </p:nvPr>
        </p:nvSpPr>
        <p:spPr/>
        <p:txBody>
          <a:bodyPr/>
          <a:lstStyle>
            <a:lvl1pPr>
              <a:defRPr/>
            </a:lvl1pPr>
          </a:lstStyle>
          <a:p>
            <a:pPr>
              <a:defRPr/>
            </a:pPr>
            <a:fld id="{E851CB6D-22E0-46CC-A5E9-9F27C61901D2}" type="datetimeFigureOut">
              <a:rPr lang="sl-SI"/>
              <a:pPr>
                <a:defRPr/>
              </a:pPr>
              <a:t>31. 05. 2019</a:t>
            </a:fld>
            <a:endParaRPr lang="sl-SI" dirty="0"/>
          </a:p>
        </p:txBody>
      </p:sp>
      <p:sp>
        <p:nvSpPr>
          <p:cNvPr id="6" name="Ograda noge 4">
            <a:extLst>
              <a:ext uri="{FF2B5EF4-FFF2-40B4-BE49-F238E27FC236}">
                <a16:creationId xmlns:a16="http://schemas.microsoft.com/office/drawing/2014/main" id="{16CBAFBF-463F-47CB-9DAC-CE7CDA147036}"/>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AC8A3BBB-FF5B-477D-A489-5EDF4E7CA79A}"/>
              </a:ext>
            </a:extLst>
          </p:cNvPr>
          <p:cNvSpPr>
            <a:spLocks noGrp="1"/>
          </p:cNvSpPr>
          <p:nvPr>
            <p:ph type="sldNum" sz="quarter" idx="12"/>
          </p:nvPr>
        </p:nvSpPr>
        <p:spPr/>
        <p:txBody>
          <a:bodyPr/>
          <a:lstStyle>
            <a:lvl1pPr>
              <a:defRPr/>
            </a:lvl1pPr>
          </a:lstStyle>
          <a:p>
            <a:fld id="{A794B6A9-FFF5-4208-89AC-034C58D78ED8}" type="slidenum">
              <a:rPr lang="sl-SI" altLang="sl-SI"/>
              <a:pPr/>
              <a:t>‹#›</a:t>
            </a:fld>
            <a:endParaRPr lang="sl-SI" altLang="sl-SI"/>
          </a:p>
        </p:txBody>
      </p:sp>
    </p:spTree>
    <p:extLst>
      <p:ext uri="{BB962C8B-B14F-4D97-AF65-F5344CB8AC3E}">
        <p14:creationId xmlns:p14="http://schemas.microsoft.com/office/powerpoint/2010/main" val="325478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3">
            <a:extLst>
              <a:ext uri="{FF2B5EF4-FFF2-40B4-BE49-F238E27FC236}">
                <a16:creationId xmlns:a16="http://schemas.microsoft.com/office/drawing/2014/main" id="{342301E0-FE84-44CB-AB5C-E1DDA70C7D93}"/>
              </a:ext>
            </a:extLst>
          </p:cNvPr>
          <p:cNvSpPr>
            <a:spLocks noGrp="1"/>
          </p:cNvSpPr>
          <p:nvPr>
            <p:ph type="dt" sz="half" idx="10"/>
          </p:nvPr>
        </p:nvSpPr>
        <p:spPr/>
        <p:txBody>
          <a:bodyPr/>
          <a:lstStyle>
            <a:lvl1pPr>
              <a:defRPr/>
            </a:lvl1pPr>
          </a:lstStyle>
          <a:p>
            <a:pPr>
              <a:defRPr/>
            </a:pPr>
            <a:fld id="{F373212A-956E-4252-9323-5D7ED538B872}" type="datetimeFigureOut">
              <a:rPr lang="sl-SI"/>
              <a:pPr>
                <a:defRPr/>
              </a:pPr>
              <a:t>31. 05. 2019</a:t>
            </a:fld>
            <a:endParaRPr lang="sl-SI" dirty="0"/>
          </a:p>
        </p:txBody>
      </p:sp>
      <p:sp>
        <p:nvSpPr>
          <p:cNvPr id="8" name="Ograda noge 4">
            <a:extLst>
              <a:ext uri="{FF2B5EF4-FFF2-40B4-BE49-F238E27FC236}">
                <a16:creationId xmlns:a16="http://schemas.microsoft.com/office/drawing/2014/main" id="{40D0E6CB-C7CB-4C5F-9728-5ED8563E254D}"/>
              </a:ext>
            </a:extLst>
          </p:cNvPr>
          <p:cNvSpPr>
            <a:spLocks noGrp="1"/>
          </p:cNvSpPr>
          <p:nvPr>
            <p:ph type="ftr" sz="quarter" idx="11"/>
          </p:nvPr>
        </p:nvSpPr>
        <p:spPr/>
        <p:txBody>
          <a:bodyPr/>
          <a:lstStyle>
            <a:lvl1pPr>
              <a:defRPr/>
            </a:lvl1pPr>
          </a:lstStyle>
          <a:p>
            <a:pPr>
              <a:defRPr/>
            </a:pPr>
            <a:endParaRPr lang="sl-SI"/>
          </a:p>
        </p:txBody>
      </p:sp>
      <p:sp>
        <p:nvSpPr>
          <p:cNvPr id="9" name="Ograda številke diapozitiva 5">
            <a:extLst>
              <a:ext uri="{FF2B5EF4-FFF2-40B4-BE49-F238E27FC236}">
                <a16:creationId xmlns:a16="http://schemas.microsoft.com/office/drawing/2014/main" id="{02881387-CA63-45B8-A8C3-F7FAF56B04EC}"/>
              </a:ext>
            </a:extLst>
          </p:cNvPr>
          <p:cNvSpPr>
            <a:spLocks noGrp="1"/>
          </p:cNvSpPr>
          <p:nvPr>
            <p:ph type="sldNum" sz="quarter" idx="12"/>
          </p:nvPr>
        </p:nvSpPr>
        <p:spPr/>
        <p:txBody>
          <a:bodyPr/>
          <a:lstStyle>
            <a:lvl1pPr>
              <a:defRPr/>
            </a:lvl1pPr>
          </a:lstStyle>
          <a:p>
            <a:fld id="{27939F77-4DC1-46A8-A786-2A8BD32F6C42}" type="slidenum">
              <a:rPr lang="sl-SI" altLang="sl-SI"/>
              <a:pPr/>
              <a:t>‹#›</a:t>
            </a:fld>
            <a:endParaRPr lang="sl-SI" altLang="sl-SI"/>
          </a:p>
        </p:txBody>
      </p:sp>
    </p:spTree>
    <p:extLst>
      <p:ext uri="{BB962C8B-B14F-4D97-AF65-F5344CB8AC3E}">
        <p14:creationId xmlns:p14="http://schemas.microsoft.com/office/powerpoint/2010/main" val="129449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3">
            <a:extLst>
              <a:ext uri="{FF2B5EF4-FFF2-40B4-BE49-F238E27FC236}">
                <a16:creationId xmlns:a16="http://schemas.microsoft.com/office/drawing/2014/main" id="{FB57402D-B204-4B77-8131-77ACD3FA7B7B}"/>
              </a:ext>
            </a:extLst>
          </p:cNvPr>
          <p:cNvSpPr>
            <a:spLocks noGrp="1"/>
          </p:cNvSpPr>
          <p:nvPr>
            <p:ph type="dt" sz="half" idx="10"/>
          </p:nvPr>
        </p:nvSpPr>
        <p:spPr/>
        <p:txBody>
          <a:bodyPr/>
          <a:lstStyle>
            <a:lvl1pPr>
              <a:defRPr/>
            </a:lvl1pPr>
          </a:lstStyle>
          <a:p>
            <a:pPr>
              <a:defRPr/>
            </a:pPr>
            <a:fld id="{309F498E-BAB6-499E-B1EE-67EBB3A4A4D9}" type="datetimeFigureOut">
              <a:rPr lang="sl-SI"/>
              <a:pPr>
                <a:defRPr/>
              </a:pPr>
              <a:t>31. 05. 2019</a:t>
            </a:fld>
            <a:endParaRPr lang="sl-SI" dirty="0"/>
          </a:p>
        </p:txBody>
      </p:sp>
      <p:sp>
        <p:nvSpPr>
          <p:cNvPr id="4" name="Ograda noge 4">
            <a:extLst>
              <a:ext uri="{FF2B5EF4-FFF2-40B4-BE49-F238E27FC236}">
                <a16:creationId xmlns:a16="http://schemas.microsoft.com/office/drawing/2014/main" id="{F00722D8-4C91-4844-9C4D-4DDABCF8305A}"/>
              </a:ext>
            </a:extLst>
          </p:cNvPr>
          <p:cNvSpPr>
            <a:spLocks noGrp="1"/>
          </p:cNvSpPr>
          <p:nvPr>
            <p:ph type="ftr" sz="quarter" idx="11"/>
          </p:nvPr>
        </p:nvSpPr>
        <p:spPr/>
        <p:txBody>
          <a:bodyPr/>
          <a:lstStyle>
            <a:lvl1pPr>
              <a:defRPr/>
            </a:lvl1pPr>
          </a:lstStyle>
          <a:p>
            <a:pPr>
              <a:defRPr/>
            </a:pPr>
            <a:endParaRPr lang="sl-SI"/>
          </a:p>
        </p:txBody>
      </p:sp>
      <p:sp>
        <p:nvSpPr>
          <p:cNvPr id="5" name="Ograda številke diapozitiva 5">
            <a:extLst>
              <a:ext uri="{FF2B5EF4-FFF2-40B4-BE49-F238E27FC236}">
                <a16:creationId xmlns:a16="http://schemas.microsoft.com/office/drawing/2014/main" id="{027D35D8-65F8-40DF-9477-37CFE1932670}"/>
              </a:ext>
            </a:extLst>
          </p:cNvPr>
          <p:cNvSpPr>
            <a:spLocks noGrp="1"/>
          </p:cNvSpPr>
          <p:nvPr>
            <p:ph type="sldNum" sz="quarter" idx="12"/>
          </p:nvPr>
        </p:nvSpPr>
        <p:spPr/>
        <p:txBody>
          <a:bodyPr/>
          <a:lstStyle>
            <a:lvl1pPr>
              <a:defRPr/>
            </a:lvl1pPr>
          </a:lstStyle>
          <a:p>
            <a:fld id="{6DAC45A6-80F2-49A6-B2E1-DEA3230FFBA7}" type="slidenum">
              <a:rPr lang="sl-SI" altLang="sl-SI"/>
              <a:pPr/>
              <a:t>‹#›</a:t>
            </a:fld>
            <a:endParaRPr lang="sl-SI" altLang="sl-SI"/>
          </a:p>
        </p:txBody>
      </p:sp>
    </p:spTree>
    <p:extLst>
      <p:ext uri="{BB962C8B-B14F-4D97-AF65-F5344CB8AC3E}">
        <p14:creationId xmlns:p14="http://schemas.microsoft.com/office/powerpoint/2010/main" val="217515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3">
            <a:extLst>
              <a:ext uri="{FF2B5EF4-FFF2-40B4-BE49-F238E27FC236}">
                <a16:creationId xmlns:a16="http://schemas.microsoft.com/office/drawing/2014/main" id="{17A05B48-2E31-446C-B49C-07A97A0356E4}"/>
              </a:ext>
            </a:extLst>
          </p:cNvPr>
          <p:cNvSpPr>
            <a:spLocks noGrp="1"/>
          </p:cNvSpPr>
          <p:nvPr>
            <p:ph type="dt" sz="half" idx="10"/>
          </p:nvPr>
        </p:nvSpPr>
        <p:spPr/>
        <p:txBody>
          <a:bodyPr/>
          <a:lstStyle>
            <a:lvl1pPr>
              <a:defRPr/>
            </a:lvl1pPr>
          </a:lstStyle>
          <a:p>
            <a:pPr>
              <a:defRPr/>
            </a:pPr>
            <a:fld id="{172979D4-A356-4BDB-8EDF-B5FCEC643B77}" type="datetimeFigureOut">
              <a:rPr lang="sl-SI"/>
              <a:pPr>
                <a:defRPr/>
              </a:pPr>
              <a:t>31. 05. 2019</a:t>
            </a:fld>
            <a:endParaRPr lang="sl-SI" dirty="0"/>
          </a:p>
        </p:txBody>
      </p:sp>
      <p:sp>
        <p:nvSpPr>
          <p:cNvPr id="3" name="Ograda noge 4">
            <a:extLst>
              <a:ext uri="{FF2B5EF4-FFF2-40B4-BE49-F238E27FC236}">
                <a16:creationId xmlns:a16="http://schemas.microsoft.com/office/drawing/2014/main" id="{35B5D435-531E-45A6-9BD6-D66D8030101E}"/>
              </a:ext>
            </a:extLst>
          </p:cNvPr>
          <p:cNvSpPr>
            <a:spLocks noGrp="1"/>
          </p:cNvSpPr>
          <p:nvPr>
            <p:ph type="ftr" sz="quarter" idx="11"/>
          </p:nvPr>
        </p:nvSpPr>
        <p:spPr/>
        <p:txBody>
          <a:bodyPr/>
          <a:lstStyle>
            <a:lvl1pPr>
              <a:defRPr/>
            </a:lvl1pPr>
          </a:lstStyle>
          <a:p>
            <a:pPr>
              <a:defRPr/>
            </a:pPr>
            <a:endParaRPr lang="sl-SI"/>
          </a:p>
        </p:txBody>
      </p:sp>
      <p:sp>
        <p:nvSpPr>
          <p:cNvPr id="4" name="Ograda številke diapozitiva 5">
            <a:extLst>
              <a:ext uri="{FF2B5EF4-FFF2-40B4-BE49-F238E27FC236}">
                <a16:creationId xmlns:a16="http://schemas.microsoft.com/office/drawing/2014/main" id="{F407A07C-11D2-42D8-A241-57992DFDEB15}"/>
              </a:ext>
            </a:extLst>
          </p:cNvPr>
          <p:cNvSpPr>
            <a:spLocks noGrp="1"/>
          </p:cNvSpPr>
          <p:nvPr>
            <p:ph type="sldNum" sz="quarter" idx="12"/>
          </p:nvPr>
        </p:nvSpPr>
        <p:spPr/>
        <p:txBody>
          <a:bodyPr/>
          <a:lstStyle>
            <a:lvl1pPr>
              <a:defRPr/>
            </a:lvl1pPr>
          </a:lstStyle>
          <a:p>
            <a:fld id="{88596C61-B76D-47B4-BEF8-6F4C40F89BDB}" type="slidenum">
              <a:rPr lang="sl-SI" altLang="sl-SI"/>
              <a:pPr/>
              <a:t>‹#›</a:t>
            </a:fld>
            <a:endParaRPr lang="sl-SI" altLang="sl-SI"/>
          </a:p>
        </p:txBody>
      </p:sp>
    </p:spTree>
    <p:extLst>
      <p:ext uri="{BB962C8B-B14F-4D97-AF65-F5344CB8AC3E}">
        <p14:creationId xmlns:p14="http://schemas.microsoft.com/office/powerpoint/2010/main" val="2742425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3">
            <a:extLst>
              <a:ext uri="{FF2B5EF4-FFF2-40B4-BE49-F238E27FC236}">
                <a16:creationId xmlns:a16="http://schemas.microsoft.com/office/drawing/2014/main" id="{F1AF197F-8D2C-4B23-B74B-FB754A68DCF9}"/>
              </a:ext>
            </a:extLst>
          </p:cNvPr>
          <p:cNvSpPr>
            <a:spLocks noGrp="1"/>
          </p:cNvSpPr>
          <p:nvPr>
            <p:ph type="dt" sz="half" idx="10"/>
          </p:nvPr>
        </p:nvSpPr>
        <p:spPr/>
        <p:txBody>
          <a:bodyPr/>
          <a:lstStyle>
            <a:lvl1pPr>
              <a:defRPr/>
            </a:lvl1pPr>
          </a:lstStyle>
          <a:p>
            <a:pPr>
              <a:defRPr/>
            </a:pPr>
            <a:fld id="{D2F00161-293C-48F1-949B-834B9D6DADDC}" type="datetimeFigureOut">
              <a:rPr lang="sl-SI"/>
              <a:pPr>
                <a:defRPr/>
              </a:pPr>
              <a:t>31. 05. 2019</a:t>
            </a:fld>
            <a:endParaRPr lang="sl-SI" dirty="0"/>
          </a:p>
        </p:txBody>
      </p:sp>
      <p:sp>
        <p:nvSpPr>
          <p:cNvPr id="6" name="Ograda noge 4">
            <a:extLst>
              <a:ext uri="{FF2B5EF4-FFF2-40B4-BE49-F238E27FC236}">
                <a16:creationId xmlns:a16="http://schemas.microsoft.com/office/drawing/2014/main" id="{756F2870-8D83-4F9D-B961-6018F1C2170C}"/>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7DEC5E35-40C3-4F0B-B7AB-C204CD55D3DF}"/>
              </a:ext>
            </a:extLst>
          </p:cNvPr>
          <p:cNvSpPr>
            <a:spLocks noGrp="1"/>
          </p:cNvSpPr>
          <p:nvPr>
            <p:ph type="sldNum" sz="quarter" idx="12"/>
          </p:nvPr>
        </p:nvSpPr>
        <p:spPr/>
        <p:txBody>
          <a:bodyPr/>
          <a:lstStyle>
            <a:lvl1pPr>
              <a:defRPr/>
            </a:lvl1pPr>
          </a:lstStyle>
          <a:p>
            <a:fld id="{9DE210F6-CFF2-46C7-A575-71D2F81785DD}" type="slidenum">
              <a:rPr lang="sl-SI" altLang="sl-SI"/>
              <a:pPr/>
              <a:t>‹#›</a:t>
            </a:fld>
            <a:endParaRPr lang="sl-SI" altLang="sl-SI"/>
          </a:p>
        </p:txBody>
      </p:sp>
    </p:spTree>
    <p:extLst>
      <p:ext uri="{BB962C8B-B14F-4D97-AF65-F5344CB8AC3E}">
        <p14:creationId xmlns:p14="http://schemas.microsoft.com/office/powerpoint/2010/main" val="40276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dirty="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3">
            <a:extLst>
              <a:ext uri="{FF2B5EF4-FFF2-40B4-BE49-F238E27FC236}">
                <a16:creationId xmlns:a16="http://schemas.microsoft.com/office/drawing/2014/main" id="{F7859781-6A0D-4C72-A9C9-A0244DFFAEAD}"/>
              </a:ext>
            </a:extLst>
          </p:cNvPr>
          <p:cNvSpPr>
            <a:spLocks noGrp="1"/>
          </p:cNvSpPr>
          <p:nvPr>
            <p:ph type="dt" sz="half" idx="10"/>
          </p:nvPr>
        </p:nvSpPr>
        <p:spPr/>
        <p:txBody>
          <a:bodyPr/>
          <a:lstStyle>
            <a:lvl1pPr>
              <a:defRPr/>
            </a:lvl1pPr>
          </a:lstStyle>
          <a:p>
            <a:pPr>
              <a:defRPr/>
            </a:pPr>
            <a:fld id="{05B5AD51-9151-4997-9CD5-A1AD2626375F}" type="datetimeFigureOut">
              <a:rPr lang="sl-SI"/>
              <a:pPr>
                <a:defRPr/>
              </a:pPr>
              <a:t>31. 05. 2019</a:t>
            </a:fld>
            <a:endParaRPr lang="sl-SI" dirty="0"/>
          </a:p>
        </p:txBody>
      </p:sp>
      <p:sp>
        <p:nvSpPr>
          <p:cNvPr id="6" name="Ograda noge 4">
            <a:extLst>
              <a:ext uri="{FF2B5EF4-FFF2-40B4-BE49-F238E27FC236}">
                <a16:creationId xmlns:a16="http://schemas.microsoft.com/office/drawing/2014/main" id="{66576DC2-8E47-4C65-B9AC-D5970AEC26B2}"/>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CF4CA0E1-505D-4635-8759-1AC29638A3EB}"/>
              </a:ext>
            </a:extLst>
          </p:cNvPr>
          <p:cNvSpPr>
            <a:spLocks noGrp="1"/>
          </p:cNvSpPr>
          <p:nvPr>
            <p:ph type="sldNum" sz="quarter" idx="12"/>
          </p:nvPr>
        </p:nvSpPr>
        <p:spPr/>
        <p:txBody>
          <a:bodyPr/>
          <a:lstStyle>
            <a:lvl1pPr>
              <a:defRPr/>
            </a:lvl1pPr>
          </a:lstStyle>
          <a:p>
            <a:fld id="{C03A7DF1-F45B-4B98-8078-5AA87F0B8C6A}" type="slidenum">
              <a:rPr lang="sl-SI" altLang="sl-SI"/>
              <a:pPr/>
              <a:t>‹#›</a:t>
            </a:fld>
            <a:endParaRPr lang="sl-SI" altLang="sl-SI"/>
          </a:p>
        </p:txBody>
      </p:sp>
    </p:spTree>
    <p:extLst>
      <p:ext uri="{BB962C8B-B14F-4D97-AF65-F5344CB8AC3E}">
        <p14:creationId xmlns:p14="http://schemas.microsoft.com/office/powerpoint/2010/main" val="2672734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grada naslova 1">
            <a:extLst>
              <a:ext uri="{FF2B5EF4-FFF2-40B4-BE49-F238E27FC236}">
                <a16:creationId xmlns:a16="http://schemas.microsoft.com/office/drawing/2014/main" id="{4D423CC3-B577-4245-9498-9FABC0E723C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ltLang="sl-SI"/>
              <a:t>Uredite slog naslova matrice</a:t>
            </a:r>
          </a:p>
        </p:txBody>
      </p:sp>
      <p:sp>
        <p:nvSpPr>
          <p:cNvPr id="1027" name="Ograda besedila 2">
            <a:extLst>
              <a:ext uri="{FF2B5EF4-FFF2-40B4-BE49-F238E27FC236}">
                <a16:creationId xmlns:a16="http://schemas.microsoft.com/office/drawing/2014/main" id="{E8A455A4-3097-45E8-A259-CE2C947BF10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a:t>Uredite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
        <p:nvSpPr>
          <p:cNvPr id="4" name="Ograda datuma 3">
            <a:extLst>
              <a:ext uri="{FF2B5EF4-FFF2-40B4-BE49-F238E27FC236}">
                <a16:creationId xmlns:a16="http://schemas.microsoft.com/office/drawing/2014/main" id="{29ED8532-9F6C-4D48-9B5D-EB27260F8B3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417AD84-3C97-4DF2-9379-94E9D1A7755E}" type="datetimeFigureOut">
              <a:rPr lang="sl-SI"/>
              <a:pPr>
                <a:defRPr/>
              </a:pPr>
              <a:t>31. 05. 2019</a:t>
            </a:fld>
            <a:endParaRPr lang="sl-SI" dirty="0"/>
          </a:p>
        </p:txBody>
      </p:sp>
      <p:sp>
        <p:nvSpPr>
          <p:cNvPr id="5" name="Ograda noge 4">
            <a:extLst>
              <a:ext uri="{FF2B5EF4-FFF2-40B4-BE49-F238E27FC236}">
                <a16:creationId xmlns:a16="http://schemas.microsoft.com/office/drawing/2014/main" id="{2B2BAE6F-3F5B-4D7A-97C7-22760E1DF3F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sl-SI"/>
          </a:p>
        </p:txBody>
      </p:sp>
      <p:sp>
        <p:nvSpPr>
          <p:cNvPr id="6" name="Ograda številke diapozitiva 5">
            <a:extLst>
              <a:ext uri="{FF2B5EF4-FFF2-40B4-BE49-F238E27FC236}">
                <a16:creationId xmlns:a16="http://schemas.microsoft.com/office/drawing/2014/main" id="{637A5683-14E7-42DF-B63E-9FE5ABC9F58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28CE742-FB61-4675-AAFC-346DFB08ABEE}" type="slidenum">
              <a:rPr lang="sl-SI" altLang="sl-SI"/>
              <a:pPr/>
              <a:t>‹#›</a:t>
            </a:fld>
            <a:endParaRPr lang="sl-SI" alt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iptopsigns.com/The-Doors-Decal-Sticker-p-3659.html"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doors.iscool.com/albums/" TargetMode="External"/><Relationship Id="rId7" Type="http://schemas.openxmlformats.org/officeDocument/2006/relationships/hyperlink" Target="http://en.wikipedia.org/wiki/Absolutely_Live_(The_Doors_album)"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en.wikipedia.org/wiki/The_Doors_(album)" TargetMode="External"/><Relationship Id="rId10" Type="http://schemas.openxmlformats.org/officeDocument/2006/relationships/image" Target="../media/image24.jpeg"/><Relationship Id="rId4" Type="http://schemas.openxmlformats.org/officeDocument/2006/relationships/image" Target="../media/image21.jpeg"/><Relationship Id="rId9" Type="http://schemas.openxmlformats.org/officeDocument/2006/relationships/hyperlink" Target="http://en.wikipedia.org/wiki/L.A._Woman"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uzJW9zEgGf8" TargetMode="External"/><Relationship Id="rId3" Type="http://schemas.openxmlformats.org/officeDocument/2006/relationships/hyperlink" Target="https://www.youtube.com/watch?v=5-0bqonqooo" TargetMode="External"/><Relationship Id="rId7" Type="http://schemas.openxmlformats.org/officeDocument/2006/relationships/hyperlink" Target="https://www.youtube.com/watch?v=JskztPPSJwY"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youtube.com/watch?v=ZRAr354usf8" TargetMode="External"/><Relationship Id="rId5" Type="http://schemas.openxmlformats.org/officeDocument/2006/relationships/hyperlink" Target="https://www.youtube.com/watch?v=jKa0Par8Un8" TargetMode="External"/><Relationship Id="rId4" Type="http://schemas.openxmlformats.org/officeDocument/2006/relationships/hyperlink" Target="https://www.youtube.com/watch?v=lS-af9Q-zvQ"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giphy.com/search/moonlight-drive" TargetMode="External"/><Relationship Id="rId13" Type="http://schemas.openxmlformats.org/officeDocument/2006/relationships/hyperlink" Target="http://www.taringa.net/posts/imagenes/9821462/Gifs-the-doors.html" TargetMode="External"/><Relationship Id="rId3" Type="http://schemas.openxmlformats.org/officeDocument/2006/relationships/hyperlink" Target="http://fashionpilule.blogspot.com/2013/04/tribute-to-james-douglas-jim-morrison.html" TargetMode="External"/><Relationship Id="rId7" Type="http://schemas.openxmlformats.org/officeDocument/2006/relationships/hyperlink" Target="http://www.biography.com/people/jim-morrison-9415576" TargetMode="External"/><Relationship Id="rId12" Type="http://schemas.openxmlformats.org/officeDocument/2006/relationships/hyperlink" Target="http://gifsoup.com/view/4632668/jim-morrison-the-doors.html"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l.wikipedia.org/wiki/Jim_Morrison" TargetMode="External"/><Relationship Id="rId11" Type="http://schemas.openxmlformats.org/officeDocument/2006/relationships/hyperlink" Target="http://www.ana.rs/forum/index.php?topic=46766.105" TargetMode="External"/><Relationship Id="rId5" Type="http://schemas.openxmlformats.org/officeDocument/2006/relationships/hyperlink" Target="https://www.pinterest.com/classicrock99/pamela-courson-morrison/" TargetMode="External"/><Relationship Id="rId15" Type="http://schemas.openxmlformats.org/officeDocument/2006/relationships/hyperlink" Target="https://www.tumblr.com/search/jim+morrison+gif" TargetMode="External"/><Relationship Id="rId10" Type="http://schemas.openxmlformats.org/officeDocument/2006/relationships/hyperlink" Target="https://www.tumblr.com/search/lmf%20gifs" TargetMode="External"/><Relationship Id="rId4" Type="http://schemas.openxmlformats.org/officeDocument/2006/relationships/hyperlink" Target="http://en.wikipedia.org/wiki/The_Doors" TargetMode="External"/><Relationship Id="rId9" Type="http://schemas.openxmlformats.org/officeDocument/2006/relationships/hyperlink" Target="http://lightfeathers-stiffboards.tumblr.com/post/24077027005" TargetMode="External"/><Relationship Id="rId14" Type="http://schemas.openxmlformats.org/officeDocument/2006/relationships/hyperlink" Target="http://rebloggy.com/doors/search/bestmatch/page/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allaboutjazz.com/the-doors-the-app-and-beyond-by-doug-collette.php"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youtube.com/watch?v=uzJW9zEgGf8"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giphy.com/search/moonlight-drive"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hyperlink" Target="https://www.tumblr.com/tagged/LMF-Gifs"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hyperlink" Target="https://www.tumblr.com/search/Jim%20Morrison%20gifs" TargetMode="Externa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hyperlink" Target="http://www.taringa.net/posts/imagenes/9821462/Gifs-the-doors.html"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hyperlink" Target="http://gifsoup.com/view/4632668/jim-morrison-the-doors.html" TargetMode="Externa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hyperlink" Target="http://rebloggy.com/doors/search/bestmatch/page/1"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hyperlink" Target="https://www.tumblr.com/search/jim+morrison+gif" TargetMode="Externa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hyperlink" Target="https://www.pinterest.com/jakobhamilton/jim-morrison/" TargetMode="External"/><Relationship Id="rId7" Type="http://schemas.openxmlformats.org/officeDocument/2006/relationships/hyperlink" Target="https://www.tumblr.com/search/Touch+Me+Babe"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s://www.pinterest.com/classicrock99/pamela-courson-morrison/"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hyperlink" Target="http://thedecadenceproject.com/2013/10/pere-lachaise-cemetery/" TargetMode="External"/><Relationship Id="rId7" Type="http://schemas.openxmlformats.org/officeDocument/2006/relationships/image" Target="../media/image18.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tumblr.com/search/thedoors" TargetMode="External"/><Relationship Id="rId5" Type="http://schemas.openxmlformats.org/officeDocument/2006/relationships/image" Target="../media/image17.gif"/><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hyperlink" Target="http://rebloggy.com/post/gif-gifs-strange-jim-morrison-the-doors-people-are-strange-the-doors-gif/57149093982"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www.gopixpic.com/1024/the-doors-live-at-holywood-bowl-1968/http:||2*bp*blogspot*com|-QoDE1t6VZ4s|UDLNqsF3SqI|AAAAAAAACo8|dTE_0unngHU|s1600|219803_211579618870473_159144340780668_765222_6327296_o*jpg/" TargetMode="Externa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NEZA\šola\9.b\gvz\Jim-Morrison-Frankfurt-Se-007.jpg">
            <a:extLst>
              <a:ext uri="{FF2B5EF4-FFF2-40B4-BE49-F238E27FC236}">
                <a16:creationId xmlns:a16="http://schemas.microsoft.com/office/drawing/2014/main" id="{5A6160A8-CFF3-40B6-ACF8-C41BBF332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14FC1B6F-450B-4422-8941-402461724D7A}"/>
              </a:ext>
            </a:extLst>
          </p:cNvPr>
          <p:cNvSpPr>
            <a:spLocks noGrp="1"/>
          </p:cNvSpPr>
          <p:nvPr>
            <p:ph type="ctrTitle"/>
          </p:nvPr>
        </p:nvSpPr>
        <p:spPr/>
        <p:txBody>
          <a:bodyPr rtlCol="0">
            <a:normAutofit fontScale="90000"/>
          </a:bodyPr>
          <a:lstStyle/>
          <a:p>
            <a:pPr fontAlgn="auto">
              <a:spcAft>
                <a:spcPts val="0"/>
              </a:spcAft>
              <a:defRPr/>
            </a:pPr>
            <a:r>
              <a:rPr lang="en-US" dirty="0">
                <a:solidFill>
                  <a:schemeClr val="bg1"/>
                </a:solidFill>
                <a:latin typeface="Century" pitchFamily="18" charset="0"/>
              </a:rPr>
              <a:t>"</a:t>
            </a:r>
            <a:r>
              <a:rPr lang="en-US" sz="5300" dirty="0">
                <a:solidFill>
                  <a:schemeClr val="bg1"/>
                </a:solidFill>
                <a:latin typeface="Century" pitchFamily="18" charset="0"/>
              </a:rPr>
              <a:t>If the doors of perception were cleansed every thing would appear to man as it is, infinite."</a:t>
            </a:r>
            <a:endParaRPr lang="sl-SI" dirty="0">
              <a:solidFill>
                <a:schemeClr val="bg1"/>
              </a:solidFill>
              <a:latin typeface="Century" pitchFamily="18" charset="0"/>
            </a:endParaRPr>
          </a:p>
        </p:txBody>
      </p:sp>
      <p:sp>
        <p:nvSpPr>
          <p:cNvPr id="2052" name="Podnaslov 2">
            <a:extLst>
              <a:ext uri="{FF2B5EF4-FFF2-40B4-BE49-F238E27FC236}">
                <a16:creationId xmlns:a16="http://schemas.microsoft.com/office/drawing/2014/main" id="{B7284856-8498-4096-ACFC-DE8D71F14991}"/>
              </a:ext>
            </a:extLst>
          </p:cNvPr>
          <p:cNvSpPr>
            <a:spLocks noGrp="1"/>
          </p:cNvSpPr>
          <p:nvPr>
            <p:ph type="subTitle" idx="1"/>
          </p:nvPr>
        </p:nvSpPr>
        <p:spPr>
          <a:xfrm>
            <a:off x="4932363" y="5727700"/>
            <a:ext cx="4135437" cy="1130300"/>
          </a:xfrm>
        </p:spPr>
        <p:txBody>
          <a:bodyPr/>
          <a:lstStyle/>
          <a:p>
            <a:r>
              <a:rPr lang="sl-SI" altLang="sl-SI" sz="2400">
                <a:solidFill>
                  <a:schemeClr val="bg1"/>
                </a:solidFill>
                <a:latin typeface="Century" panose="02040604050505020304" pitchFamily="18" charset="0"/>
              </a:rPr>
              <a:t> </a:t>
            </a:r>
            <a:endParaRPr lang="sl-SI" altLang="sl-SI" sz="2400" dirty="0">
              <a:solidFill>
                <a:schemeClr val="bg1"/>
              </a:solidFill>
              <a:latin typeface="Century" panose="02040604050505020304" pitchFamily="18" charset="0"/>
            </a:endParaRPr>
          </a:p>
        </p:txBody>
      </p:sp>
      <p:pic>
        <p:nvPicPr>
          <p:cNvPr id="1026" name="Picture 2" descr="http://www.tiptopsigns.com/images/P/the%20doors.jpg">
            <a:hlinkClick r:id="rId3"/>
            <a:extLst>
              <a:ext uri="{FF2B5EF4-FFF2-40B4-BE49-F238E27FC236}">
                <a16:creationId xmlns:a16="http://schemas.microsoft.com/office/drawing/2014/main" id="{D08DEAA2-1A47-4AD6-8817-95E34D585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412875"/>
            <a:ext cx="27844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475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4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NEZA\šola\9.b\gvz\Jim-Morrison-Frankfurt-Se-007.jpg">
            <a:extLst>
              <a:ext uri="{FF2B5EF4-FFF2-40B4-BE49-F238E27FC236}">
                <a16:creationId xmlns:a16="http://schemas.microsoft.com/office/drawing/2014/main" id="{D77114D5-1091-4FF7-A224-5B40FF83F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Naslov 1">
            <a:extLst>
              <a:ext uri="{FF2B5EF4-FFF2-40B4-BE49-F238E27FC236}">
                <a16:creationId xmlns:a16="http://schemas.microsoft.com/office/drawing/2014/main" id="{D5A42DE4-1472-4E2C-84B3-E09C1E8EF620}"/>
              </a:ext>
            </a:extLst>
          </p:cNvPr>
          <p:cNvSpPr>
            <a:spLocks noGrp="1"/>
          </p:cNvSpPr>
          <p:nvPr>
            <p:ph type="title"/>
          </p:nvPr>
        </p:nvSpPr>
        <p:spPr/>
        <p:txBody>
          <a:bodyPr/>
          <a:lstStyle/>
          <a:p>
            <a:r>
              <a:rPr lang="sl-SI" altLang="sl-SI">
                <a:solidFill>
                  <a:schemeClr val="bg1"/>
                </a:solidFill>
                <a:latin typeface="Century" panose="02040604050505020304" pitchFamily="18" charset="0"/>
              </a:rPr>
              <a:t>Albumi</a:t>
            </a:r>
          </a:p>
        </p:txBody>
      </p:sp>
      <p:sp>
        <p:nvSpPr>
          <p:cNvPr id="11268" name="Ograda vsebine 2">
            <a:extLst>
              <a:ext uri="{FF2B5EF4-FFF2-40B4-BE49-F238E27FC236}">
                <a16:creationId xmlns:a16="http://schemas.microsoft.com/office/drawing/2014/main" id="{1268F69E-7500-4F5C-80CE-C79FDD703EE7}"/>
              </a:ext>
            </a:extLst>
          </p:cNvPr>
          <p:cNvSpPr>
            <a:spLocks noGrp="1"/>
          </p:cNvSpPr>
          <p:nvPr>
            <p:ph idx="1"/>
          </p:nvPr>
        </p:nvSpPr>
        <p:spPr/>
        <p:txBody>
          <a:bodyPr/>
          <a:lstStyle/>
          <a:p>
            <a:r>
              <a:rPr lang="en-US" altLang="sl-SI">
                <a:solidFill>
                  <a:schemeClr val="bg1"/>
                </a:solidFill>
              </a:rPr>
              <a:t>1967 - </a:t>
            </a:r>
            <a:r>
              <a:rPr lang="en-US" altLang="sl-SI" i="1">
                <a:solidFill>
                  <a:schemeClr val="bg1"/>
                </a:solidFill>
              </a:rPr>
              <a:t>The Doors</a:t>
            </a:r>
            <a:endParaRPr lang="en-US" altLang="sl-SI">
              <a:solidFill>
                <a:schemeClr val="bg1"/>
              </a:solidFill>
            </a:endParaRPr>
          </a:p>
          <a:p>
            <a:r>
              <a:rPr lang="en-US" altLang="sl-SI">
                <a:solidFill>
                  <a:schemeClr val="bg1"/>
                </a:solidFill>
              </a:rPr>
              <a:t>1967 - </a:t>
            </a:r>
            <a:r>
              <a:rPr lang="en-US" altLang="sl-SI" i="1">
                <a:solidFill>
                  <a:schemeClr val="bg1"/>
                </a:solidFill>
              </a:rPr>
              <a:t>Strange Days</a:t>
            </a:r>
            <a:endParaRPr lang="en-US" altLang="sl-SI">
              <a:solidFill>
                <a:schemeClr val="bg1"/>
              </a:solidFill>
            </a:endParaRPr>
          </a:p>
          <a:p>
            <a:r>
              <a:rPr lang="en-US" altLang="sl-SI">
                <a:solidFill>
                  <a:schemeClr val="bg1"/>
                </a:solidFill>
              </a:rPr>
              <a:t>1968 - </a:t>
            </a:r>
            <a:r>
              <a:rPr lang="en-US" altLang="sl-SI" i="1">
                <a:solidFill>
                  <a:schemeClr val="bg1"/>
                </a:solidFill>
              </a:rPr>
              <a:t>Waiting for the Sun</a:t>
            </a:r>
            <a:endParaRPr lang="en-US" altLang="sl-SI">
              <a:solidFill>
                <a:schemeClr val="bg1"/>
              </a:solidFill>
            </a:endParaRPr>
          </a:p>
          <a:p>
            <a:r>
              <a:rPr lang="en-US" altLang="sl-SI">
                <a:solidFill>
                  <a:schemeClr val="bg1"/>
                </a:solidFill>
              </a:rPr>
              <a:t>1969 - </a:t>
            </a:r>
            <a:r>
              <a:rPr lang="en-US" altLang="sl-SI" i="1">
                <a:solidFill>
                  <a:schemeClr val="bg1"/>
                </a:solidFill>
              </a:rPr>
              <a:t>The Soft Parade</a:t>
            </a:r>
            <a:endParaRPr lang="en-US" altLang="sl-SI">
              <a:solidFill>
                <a:schemeClr val="bg1"/>
              </a:solidFill>
            </a:endParaRPr>
          </a:p>
          <a:p>
            <a:r>
              <a:rPr lang="en-US" altLang="sl-SI">
                <a:solidFill>
                  <a:schemeClr val="bg1"/>
                </a:solidFill>
              </a:rPr>
              <a:t>1970 - </a:t>
            </a:r>
            <a:r>
              <a:rPr lang="en-US" altLang="sl-SI" i="1">
                <a:solidFill>
                  <a:schemeClr val="bg1"/>
                </a:solidFill>
              </a:rPr>
              <a:t>Morrison Hotel</a:t>
            </a:r>
            <a:endParaRPr lang="en-US" altLang="sl-SI">
              <a:solidFill>
                <a:schemeClr val="bg1"/>
              </a:solidFill>
            </a:endParaRPr>
          </a:p>
          <a:p>
            <a:r>
              <a:rPr lang="en-US" altLang="sl-SI">
                <a:solidFill>
                  <a:schemeClr val="bg1"/>
                </a:solidFill>
              </a:rPr>
              <a:t>1971 - </a:t>
            </a:r>
            <a:r>
              <a:rPr lang="en-US" altLang="sl-SI" i="1">
                <a:solidFill>
                  <a:schemeClr val="bg1"/>
                </a:solidFill>
              </a:rPr>
              <a:t>L.A. Woman</a:t>
            </a:r>
            <a:endParaRPr lang="en-US" altLang="sl-SI">
              <a:solidFill>
                <a:schemeClr val="bg1"/>
              </a:solidFill>
            </a:endParaRPr>
          </a:p>
          <a:p>
            <a:endParaRPr lang="sl-SI" altLang="sl-SI">
              <a:solidFill>
                <a:schemeClr val="bg1"/>
              </a:solidFill>
              <a:latin typeface="Century" panose="02040604050505020304" pitchFamily="18" charset="0"/>
            </a:endParaRPr>
          </a:p>
        </p:txBody>
      </p:sp>
      <p:pic>
        <p:nvPicPr>
          <p:cNvPr id="11269" name="Picture 6" descr="http://doors.iscool.com/albums/waitingf.jpg">
            <a:hlinkClick r:id="rId3"/>
            <a:extLst>
              <a:ext uri="{FF2B5EF4-FFF2-40B4-BE49-F238E27FC236}">
                <a16:creationId xmlns:a16="http://schemas.microsoft.com/office/drawing/2014/main" id="{D8B33B12-74AE-4E29-A890-565B25E78F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333375"/>
            <a:ext cx="18669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8" descr="http://upload.wikimedia.org/wikipedia/en/9/98/TheDoorsTheDoorsalbumcover.jpg">
            <a:hlinkClick r:id="rId5"/>
            <a:extLst>
              <a:ext uri="{FF2B5EF4-FFF2-40B4-BE49-F238E27FC236}">
                <a16:creationId xmlns:a16="http://schemas.microsoft.com/office/drawing/2014/main" id="{A3A3AF08-9CED-4D37-84DF-C8D1F4713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0938" y="2420938"/>
            <a:ext cx="17954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0" descr="http://upload.wikimedia.org/wikipedia/en/thumb/f/f5/DoorsAbLive1970.jpg/220px-DoorsAbLive1970.jpg">
            <a:hlinkClick r:id="rId7"/>
            <a:extLst>
              <a:ext uri="{FF2B5EF4-FFF2-40B4-BE49-F238E27FC236}">
                <a16:creationId xmlns:a16="http://schemas.microsoft.com/office/drawing/2014/main" id="{A74011C0-C012-4D20-8BEE-E126FFB0ED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125" y="4557713"/>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2" descr="http://upload.wikimedia.org/wikipedia/en/4/41/The_Doors_-_L.A._Woman.jpg">
            <a:hlinkClick r:id="rId9"/>
            <a:extLst>
              <a:ext uri="{FF2B5EF4-FFF2-40B4-BE49-F238E27FC236}">
                <a16:creationId xmlns:a16="http://schemas.microsoft.com/office/drawing/2014/main" id="{2FF61EC1-D513-47C6-B8DA-AB4EF53FB3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7525" y="4724400"/>
            <a:ext cx="192881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NEZA\šola\9.b\gvz\Jim-Morrison-Frankfurt-Se-007.jpg">
            <a:extLst>
              <a:ext uri="{FF2B5EF4-FFF2-40B4-BE49-F238E27FC236}">
                <a16:creationId xmlns:a16="http://schemas.microsoft.com/office/drawing/2014/main" id="{574E0DAE-DE3C-49D5-909E-1BE961879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Naslov 1">
            <a:extLst>
              <a:ext uri="{FF2B5EF4-FFF2-40B4-BE49-F238E27FC236}">
                <a16:creationId xmlns:a16="http://schemas.microsoft.com/office/drawing/2014/main" id="{B9EF84B1-BDC5-4814-9471-DD662FD9AA4B}"/>
              </a:ext>
            </a:extLst>
          </p:cNvPr>
          <p:cNvSpPr>
            <a:spLocks noGrp="1"/>
          </p:cNvSpPr>
          <p:nvPr>
            <p:ph type="title"/>
          </p:nvPr>
        </p:nvSpPr>
        <p:spPr/>
        <p:txBody>
          <a:bodyPr/>
          <a:lstStyle/>
          <a:p>
            <a:endParaRPr lang="sl-SI" altLang="sl-SI">
              <a:solidFill>
                <a:schemeClr val="bg1"/>
              </a:solidFill>
              <a:latin typeface="Century" panose="02040604050505020304" pitchFamily="18" charset="0"/>
            </a:endParaRPr>
          </a:p>
        </p:txBody>
      </p:sp>
      <p:sp>
        <p:nvSpPr>
          <p:cNvPr id="3" name="Ograda vsebine 2">
            <a:extLst>
              <a:ext uri="{FF2B5EF4-FFF2-40B4-BE49-F238E27FC236}">
                <a16:creationId xmlns:a16="http://schemas.microsoft.com/office/drawing/2014/main" id="{D737865C-535A-43DC-8334-99D3A3C79A78}"/>
              </a:ext>
            </a:extLst>
          </p:cNvPr>
          <p:cNvSpPr>
            <a:spLocks noGrp="1"/>
          </p:cNvSpPr>
          <p:nvPr>
            <p:ph idx="1"/>
          </p:nvPr>
        </p:nvSpPr>
        <p:spPr/>
        <p:txBody>
          <a:bodyPr rtlCol="0">
            <a:normAutofit fontScale="85000" lnSpcReduction="20000"/>
          </a:bodyPr>
          <a:lstStyle/>
          <a:p>
            <a:pPr fontAlgn="auto">
              <a:spcAft>
                <a:spcPts val="0"/>
              </a:spcAft>
              <a:defRPr/>
            </a:pPr>
            <a:r>
              <a:rPr lang="sl-SI" dirty="0">
                <a:solidFill>
                  <a:schemeClr val="bg1"/>
                </a:solidFill>
                <a:latin typeface="Century" pitchFamily="18" charset="0"/>
                <a:hlinkClick r:id="rId3"/>
              </a:rPr>
              <a:t>https://www.youtube.com/watch?v=5-0bqonqooo</a:t>
            </a:r>
            <a:r>
              <a:rPr lang="sl-SI" dirty="0">
                <a:solidFill>
                  <a:schemeClr val="bg1"/>
                </a:solidFill>
                <a:latin typeface="Century" pitchFamily="18" charset="0"/>
              </a:rPr>
              <a:t> 1:20 light my fire</a:t>
            </a:r>
          </a:p>
          <a:p>
            <a:pPr fontAlgn="auto">
              <a:spcAft>
                <a:spcPts val="0"/>
              </a:spcAft>
              <a:defRPr/>
            </a:pPr>
            <a:r>
              <a:rPr lang="sl-SI" dirty="0">
                <a:solidFill>
                  <a:schemeClr val="bg1"/>
                </a:solidFill>
                <a:latin typeface="Century" pitchFamily="18" charset="0"/>
                <a:hlinkClick r:id="rId4"/>
              </a:rPr>
              <a:t>https://www.youtube.com/watch?v=lS-af9Q-zvQ</a:t>
            </a:r>
            <a:r>
              <a:rPr lang="sl-SI" dirty="0">
                <a:solidFill>
                  <a:schemeClr val="bg1"/>
                </a:solidFill>
                <a:latin typeface="Century" pitchFamily="18" charset="0"/>
              </a:rPr>
              <a:t> riders on the storm</a:t>
            </a:r>
          </a:p>
          <a:p>
            <a:pPr fontAlgn="auto">
              <a:spcAft>
                <a:spcPts val="0"/>
              </a:spcAft>
              <a:defRPr/>
            </a:pPr>
            <a:r>
              <a:rPr lang="sl-SI" dirty="0">
                <a:solidFill>
                  <a:schemeClr val="bg1"/>
                </a:solidFill>
                <a:latin typeface="Century" pitchFamily="18" charset="0"/>
                <a:hlinkClick r:id="rId5"/>
              </a:rPr>
              <a:t>https://www.youtube.com/watch?v=jKa0Par8Un8</a:t>
            </a:r>
            <a:r>
              <a:rPr lang="sl-SI" dirty="0">
                <a:solidFill>
                  <a:schemeClr val="bg1"/>
                </a:solidFill>
                <a:latin typeface="Century" pitchFamily="18" charset="0"/>
              </a:rPr>
              <a:t> love me two times</a:t>
            </a:r>
          </a:p>
          <a:p>
            <a:pPr fontAlgn="auto">
              <a:spcAft>
                <a:spcPts val="0"/>
              </a:spcAft>
              <a:defRPr/>
            </a:pPr>
            <a:r>
              <a:rPr lang="sl-SI" dirty="0">
                <a:solidFill>
                  <a:schemeClr val="bg1"/>
                </a:solidFill>
                <a:latin typeface="Century" pitchFamily="18" charset="0"/>
                <a:hlinkClick r:id="rId6"/>
              </a:rPr>
              <a:t>https://www.youtube.com/watch?v=ZRAr354usf8</a:t>
            </a:r>
            <a:r>
              <a:rPr lang="sl-SI" dirty="0">
                <a:solidFill>
                  <a:schemeClr val="bg1"/>
                </a:solidFill>
                <a:latin typeface="Century" pitchFamily="18" charset="0"/>
              </a:rPr>
              <a:t> people are strange</a:t>
            </a:r>
          </a:p>
          <a:p>
            <a:pPr fontAlgn="auto">
              <a:spcAft>
                <a:spcPts val="0"/>
              </a:spcAft>
              <a:defRPr/>
            </a:pPr>
            <a:r>
              <a:rPr lang="sl-SI" dirty="0">
                <a:solidFill>
                  <a:schemeClr val="bg1"/>
                </a:solidFill>
                <a:latin typeface="Century" pitchFamily="18" charset="0"/>
                <a:hlinkClick r:id="rId7"/>
              </a:rPr>
              <a:t>https://www.youtube.com/watch?v=JskztPPSJwY</a:t>
            </a:r>
            <a:r>
              <a:rPr lang="sl-SI" dirty="0">
                <a:solidFill>
                  <a:schemeClr val="bg1"/>
                </a:solidFill>
                <a:latin typeface="Century" pitchFamily="18" charset="0"/>
              </a:rPr>
              <a:t> 4:40 L.A. woman</a:t>
            </a:r>
          </a:p>
          <a:p>
            <a:pPr fontAlgn="auto">
              <a:spcAft>
                <a:spcPts val="0"/>
              </a:spcAft>
              <a:defRPr/>
            </a:pPr>
            <a:r>
              <a:rPr lang="sl-SI" dirty="0">
                <a:solidFill>
                  <a:schemeClr val="bg1"/>
                </a:solidFill>
                <a:latin typeface="Century" pitchFamily="18" charset="0"/>
                <a:hlinkClick r:id="rId8"/>
              </a:rPr>
              <a:t>https://www.youtube.com/watch?v=uzJW9zEgGf8</a:t>
            </a:r>
            <a:r>
              <a:rPr lang="sl-SI" dirty="0">
                <a:solidFill>
                  <a:schemeClr val="bg1"/>
                </a:solidFill>
                <a:latin typeface="Century" pitchFamily="18" charset="0"/>
              </a:rPr>
              <a:t> intervju</a:t>
            </a:r>
          </a:p>
          <a:p>
            <a:pPr fontAlgn="auto">
              <a:spcAft>
                <a:spcPts val="0"/>
              </a:spcAft>
              <a:defRPr/>
            </a:pPr>
            <a:endParaRPr lang="sl-SI" dirty="0">
              <a:solidFill>
                <a:schemeClr val="bg1"/>
              </a:solidFill>
              <a:latin typeface="Century"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NEZA\šola\9.b\gvz\Jim-Morrison-Frankfurt-Se-007.jpg">
            <a:extLst>
              <a:ext uri="{FF2B5EF4-FFF2-40B4-BE49-F238E27FC236}">
                <a16:creationId xmlns:a16="http://schemas.microsoft.com/office/drawing/2014/main" id="{4E7EA2E4-09D4-4F2A-A087-BB6D0CE05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Naslov 1">
            <a:extLst>
              <a:ext uri="{FF2B5EF4-FFF2-40B4-BE49-F238E27FC236}">
                <a16:creationId xmlns:a16="http://schemas.microsoft.com/office/drawing/2014/main" id="{4B3A9420-9CBC-4AE2-927B-150F559FFE63}"/>
              </a:ext>
            </a:extLst>
          </p:cNvPr>
          <p:cNvSpPr>
            <a:spLocks noGrp="1"/>
          </p:cNvSpPr>
          <p:nvPr>
            <p:ph type="title"/>
          </p:nvPr>
        </p:nvSpPr>
        <p:spPr/>
        <p:txBody>
          <a:bodyPr/>
          <a:lstStyle/>
          <a:p>
            <a:r>
              <a:rPr lang="sl-SI" altLang="sl-SI">
                <a:solidFill>
                  <a:schemeClr val="bg1"/>
                </a:solidFill>
                <a:latin typeface="Century" panose="02040604050505020304" pitchFamily="18" charset="0"/>
              </a:rPr>
              <a:t>viri</a:t>
            </a:r>
          </a:p>
        </p:txBody>
      </p:sp>
      <p:sp>
        <p:nvSpPr>
          <p:cNvPr id="3" name="Ograda vsebine 2">
            <a:extLst>
              <a:ext uri="{FF2B5EF4-FFF2-40B4-BE49-F238E27FC236}">
                <a16:creationId xmlns:a16="http://schemas.microsoft.com/office/drawing/2014/main" id="{C088C94E-7621-4425-A885-1667B14C368C}"/>
              </a:ext>
            </a:extLst>
          </p:cNvPr>
          <p:cNvSpPr>
            <a:spLocks noGrp="1"/>
          </p:cNvSpPr>
          <p:nvPr>
            <p:ph idx="1"/>
          </p:nvPr>
        </p:nvSpPr>
        <p:spPr/>
        <p:txBody>
          <a:bodyPr rtlCol="0">
            <a:normAutofit fontScale="55000" lnSpcReduction="20000"/>
          </a:bodyPr>
          <a:lstStyle/>
          <a:p>
            <a:pPr fontAlgn="auto">
              <a:spcAft>
                <a:spcPts val="0"/>
              </a:spcAft>
              <a:defRPr/>
            </a:pPr>
            <a:r>
              <a:rPr lang="sl-SI" dirty="0">
                <a:solidFill>
                  <a:schemeClr val="bg1"/>
                </a:solidFill>
                <a:latin typeface="Century" pitchFamily="18" charset="0"/>
                <a:hlinkClick r:id="rId3"/>
              </a:rPr>
              <a:t>http://fashionpilule.blogspot.com/2013/04/tribute-to-james-douglas-jim-morrison.html</a:t>
            </a:r>
            <a:r>
              <a:rPr lang="sl-SI" dirty="0">
                <a:solidFill>
                  <a:schemeClr val="bg1"/>
                </a:solidFill>
                <a:latin typeface="Century" pitchFamily="18" charset="0"/>
              </a:rPr>
              <a:t> </a:t>
            </a:r>
          </a:p>
          <a:p>
            <a:pPr fontAlgn="auto">
              <a:spcAft>
                <a:spcPts val="0"/>
              </a:spcAft>
              <a:defRPr/>
            </a:pPr>
            <a:r>
              <a:rPr lang="sl-SI" dirty="0">
                <a:solidFill>
                  <a:schemeClr val="bg1"/>
                </a:solidFill>
                <a:latin typeface="Century" pitchFamily="18" charset="0"/>
                <a:hlinkClick r:id="rId4"/>
              </a:rPr>
              <a:t>http://en.wikipedia.org/wiki/The_Doors</a:t>
            </a:r>
            <a:r>
              <a:rPr lang="sl-SI" dirty="0">
                <a:solidFill>
                  <a:schemeClr val="bg1"/>
                </a:solidFill>
                <a:latin typeface="Century" pitchFamily="18" charset="0"/>
              </a:rPr>
              <a:t> </a:t>
            </a:r>
          </a:p>
          <a:p>
            <a:pPr fontAlgn="auto">
              <a:spcAft>
                <a:spcPts val="0"/>
              </a:spcAft>
              <a:defRPr/>
            </a:pPr>
            <a:r>
              <a:rPr lang="sl-SI" dirty="0">
                <a:solidFill>
                  <a:schemeClr val="bg1"/>
                </a:solidFill>
                <a:latin typeface="Century" pitchFamily="18" charset="0"/>
                <a:hlinkClick r:id="rId4"/>
              </a:rPr>
              <a:t>http://en.wikipedia.org/wiki/The_Doors</a:t>
            </a:r>
            <a:endParaRPr lang="sl-SI" dirty="0">
              <a:solidFill>
                <a:schemeClr val="bg1"/>
              </a:solidFill>
              <a:latin typeface="Century" pitchFamily="18" charset="0"/>
            </a:endParaRPr>
          </a:p>
          <a:p>
            <a:pPr fontAlgn="auto">
              <a:spcAft>
                <a:spcPts val="0"/>
              </a:spcAft>
              <a:defRPr/>
            </a:pPr>
            <a:r>
              <a:rPr lang="sl-SI" dirty="0">
                <a:solidFill>
                  <a:schemeClr val="bg1"/>
                </a:solidFill>
                <a:latin typeface="Century" pitchFamily="18" charset="0"/>
                <a:hlinkClick r:id="rId5"/>
              </a:rPr>
              <a:t>https://www.pinterest.com/classicrock99/pamela-courson-morrison/</a:t>
            </a:r>
            <a:r>
              <a:rPr lang="sl-SI" dirty="0">
                <a:solidFill>
                  <a:schemeClr val="bg1"/>
                </a:solidFill>
                <a:latin typeface="Century" pitchFamily="18" charset="0"/>
              </a:rPr>
              <a:t> </a:t>
            </a:r>
          </a:p>
          <a:p>
            <a:pPr fontAlgn="auto">
              <a:spcAft>
                <a:spcPts val="0"/>
              </a:spcAft>
              <a:defRPr/>
            </a:pPr>
            <a:r>
              <a:rPr lang="sl-SI" dirty="0">
                <a:solidFill>
                  <a:schemeClr val="bg1"/>
                </a:solidFill>
                <a:latin typeface="Century" pitchFamily="18" charset="0"/>
                <a:hlinkClick r:id="rId6"/>
              </a:rPr>
              <a:t>http://sl.wikipedia.org/wiki/Jim_Morrison</a:t>
            </a:r>
            <a:r>
              <a:rPr lang="sl-SI" dirty="0">
                <a:solidFill>
                  <a:schemeClr val="bg1"/>
                </a:solidFill>
                <a:latin typeface="Century" pitchFamily="18" charset="0"/>
              </a:rPr>
              <a:t> </a:t>
            </a:r>
          </a:p>
          <a:p>
            <a:pPr fontAlgn="auto">
              <a:spcAft>
                <a:spcPts val="0"/>
              </a:spcAft>
              <a:defRPr/>
            </a:pPr>
            <a:r>
              <a:rPr lang="sl-SI" dirty="0">
                <a:solidFill>
                  <a:schemeClr val="bg1"/>
                </a:solidFill>
                <a:latin typeface="Century" pitchFamily="18" charset="0"/>
                <a:hlinkClick r:id="rId7"/>
              </a:rPr>
              <a:t>http://www.biography.com/people/jim-morrison-9415576</a:t>
            </a:r>
            <a:endParaRPr lang="sl-SI" dirty="0">
              <a:solidFill>
                <a:schemeClr val="bg1"/>
              </a:solidFill>
              <a:latin typeface="Century" pitchFamily="18" charset="0"/>
            </a:endParaRPr>
          </a:p>
          <a:p>
            <a:pPr fontAlgn="auto">
              <a:spcAft>
                <a:spcPts val="0"/>
              </a:spcAft>
              <a:defRPr/>
            </a:pPr>
            <a:r>
              <a:rPr lang="sl-SI" dirty="0">
                <a:solidFill>
                  <a:schemeClr val="bg1"/>
                </a:solidFill>
                <a:latin typeface="Century" pitchFamily="18" charset="0"/>
                <a:hlinkClick r:id="rId8"/>
              </a:rPr>
              <a:t>http://giphy.com/search/moonlight-drive</a:t>
            </a:r>
            <a:endParaRPr lang="sl-SI" dirty="0">
              <a:solidFill>
                <a:schemeClr val="bg1"/>
              </a:solidFill>
              <a:latin typeface="Century" pitchFamily="18" charset="0"/>
            </a:endParaRPr>
          </a:p>
          <a:p>
            <a:pPr fontAlgn="auto">
              <a:spcAft>
                <a:spcPts val="0"/>
              </a:spcAft>
              <a:defRPr/>
            </a:pPr>
            <a:r>
              <a:rPr lang="sl-SI" dirty="0">
                <a:solidFill>
                  <a:schemeClr val="bg1"/>
                </a:solidFill>
                <a:latin typeface="Century" pitchFamily="18" charset="0"/>
                <a:hlinkClick r:id="rId9"/>
              </a:rPr>
              <a:t>http://lightfeathers-stiffboards.tumblr.com/post/24077027005</a:t>
            </a:r>
            <a:endParaRPr lang="sl-SI" dirty="0">
              <a:solidFill>
                <a:schemeClr val="bg1"/>
              </a:solidFill>
              <a:latin typeface="Century" pitchFamily="18" charset="0"/>
            </a:endParaRPr>
          </a:p>
          <a:p>
            <a:pPr fontAlgn="auto">
              <a:spcAft>
                <a:spcPts val="0"/>
              </a:spcAft>
              <a:defRPr/>
            </a:pPr>
            <a:r>
              <a:rPr lang="sl-SI" dirty="0">
                <a:solidFill>
                  <a:schemeClr val="bg1"/>
                </a:solidFill>
                <a:latin typeface="Century" pitchFamily="18" charset="0"/>
                <a:hlinkClick r:id="rId10"/>
              </a:rPr>
              <a:t>https://www.tumblr.com/search/lmf%20gifs</a:t>
            </a:r>
            <a:endParaRPr lang="sl-SI" dirty="0">
              <a:solidFill>
                <a:schemeClr val="bg1"/>
              </a:solidFill>
              <a:latin typeface="Century" pitchFamily="18" charset="0"/>
            </a:endParaRPr>
          </a:p>
          <a:p>
            <a:pPr fontAlgn="auto">
              <a:spcAft>
                <a:spcPts val="0"/>
              </a:spcAft>
              <a:defRPr/>
            </a:pPr>
            <a:r>
              <a:rPr lang="sl-SI" dirty="0">
                <a:solidFill>
                  <a:schemeClr val="bg1"/>
                </a:solidFill>
                <a:latin typeface="Century" pitchFamily="18" charset="0"/>
                <a:hlinkClick r:id="rId11"/>
              </a:rPr>
              <a:t>http://www.ana.rs/forum/index.php?topic=46766.105</a:t>
            </a:r>
            <a:endParaRPr lang="sl-SI" dirty="0">
              <a:solidFill>
                <a:schemeClr val="bg1"/>
              </a:solidFill>
              <a:latin typeface="Century" pitchFamily="18" charset="0"/>
            </a:endParaRPr>
          </a:p>
          <a:p>
            <a:pPr fontAlgn="auto">
              <a:spcAft>
                <a:spcPts val="0"/>
              </a:spcAft>
              <a:defRPr/>
            </a:pPr>
            <a:r>
              <a:rPr lang="sl-SI" dirty="0">
                <a:solidFill>
                  <a:schemeClr val="bg1"/>
                </a:solidFill>
                <a:latin typeface="Century" pitchFamily="18" charset="0"/>
                <a:hlinkClick r:id="rId12"/>
              </a:rPr>
              <a:t>http://gifsoup.com/view/4632668/jim-morrison-the-doors.html</a:t>
            </a:r>
            <a:endParaRPr lang="sl-SI" dirty="0">
              <a:solidFill>
                <a:schemeClr val="bg1"/>
              </a:solidFill>
              <a:latin typeface="Century" pitchFamily="18" charset="0"/>
            </a:endParaRPr>
          </a:p>
          <a:p>
            <a:pPr marL="0" indent="0" fontAlgn="auto">
              <a:spcAft>
                <a:spcPts val="0"/>
              </a:spcAft>
              <a:buFont typeface="Arial" panose="020B0604020202020204" pitchFamily="34" charset="0"/>
              <a:buNone/>
              <a:defRPr/>
            </a:pPr>
            <a:endParaRPr lang="sl-SI" dirty="0">
              <a:solidFill>
                <a:schemeClr val="bg1"/>
              </a:solidFill>
              <a:latin typeface="Century" pitchFamily="18" charset="0"/>
            </a:endParaRPr>
          </a:p>
          <a:p>
            <a:pPr fontAlgn="auto">
              <a:spcAft>
                <a:spcPts val="0"/>
              </a:spcAft>
              <a:defRPr/>
            </a:pPr>
            <a:r>
              <a:rPr lang="sl-SI" dirty="0">
                <a:solidFill>
                  <a:schemeClr val="bg1"/>
                </a:solidFill>
                <a:latin typeface="Century" pitchFamily="18" charset="0"/>
                <a:hlinkClick r:id="rId13"/>
              </a:rPr>
              <a:t>http://www.taringa.net/posts/imagenes/9821462/Gifs-the-doors.html</a:t>
            </a:r>
            <a:endParaRPr lang="sl-SI" dirty="0">
              <a:solidFill>
                <a:schemeClr val="bg1"/>
              </a:solidFill>
              <a:latin typeface="Century" pitchFamily="18" charset="0"/>
            </a:endParaRPr>
          </a:p>
          <a:p>
            <a:pPr fontAlgn="auto">
              <a:spcAft>
                <a:spcPts val="0"/>
              </a:spcAft>
              <a:defRPr/>
            </a:pPr>
            <a:r>
              <a:rPr lang="sl-SI" dirty="0">
                <a:solidFill>
                  <a:schemeClr val="bg1"/>
                </a:solidFill>
                <a:latin typeface="Century" pitchFamily="18" charset="0"/>
                <a:hlinkClick r:id="rId14"/>
              </a:rPr>
              <a:t>http://rebloggy.com/doors/search/bestmatch/page/1</a:t>
            </a:r>
            <a:endParaRPr lang="sl-SI" dirty="0">
              <a:solidFill>
                <a:schemeClr val="bg1"/>
              </a:solidFill>
              <a:latin typeface="Century" pitchFamily="18" charset="0"/>
            </a:endParaRPr>
          </a:p>
          <a:p>
            <a:pPr fontAlgn="auto">
              <a:spcAft>
                <a:spcPts val="0"/>
              </a:spcAft>
              <a:defRPr/>
            </a:pPr>
            <a:r>
              <a:rPr lang="sl-SI" dirty="0">
                <a:solidFill>
                  <a:schemeClr val="bg1"/>
                </a:solidFill>
                <a:latin typeface="Century" pitchFamily="18" charset="0"/>
                <a:hlinkClick r:id="rId15"/>
              </a:rPr>
              <a:t>https://www.tumblr.com/search/jim+morrison+gif</a:t>
            </a:r>
            <a:endParaRPr lang="sl-SI" dirty="0">
              <a:solidFill>
                <a:schemeClr val="bg1"/>
              </a:solidFill>
              <a:latin typeface="Century" pitchFamily="18" charset="0"/>
            </a:endParaRPr>
          </a:p>
          <a:p>
            <a:pPr fontAlgn="auto">
              <a:spcAft>
                <a:spcPts val="0"/>
              </a:spcAft>
              <a:defRPr/>
            </a:pPr>
            <a:endParaRPr lang="sl-SI" dirty="0">
              <a:solidFill>
                <a:schemeClr val="bg1"/>
              </a:solidFill>
              <a:latin typeface="Century"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NEZA\šola\9.b\gvz\Jim-Morrison-Frankfurt-Se-007.jpg">
            <a:extLst>
              <a:ext uri="{FF2B5EF4-FFF2-40B4-BE49-F238E27FC236}">
                <a16:creationId xmlns:a16="http://schemas.microsoft.com/office/drawing/2014/main" id="{3540217B-7A55-4F1A-920E-73F649E8B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Naslov 1">
            <a:extLst>
              <a:ext uri="{FF2B5EF4-FFF2-40B4-BE49-F238E27FC236}">
                <a16:creationId xmlns:a16="http://schemas.microsoft.com/office/drawing/2014/main" id="{1E8B6FB9-4C23-490D-9F38-E8111385FABF}"/>
              </a:ext>
            </a:extLst>
          </p:cNvPr>
          <p:cNvSpPr>
            <a:spLocks noGrp="1"/>
          </p:cNvSpPr>
          <p:nvPr>
            <p:ph type="title"/>
          </p:nvPr>
        </p:nvSpPr>
        <p:spPr/>
        <p:txBody>
          <a:bodyPr/>
          <a:lstStyle/>
          <a:p>
            <a:endParaRPr lang="sl-SI" altLang="sl-SI"/>
          </a:p>
        </p:txBody>
      </p:sp>
      <p:sp>
        <p:nvSpPr>
          <p:cNvPr id="14340" name="Ograda vsebine 2">
            <a:extLst>
              <a:ext uri="{FF2B5EF4-FFF2-40B4-BE49-F238E27FC236}">
                <a16:creationId xmlns:a16="http://schemas.microsoft.com/office/drawing/2014/main" id="{51AC4BC7-9A83-42C0-9E81-BE4578A5F638}"/>
              </a:ext>
            </a:extLst>
          </p:cNvPr>
          <p:cNvSpPr>
            <a:spLocks noGrp="1"/>
          </p:cNvSpPr>
          <p:nvPr>
            <p:ph idx="1"/>
          </p:nvPr>
        </p:nvSpPr>
        <p:spPr/>
        <p:txBody>
          <a:bodyPr/>
          <a:lstStyle/>
          <a:p>
            <a:endParaRPr lang="sl-SI" altLang="sl-SI"/>
          </a:p>
        </p:txBody>
      </p:sp>
      <p:pic>
        <p:nvPicPr>
          <p:cNvPr id="14341" name="Picture 3" descr="C:\NEZA\šola\9.b\gvz\tumblr_m4uph2r4ft1qg78mpo1_500.gif">
            <a:extLst>
              <a:ext uri="{FF2B5EF4-FFF2-40B4-BE49-F238E27FC236}">
                <a16:creationId xmlns:a16="http://schemas.microsoft.com/office/drawing/2014/main" id="{5990B28C-9540-42CA-8CF5-809E5B787F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NEZA\šola\9.b\gvz\Jim-Morrison-Frankfurt-Se-007.jpg">
            <a:extLst>
              <a:ext uri="{FF2B5EF4-FFF2-40B4-BE49-F238E27FC236}">
                <a16:creationId xmlns:a16="http://schemas.microsoft.com/office/drawing/2014/main" id="{5D345896-BD1A-45DD-86FA-112E6EF17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Naslov 1">
            <a:extLst>
              <a:ext uri="{FF2B5EF4-FFF2-40B4-BE49-F238E27FC236}">
                <a16:creationId xmlns:a16="http://schemas.microsoft.com/office/drawing/2014/main" id="{B120C984-BA72-4A6B-9187-648D3227F64D}"/>
              </a:ext>
            </a:extLst>
          </p:cNvPr>
          <p:cNvSpPr>
            <a:spLocks noGrp="1"/>
          </p:cNvSpPr>
          <p:nvPr>
            <p:ph type="title"/>
          </p:nvPr>
        </p:nvSpPr>
        <p:spPr/>
        <p:txBody>
          <a:bodyPr/>
          <a:lstStyle/>
          <a:p>
            <a:r>
              <a:rPr lang="sl-SI" altLang="sl-SI">
                <a:solidFill>
                  <a:schemeClr val="bg1"/>
                </a:solidFill>
                <a:latin typeface="Century" panose="02040604050505020304" pitchFamily="18" charset="0"/>
              </a:rPr>
              <a:t>	</a:t>
            </a:r>
          </a:p>
        </p:txBody>
      </p:sp>
      <p:sp>
        <p:nvSpPr>
          <p:cNvPr id="3076" name="Ograda vsebine 2">
            <a:extLst>
              <a:ext uri="{FF2B5EF4-FFF2-40B4-BE49-F238E27FC236}">
                <a16:creationId xmlns:a16="http://schemas.microsoft.com/office/drawing/2014/main" id="{CDA7FEF6-07DE-4673-8698-774DA3FC737A}"/>
              </a:ext>
            </a:extLst>
          </p:cNvPr>
          <p:cNvSpPr>
            <a:spLocks noGrp="1"/>
          </p:cNvSpPr>
          <p:nvPr>
            <p:ph idx="1"/>
          </p:nvPr>
        </p:nvSpPr>
        <p:spPr>
          <a:xfrm>
            <a:off x="457200" y="549275"/>
            <a:ext cx="8229600" cy="5576888"/>
          </a:xfrm>
        </p:spPr>
        <p:txBody>
          <a:bodyPr/>
          <a:lstStyle/>
          <a:p>
            <a:r>
              <a:rPr lang="sl-SI" altLang="sl-SI" sz="2400">
                <a:solidFill>
                  <a:schemeClr val="bg1"/>
                </a:solidFill>
                <a:latin typeface="Century" panose="02040604050505020304" pitchFamily="18" charset="0"/>
              </a:rPr>
              <a:t>Izvor: L.A., Kalifornija, ZDA</a:t>
            </a:r>
          </a:p>
          <a:p>
            <a:r>
              <a:rPr lang="sl-SI" altLang="sl-SI" sz="2400">
                <a:solidFill>
                  <a:schemeClr val="bg1"/>
                </a:solidFill>
                <a:latin typeface="Century" panose="02040604050505020304" pitchFamily="18" charset="0"/>
              </a:rPr>
              <a:t>Slog: rock (jazz, hard, blues)  ‘vsi govorijo o rocku in jazzu, končno skupaj…ne vem če se to lahko zgodi, a če se, upam da smo to mi‘ (John Densmore) </a:t>
            </a:r>
          </a:p>
        </p:txBody>
      </p:sp>
      <p:pic>
        <p:nvPicPr>
          <p:cNvPr id="3077" name="Picture 4" descr="http://www.allaboutjazz.com/media/large/b/6/7/edfe5962194ac5bd65adf56b17b73.jpg">
            <a:hlinkClick r:id="rId3"/>
            <a:extLst>
              <a:ext uri="{FF2B5EF4-FFF2-40B4-BE49-F238E27FC236}">
                <a16:creationId xmlns:a16="http://schemas.microsoft.com/office/drawing/2014/main" id="{21AC395A-872F-489C-A235-CA63DF8B3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141663"/>
            <a:ext cx="4105275"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allaboutjazz.com/media/large/d/8/2/30040c8dad3049ca37ce699c1d5fa.jpg">
            <a:hlinkClick r:id="rId3"/>
            <a:extLst>
              <a:ext uri="{FF2B5EF4-FFF2-40B4-BE49-F238E27FC236}">
                <a16:creationId xmlns:a16="http://schemas.microsoft.com/office/drawing/2014/main" id="{166D7F55-43C7-49A5-8642-552CFD064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997200"/>
            <a:ext cx="532765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PoljeZBesedilom 3">
            <a:extLst>
              <a:ext uri="{FF2B5EF4-FFF2-40B4-BE49-F238E27FC236}">
                <a16:creationId xmlns:a16="http://schemas.microsoft.com/office/drawing/2014/main" id="{B8F14106-4903-4947-A546-1DB018883A88}"/>
              </a:ext>
            </a:extLst>
          </p:cNvPr>
          <p:cNvSpPr txBox="1">
            <a:spLocks noChangeArrowheads="1"/>
          </p:cNvSpPr>
          <p:nvPr/>
        </p:nvSpPr>
        <p:spPr bwMode="auto">
          <a:xfrm>
            <a:off x="6011863" y="2819400"/>
            <a:ext cx="3060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l-SI" altLang="sl-SI">
                <a:solidFill>
                  <a:schemeClr val="bg1"/>
                </a:solidFill>
              </a:rPr>
              <a:t> Jim Morrison(pesnik, vokalist)</a:t>
            </a:r>
          </a:p>
          <a:p>
            <a:r>
              <a:rPr lang="sl-SI" altLang="sl-SI">
                <a:solidFill>
                  <a:schemeClr val="bg1"/>
                </a:solidFill>
              </a:rPr>
              <a:t>Ray Manzarek (klaviature)</a:t>
            </a:r>
          </a:p>
          <a:p>
            <a:r>
              <a:rPr lang="sl-SI" altLang="sl-SI">
                <a:solidFill>
                  <a:schemeClr val="bg1"/>
                </a:solidFill>
              </a:rPr>
              <a:t>John Densmore(bobni)  </a:t>
            </a:r>
          </a:p>
          <a:p>
            <a:r>
              <a:rPr lang="sl-SI" altLang="sl-SI">
                <a:solidFill>
                  <a:schemeClr val="bg1"/>
                </a:solidFill>
              </a:rPr>
              <a:t>Robby Krieger(kitara)</a:t>
            </a:r>
          </a:p>
        </p:txBody>
      </p:sp>
      <p:sp>
        <p:nvSpPr>
          <p:cNvPr id="3080" name="PoljeZBesedilom 5">
            <a:extLst>
              <a:ext uri="{FF2B5EF4-FFF2-40B4-BE49-F238E27FC236}">
                <a16:creationId xmlns:a16="http://schemas.microsoft.com/office/drawing/2014/main" id="{7B527ECF-C55B-43FC-AF82-5C904963CF10}"/>
              </a:ext>
            </a:extLst>
          </p:cNvPr>
          <p:cNvSpPr txBox="1">
            <a:spLocks noChangeArrowheads="1"/>
          </p:cNvSpPr>
          <p:nvPr/>
        </p:nvSpPr>
        <p:spPr bwMode="auto">
          <a:xfrm>
            <a:off x="6011863" y="5876925"/>
            <a:ext cx="298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l-SI" altLang="sl-SI">
                <a:hlinkClick r:id="rId6"/>
              </a:rPr>
              <a:t>https://www.youtube.com/watch?v=uzJW9zEgGf8</a:t>
            </a:r>
            <a:r>
              <a:rPr lang="sl-SI" altLang="sl-SI"/>
              <a:t> 2 min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3750"/>
                                  </p:stCondLst>
                                  <p:childTnLst>
                                    <p:set>
                                      <p:cBhvr>
                                        <p:cTn id="6" dur="1" fill="hold">
                                          <p:stCondLst>
                                            <p:cond delay="0"/>
                                          </p:stCondLst>
                                        </p:cTn>
                                        <p:tgtEl>
                                          <p:spTgt spid="2050"/>
                                        </p:tgtEl>
                                        <p:attrNameLst>
                                          <p:attrName>style.visibility</p:attrName>
                                        </p:attrNameLst>
                                      </p:cBhvr>
                                      <p:to>
                                        <p:strVal val="visible"/>
                                      </p:to>
                                    </p:set>
                                    <p:anim calcmode="lin" valueType="num">
                                      <p:cBhvr>
                                        <p:cTn id="7" dur="3000" fill="hold"/>
                                        <p:tgtEl>
                                          <p:spTgt spid="2050"/>
                                        </p:tgtEl>
                                        <p:attrNameLst>
                                          <p:attrName>ppt_w</p:attrName>
                                        </p:attrNameLst>
                                      </p:cBhvr>
                                      <p:tavLst>
                                        <p:tav tm="0">
                                          <p:val>
                                            <p:fltVal val="0"/>
                                          </p:val>
                                        </p:tav>
                                        <p:tav tm="100000">
                                          <p:val>
                                            <p:strVal val="#ppt_w"/>
                                          </p:val>
                                        </p:tav>
                                      </p:tavLst>
                                    </p:anim>
                                    <p:anim calcmode="lin" valueType="num">
                                      <p:cBhvr>
                                        <p:cTn id="8" dur="3000" fill="hold"/>
                                        <p:tgtEl>
                                          <p:spTgt spid="2050"/>
                                        </p:tgtEl>
                                        <p:attrNameLst>
                                          <p:attrName>ppt_h</p:attrName>
                                        </p:attrNameLst>
                                      </p:cBhvr>
                                      <p:tavLst>
                                        <p:tav tm="0">
                                          <p:val>
                                            <p:fltVal val="0"/>
                                          </p:val>
                                        </p:tav>
                                        <p:tav tm="100000">
                                          <p:val>
                                            <p:strVal val="#ppt_h"/>
                                          </p:val>
                                        </p:tav>
                                      </p:tavLst>
                                    </p:anim>
                                    <p:animEffect transition="in" filter="fade">
                                      <p:cBhvr>
                                        <p:cTn id="9"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NEZA\šola\9.b\gvz\Jim-Morrison-Frankfurt-Se-007.jpg">
            <a:extLst>
              <a:ext uri="{FF2B5EF4-FFF2-40B4-BE49-F238E27FC236}">
                <a16:creationId xmlns:a16="http://schemas.microsoft.com/office/drawing/2014/main" id="{32EEC720-9BDA-415B-8A50-564FB59B3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Naslov 1">
            <a:extLst>
              <a:ext uri="{FF2B5EF4-FFF2-40B4-BE49-F238E27FC236}">
                <a16:creationId xmlns:a16="http://schemas.microsoft.com/office/drawing/2014/main" id="{8A5EA731-CFC7-4910-894A-19F8F8C0C63A}"/>
              </a:ext>
            </a:extLst>
          </p:cNvPr>
          <p:cNvSpPr>
            <a:spLocks noGrp="1"/>
          </p:cNvSpPr>
          <p:nvPr>
            <p:ph type="title"/>
          </p:nvPr>
        </p:nvSpPr>
        <p:spPr/>
        <p:txBody>
          <a:bodyPr/>
          <a:lstStyle/>
          <a:p>
            <a:r>
              <a:rPr lang="sl-SI" altLang="sl-SI">
                <a:solidFill>
                  <a:schemeClr val="bg1"/>
                </a:solidFill>
                <a:latin typeface="Century" panose="02040604050505020304" pitchFamily="18" charset="0"/>
              </a:rPr>
              <a:t>začetek</a:t>
            </a:r>
          </a:p>
        </p:txBody>
      </p:sp>
      <p:sp>
        <p:nvSpPr>
          <p:cNvPr id="4100" name="Ograda vsebine 2">
            <a:extLst>
              <a:ext uri="{FF2B5EF4-FFF2-40B4-BE49-F238E27FC236}">
                <a16:creationId xmlns:a16="http://schemas.microsoft.com/office/drawing/2014/main" id="{78FDCF00-C5ED-4550-AB8D-6C6338EEC389}"/>
              </a:ext>
            </a:extLst>
          </p:cNvPr>
          <p:cNvSpPr>
            <a:spLocks noGrp="1"/>
          </p:cNvSpPr>
          <p:nvPr>
            <p:ph idx="1"/>
          </p:nvPr>
        </p:nvSpPr>
        <p:spPr/>
        <p:txBody>
          <a:bodyPr/>
          <a:lstStyle/>
          <a:p>
            <a:r>
              <a:rPr lang="sl-SI" altLang="sl-SI" sz="2000">
                <a:solidFill>
                  <a:schemeClr val="bg1"/>
                </a:solidFill>
              </a:rPr>
              <a:t>Julija 1965 sta se v Kaliforniji srečala Jim Morrison in Ray Manzarek. Morrison je Manzareku povedal, da piše pesmi in ta ga je dovolj opogumil, da je zapel "Moonlight Drive". Manzarek predlagal, da ustanovita band.</a:t>
            </a:r>
          </a:p>
          <a:p>
            <a:r>
              <a:rPr lang="sl-SI" altLang="sl-SI" sz="2000">
                <a:solidFill>
                  <a:schemeClr val="bg1"/>
                </a:solidFill>
              </a:rPr>
              <a:t>Čez eno leto je skupina igrala v LA klubu, a kmalu so bili tako dobri, da so postali hišni band kluba Whisky a Go Go. Ker so bili zdaj že prepoznavni je Morrison poskušal najti založbo</a:t>
            </a:r>
          </a:p>
          <a:p>
            <a:r>
              <a:rPr lang="sl-SI" altLang="sl-SI" sz="2000">
                <a:solidFill>
                  <a:schemeClr val="bg1"/>
                </a:solidFill>
              </a:rPr>
              <a:t>Opazila jih je založba Elektra Records in podpisali so pogodbo. Kmalu pa jih je klub Whishy a Go Go odpustil zaradi Incidenta, ki se nanaša na Morrisonovo haluciniranje po zaužitju LDS-ja, ko je deklamiral svojo verzijo grške drame o Ojdipu.</a:t>
            </a:r>
            <a:endParaRPr lang="sl-SI" altLang="sl-SI" sz="2000">
              <a:solidFill>
                <a:schemeClr val="bg1"/>
              </a:solidFill>
              <a:latin typeface="Century" panose="02040604050505020304" pitchFamily="18" charset="0"/>
            </a:endParaRPr>
          </a:p>
        </p:txBody>
      </p:sp>
      <p:pic>
        <p:nvPicPr>
          <p:cNvPr id="4101" name="Picture 2" descr="http://media.giphy.com/media/12QLCW660t1iyQ/giphy.gif">
            <a:hlinkClick r:id="rId3"/>
            <a:extLst>
              <a:ext uri="{FF2B5EF4-FFF2-40B4-BE49-F238E27FC236}">
                <a16:creationId xmlns:a16="http://schemas.microsoft.com/office/drawing/2014/main" id="{8AF24EAE-E90A-49D8-9F63-D6B19A07BD3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4508500"/>
            <a:ext cx="284638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Jim Morrison the doors ">
            <a:extLst>
              <a:ext uri="{FF2B5EF4-FFF2-40B4-BE49-F238E27FC236}">
                <a16:creationId xmlns:a16="http://schemas.microsoft.com/office/drawing/2014/main" id="{11DF96E2-2D05-4733-8EDD-D96B92F7B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4943475"/>
            <a:ext cx="3719512"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NEZA\šola\9.b\gvz\Jim-Morrison-Frankfurt-Se-007.jpg">
            <a:extLst>
              <a:ext uri="{FF2B5EF4-FFF2-40B4-BE49-F238E27FC236}">
                <a16:creationId xmlns:a16="http://schemas.microsoft.com/office/drawing/2014/main" id="{FF85EAAC-A95E-4066-B119-9481E5F4F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Naslov 1">
            <a:extLst>
              <a:ext uri="{FF2B5EF4-FFF2-40B4-BE49-F238E27FC236}">
                <a16:creationId xmlns:a16="http://schemas.microsoft.com/office/drawing/2014/main" id="{42606BA9-9417-40D8-84C3-7484AAB3D40A}"/>
              </a:ext>
            </a:extLst>
          </p:cNvPr>
          <p:cNvSpPr>
            <a:spLocks noGrp="1"/>
          </p:cNvSpPr>
          <p:nvPr>
            <p:ph type="title"/>
          </p:nvPr>
        </p:nvSpPr>
        <p:spPr/>
        <p:txBody>
          <a:bodyPr/>
          <a:lstStyle/>
          <a:p>
            <a:r>
              <a:rPr lang="sl-SI" altLang="sl-SI">
                <a:solidFill>
                  <a:schemeClr val="bg1"/>
                </a:solidFill>
                <a:latin typeface="Century" panose="02040604050505020304" pitchFamily="18" charset="0"/>
              </a:rPr>
              <a:t>televizija</a:t>
            </a:r>
          </a:p>
        </p:txBody>
      </p:sp>
      <p:sp>
        <p:nvSpPr>
          <p:cNvPr id="5124" name="Ograda vsebine 2">
            <a:extLst>
              <a:ext uri="{FF2B5EF4-FFF2-40B4-BE49-F238E27FC236}">
                <a16:creationId xmlns:a16="http://schemas.microsoft.com/office/drawing/2014/main" id="{AF724B66-B5C8-419F-8660-9821A118D63F}"/>
              </a:ext>
            </a:extLst>
          </p:cNvPr>
          <p:cNvSpPr>
            <a:spLocks noGrp="1"/>
          </p:cNvSpPr>
          <p:nvPr>
            <p:ph idx="1"/>
          </p:nvPr>
        </p:nvSpPr>
        <p:spPr>
          <a:xfrm>
            <a:off x="457200" y="1125538"/>
            <a:ext cx="8229600" cy="5000625"/>
          </a:xfrm>
        </p:spPr>
        <p:txBody>
          <a:bodyPr/>
          <a:lstStyle/>
          <a:p>
            <a:r>
              <a:rPr lang="sl-SI" altLang="sl-SI" sz="2000">
                <a:solidFill>
                  <a:schemeClr val="bg1"/>
                </a:solidFill>
              </a:rPr>
              <a:t>The Doors se na televiziji pojavijo 25 avgusta '67, ko so promovirali posnetek "Light My Fire". Glasbeni video ni dosegel komercialnega uspeha in nastop je bil bolj ali manj pozabljen. </a:t>
            </a:r>
          </a:p>
          <a:p>
            <a:r>
              <a:rPr lang="sl-SI" altLang="sl-SI" sz="2000">
                <a:solidFill>
                  <a:schemeClr val="bg1"/>
                </a:solidFill>
              </a:rPr>
              <a:t>Tako je bilo dokler istega leta pojavili v šovu 'The Ed Sullivan Show'- potem so si pridobili tudi televizijsko pozornost. in vse to zaradi besede, besede, ki je Ed Sullivan Morrisonu ni nikoli odpustil. Prosili so jih namreč, da bi besedo "higher" zamenjali z "better", saj se ne spodobi reči "high" na nacionalni televiziji. Skupina se je sprva strinjala, a pesem vseeno izvedla v originalni različici, bodisi ker nikoli niso nameravali ustreči prošnji, bodisi ker je bil Morrison živčen in je pozabil narediti spremembo. </a:t>
            </a:r>
            <a:endParaRPr lang="sl-SI" altLang="sl-SI" sz="2000">
              <a:solidFill>
                <a:schemeClr val="bg1"/>
              </a:solidFill>
              <a:latin typeface="Century" panose="02040604050505020304" pitchFamily="18" charset="0"/>
            </a:endParaRPr>
          </a:p>
        </p:txBody>
      </p:sp>
      <p:pic>
        <p:nvPicPr>
          <p:cNvPr id="5125" name="Picture 2" descr="https://33.media.tumblr.com/tumblr_lthuezgtnT1qic1zfo1_500.gif">
            <a:hlinkClick r:id="rId3"/>
            <a:extLst>
              <a:ext uri="{FF2B5EF4-FFF2-40B4-BE49-F238E27FC236}">
                <a16:creationId xmlns:a16="http://schemas.microsoft.com/office/drawing/2014/main" id="{C52A05B6-0FC6-4604-880A-03C6DD77D6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4365625"/>
            <a:ext cx="46863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https://38.media.tumblr.com/tumblr_ma0hni6GXQ1qdfww1o1_500.gif">
            <a:hlinkClick r:id="rId5"/>
            <a:extLst>
              <a:ext uri="{FF2B5EF4-FFF2-40B4-BE49-F238E27FC236}">
                <a16:creationId xmlns:a16="http://schemas.microsoft.com/office/drawing/2014/main" id="{FCCA20E0-588D-4AA6-8DBA-F7885FE07B1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365625"/>
            <a:ext cx="424815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NEZA\šola\9.b\gvz\Jim-Morrison-Frankfurt-Se-007.jpg">
            <a:extLst>
              <a:ext uri="{FF2B5EF4-FFF2-40B4-BE49-F238E27FC236}">
                <a16:creationId xmlns:a16="http://schemas.microsoft.com/office/drawing/2014/main" id="{7909A601-0379-4AD5-A9D5-0C14AD155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Naslov 1">
            <a:extLst>
              <a:ext uri="{FF2B5EF4-FFF2-40B4-BE49-F238E27FC236}">
                <a16:creationId xmlns:a16="http://schemas.microsoft.com/office/drawing/2014/main" id="{5CEFAE9E-348E-41C1-9AA2-A6868FB7A51D}"/>
              </a:ext>
            </a:extLst>
          </p:cNvPr>
          <p:cNvSpPr>
            <a:spLocks noGrp="1"/>
          </p:cNvSpPr>
          <p:nvPr>
            <p:ph type="title"/>
          </p:nvPr>
        </p:nvSpPr>
        <p:spPr/>
        <p:txBody>
          <a:bodyPr/>
          <a:lstStyle/>
          <a:p>
            <a:r>
              <a:rPr lang="sl-SI" altLang="sl-SI">
                <a:solidFill>
                  <a:schemeClr val="bg1"/>
                </a:solidFill>
                <a:latin typeface="Century" panose="02040604050505020304" pitchFamily="18" charset="0"/>
              </a:rPr>
              <a:t>Ups</a:t>
            </a:r>
          </a:p>
        </p:txBody>
      </p:sp>
      <p:sp>
        <p:nvSpPr>
          <p:cNvPr id="6148" name="Ograda vsebine 2">
            <a:extLst>
              <a:ext uri="{FF2B5EF4-FFF2-40B4-BE49-F238E27FC236}">
                <a16:creationId xmlns:a16="http://schemas.microsoft.com/office/drawing/2014/main" id="{079B6E6C-1C44-4AB6-88E7-85A97F83906B}"/>
              </a:ext>
            </a:extLst>
          </p:cNvPr>
          <p:cNvSpPr>
            <a:spLocks noGrp="1"/>
          </p:cNvSpPr>
          <p:nvPr>
            <p:ph idx="1"/>
          </p:nvPr>
        </p:nvSpPr>
        <p:spPr>
          <a:xfrm>
            <a:off x="457200" y="1196975"/>
            <a:ext cx="8229600" cy="4929188"/>
          </a:xfrm>
        </p:spPr>
        <p:txBody>
          <a:bodyPr/>
          <a:lstStyle/>
          <a:p>
            <a:r>
              <a:rPr lang="sl-SI" altLang="sl-SI" sz="1800">
                <a:solidFill>
                  <a:schemeClr val="bg1"/>
                </a:solidFill>
                <a:latin typeface="Century" panose="02040604050505020304" pitchFamily="18" charset="0"/>
              </a:rPr>
              <a:t>Morrison je po popivanju na koncert v Miamiju prispel z uro in pol zamude, se vedno ‚‘preveč nalit‘ (manzarek). Policistu na odru je vzel kapo, jo vrgel v množico. Nekdo je skočil na oder, ga polil s penino, Jim si je zaklical ‚‘let‘s get naked!‘ slekel mokro majico in začel delati neprimerne gibe. Manzarek je to kasneje opisal kot ‚‘huda halucinacija‘.</a:t>
            </a:r>
          </a:p>
          <a:p>
            <a:r>
              <a:rPr lang="sl-SI" altLang="sl-SI" sz="1800">
                <a:solidFill>
                  <a:schemeClr val="bg1"/>
                </a:solidFill>
                <a:latin typeface="Century" panose="02040604050505020304" pitchFamily="18" charset="0"/>
              </a:rPr>
              <a:t>Kasneje so ga aretirali zaradi simulacije oralnega sexa z kitaristom, kričanje nespodobnosti množici in pijanosti med nastopom. Ponudil je zastonj koncert, ponovno v Miamiju, a je bil zavrnjen in obtožen na 500$ kazni in 6 mesecev v zaporu. </a:t>
            </a:r>
          </a:p>
          <a:p>
            <a:r>
              <a:rPr lang="sl-SI" altLang="sl-SI" sz="1800">
                <a:solidFill>
                  <a:schemeClr val="bg1"/>
                </a:solidFill>
                <a:latin typeface="Century" panose="02040604050505020304" pitchFamily="18" charset="0"/>
              </a:rPr>
              <a:t>Morrison je ostal brez pritožbe nad obsodbo, a je zakonski postopek trajal tako dolgo, da kazni ni odslužil.</a:t>
            </a:r>
          </a:p>
        </p:txBody>
      </p:sp>
      <p:pic>
        <p:nvPicPr>
          <p:cNvPr id="6149" name="Picture 2" descr="http://i1136.photobucket.com/albums/n491/El_Horas/golpejhavijim.gif">
            <a:hlinkClick r:id="rId3"/>
            <a:extLst>
              <a:ext uri="{FF2B5EF4-FFF2-40B4-BE49-F238E27FC236}">
                <a16:creationId xmlns:a16="http://schemas.microsoft.com/office/drawing/2014/main" id="{3BC53A4F-39A3-42B6-8265-DCF1D54FDE1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652963"/>
            <a:ext cx="3043238"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http://stream1.gifsoup.com/view3/4632668/jim-morrison-the-doors-o.gif">
            <a:hlinkClick r:id="rId5"/>
            <a:extLst>
              <a:ext uri="{FF2B5EF4-FFF2-40B4-BE49-F238E27FC236}">
                <a16:creationId xmlns:a16="http://schemas.microsoft.com/office/drawing/2014/main" id="{37B55109-1623-4423-B761-52D1533CCA5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71550" y="4799013"/>
            <a:ext cx="3095625"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NEZA\šola\9.b\gvz\Jim-Morrison-Frankfurt-Se-007.jpg">
            <a:extLst>
              <a:ext uri="{FF2B5EF4-FFF2-40B4-BE49-F238E27FC236}">
                <a16:creationId xmlns:a16="http://schemas.microsoft.com/office/drawing/2014/main" id="{B5CD4A1B-5074-4590-A5EF-C9A9647CE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Naslov 1">
            <a:extLst>
              <a:ext uri="{FF2B5EF4-FFF2-40B4-BE49-F238E27FC236}">
                <a16:creationId xmlns:a16="http://schemas.microsoft.com/office/drawing/2014/main" id="{96F5E369-A1F1-47B5-9DD4-464496315E61}"/>
              </a:ext>
            </a:extLst>
          </p:cNvPr>
          <p:cNvSpPr>
            <a:spLocks noGrp="1"/>
          </p:cNvSpPr>
          <p:nvPr>
            <p:ph type="title"/>
          </p:nvPr>
        </p:nvSpPr>
        <p:spPr/>
        <p:txBody>
          <a:bodyPr/>
          <a:lstStyle/>
          <a:p>
            <a:r>
              <a:rPr lang="sl-SI" altLang="sl-SI">
                <a:solidFill>
                  <a:schemeClr val="bg1"/>
                </a:solidFill>
                <a:latin typeface="Century" panose="02040604050505020304" pitchFamily="18" charset="0"/>
              </a:rPr>
              <a:t>Zadnji javni nastop</a:t>
            </a:r>
          </a:p>
        </p:txBody>
      </p:sp>
      <p:sp>
        <p:nvSpPr>
          <p:cNvPr id="7172" name="Ograda vsebine 2">
            <a:extLst>
              <a:ext uri="{FF2B5EF4-FFF2-40B4-BE49-F238E27FC236}">
                <a16:creationId xmlns:a16="http://schemas.microsoft.com/office/drawing/2014/main" id="{DFBBFBE2-FF63-4AF7-96FC-8B70E462B092}"/>
              </a:ext>
            </a:extLst>
          </p:cNvPr>
          <p:cNvSpPr>
            <a:spLocks noGrp="1"/>
          </p:cNvSpPr>
          <p:nvPr>
            <p:ph idx="1"/>
          </p:nvPr>
        </p:nvSpPr>
        <p:spPr/>
        <p:txBody>
          <a:bodyPr/>
          <a:lstStyle/>
          <a:p>
            <a:r>
              <a:rPr lang="sl-SI" altLang="sl-SI" sz="1800">
                <a:solidFill>
                  <a:schemeClr val="bg1"/>
                </a:solidFill>
                <a:latin typeface="Century" panose="02040604050505020304" pitchFamily="18" charset="0"/>
              </a:rPr>
              <a:t>Leta 1970, po Morrisonovem 27 rojstnem dnevu, so da bi promovirali prihajajoči album L.A. woman, naredili turnejo. Na njihovem zadnjem javnem nastopu in Louisiani je imel Jim na odru zlom. Nekajkrat je vrgel mikrofon v tla, dokler ni bila podlaga uničena in zavrnil nastop na preostanku koncerta.</a:t>
            </a:r>
          </a:p>
          <a:p>
            <a:r>
              <a:rPr lang="sl-SI" altLang="sl-SI" sz="1800">
                <a:solidFill>
                  <a:schemeClr val="bg1"/>
                </a:solidFill>
                <a:latin typeface="Century" panose="02040604050505020304" pitchFamily="18" charset="0"/>
              </a:rPr>
              <a:t>Ostali člani so prišli do zaključka, da bodo nehali nastopati v živo, in da je čas za Jima da se upokoji od nastopov.</a:t>
            </a:r>
          </a:p>
        </p:txBody>
      </p:sp>
      <p:pic>
        <p:nvPicPr>
          <p:cNvPr id="7173" name="Picture 2" descr="http://24.media.tumblr.com/2c174b6f214252af90e72b8c33c28f98/tumblr_merxie20zD1rjjpyvo1_500.gif">
            <a:hlinkClick r:id="rId3"/>
            <a:extLst>
              <a:ext uri="{FF2B5EF4-FFF2-40B4-BE49-F238E27FC236}">
                <a16:creationId xmlns:a16="http://schemas.microsoft.com/office/drawing/2014/main" id="{2526FD25-DAA8-4A84-96C5-EC539487F70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005263"/>
            <a:ext cx="434816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https://31.media.tumblr.com/2b44b7615cb536cfc2aebe9189a1631f/tumblr_mklhrer05v1rfvkblo1_500.gif">
            <a:hlinkClick r:id="rId5"/>
            <a:extLst>
              <a:ext uri="{FF2B5EF4-FFF2-40B4-BE49-F238E27FC236}">
                <a16:creationId xmlns:a16="http://schemas.microsoft.com/office/drawing/2014/main" id="{A5332736-DF2F-4A29-8546-8E6D9AF481F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79963" y="3860800"/>
            <a:ext cx="36798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NEZA\šola\9.b\gvz\Jim-Morrison-Frankfurt-Se-007.jpg">
            <a:extLst>
              <a:ext uri="{FF2B5EF4-FFF2-40B4-BE49-F238E27FC236}">
                <a16:creationId xmlns:a16="http://schemas.microsoft.com/office/drawing/2014/main" id="{D38E0741-D811-4F05-A35D-8FED67FEE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Naslov 1">
            <a:extLst>
              <a:ext uri="{FF2B5EF4-FFF2-40B4-BE49-F238E27FC236}">
                <a16:creationId xmlns:a16="http://schemas.microsoft.com/office/drawing/2014/main" id="{78064405-E62E-4378-ACD8-86FD197A37A6}"/>
              </a:ext>
            </a:extLst>
          </p:cNvPr>
          <p:cNvSpPr>
            <a:spLocks noGrp="1"/>
          </p:cNvSpPr>
          <p:nvPr>
            <p:ph type="title"/>
          </p:nvPr>
        </p:nvSpPr>
        <p:spPr/>
        <p:txBody>
          <a:bodyPr/>
          <a:lstStyle/>
          <a:p>
            <a:r>
              <a:rPr lang="sl-SI" altLang="sl-SI">
                <a:solidFill>
                  <a:schemeClr val="bg1"/>
                </a:solidFill>
                <a:latin typeface="Century" panose="02040604050505020304" pitchFamily="18" charset="0"/>
              </a:rPr>
              <a:t>L.A. woman</a:t>
            </a:r>
          </a:p>
        </p:txBody>
      </p:sp>
      <p:sp>
        <p:nvSpPr>
          <p:cNvPr id="3" name="Ograda vsebine 2">
            <a:extLst>
              <a:ext uri="{FF2B5EF4-FFF2-40B4-BE49-F238E27FC236}">
                <a16:creationId xmlns:a16="http://schemas.microsoft.com/office/drawing/2014/main" id="{B6B06092-066B-439A-B866-10F436C4E2CC}"/>
              </a:ext>
            </a:extLst>
          </p:cNvPr>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sl-SI" sz="2400" dirty="0">
                <a:solidFill>
                  <a:schemeClr val="bg1"/>
                </a:solidFill>
              </a:rPr>
              <a:t>V isto imenski pesmi na zadnjem albumu L.A. woman je Jim premešal črke svojega imena v ‚‘mr. Mojo Risin‘ in to ponavljal. Videoposnetek te pesmi je znan kot zadnji Doorsov skupaj z Jimom. Po koncu snemanja albuma se je z Pamelo Courston (dolgoletno simpatijo) preselil v Pariz in se posvetil poeziji, ki jo je v večini namenil njej.</a:t>
            </a:r>
            <a:endParaRPr lang="en-US" sz="2400" dirty="0">
              <a:solidFill>
                <a:schemeClr val="bg1"/>
              </a:solidFill>
            </a:endParaRPr>
          </a:p>
          <a:p>
            <a:pPr fontAlgn="auto">
              <a:spcAft>
                <a:spcPts val="0"/>
              </a:spcAft>
              <a:defRPr/>
            </a:pPr>
            <a:endParaRPr lang="sl-SI" dirty="0">
              <a:solidFill>
                <a:schemeClr val="bg1"/>
              </a:solidFill>
              <a:latin typeface="Century" pitchFamily="18" charset="0"/>
            </a:endParaRPr>
          </a:p>
        </p:txBody>
      </p:sp>
      <p:pic>
        <p:nvPicPr>
          <p:cNvPr id="8197" name="Picture 4" descr="https://s-media-cache-ak0.pinimg.com/236x/3a/23/6f/3a236fa9760d813894c257a6d1a1e3e0.jpg">
            <a:hlinkClick r:id="rId3"/>
            <a:extLst>
              <a:ext uri="{FF2B5EF4-FFF2-40B4-BE49-F238E27FC236}">
                <a16:creationId xmlns:a16="http://schemas.microsoft.com/office/drawing/2014/main" id="{87B56AC4-CBFF-40F3-BC81-57C7EFDB3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12" t="5432" r="9270" b="16869"/>
          <a:stretch>
            <a:fillRect/>
          </a:stretch>
        </p:blipFill>
        <p:spPr bwMode="auto">
          <a:xfrm>
            <a:off x="7035800" y="4905375"/>
            <a:ext cx="18891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https://s-media-cache-ak0.pinimg.com/236x/05/39/bf/0539bf272fd3d368f786c7f94cb5c9c5.jpg">
            <a:hlinkClick r:id="rId5"/>
            <a:extLst>
              <a:ext uri="{FF2B5EF4-FFF2-40B4-BE49-F238E27FC236}">
                <a16:creationId xmlns:a16="http://schemas.microsoft.com/office/drawing/2014/main" id="{471F5E46-18A5-4709-B7AF-32E668D755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933825"/>
            <a:ext cx="22479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descr="https://33.media.tumblr.com/b70948fad8bc3b4477ca90563255b073/tumblr_mzf9rcAOnT1shxe70o1_500.gif">
            <a:hlinkClick r:id="rId7"/>
            <a:extLst>
              <a:ext uri="{FF2B5EF4-FFF2-40B4-BE49-F238E27FC236}">
                <a16:creationId xmlns:a16="http://schemas.microsoft.com/office/drawing/2014/main" id="{50FEA470-3ED3-4B17-AF64-BA8650CAE85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8925" y="4005263"/>
            <a:ext cx="428307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C:\NEZA\šola\9.b\gvz\Jim-Morrison-Frankfurt-Se-007.jpg">
            <a:extLst>
              <a:ext uri="{FF2B5EF4-FFF2-40B4-BE49-F238E27FC236}">
                <a16:creationId xmlns:a16="http://schemas.microsoft.com/office/drawing/2014/main" id="{927FFE7D-0933-4E01-8C33-CFED6F3F4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Ograda vsebine 2">
            <a:extLst>
              <a:ext uri="{FF2B5EF4-FFF2-40B4-BE49-F238E27FC236}">
                <a16:creationId xmlns:a16="http://schemas.microsoft.com/office/drawing/2014/main" id="{639A6842-C6EC-439C-BDF7-8D56A61F7826}"/>
              </a:ext>
            </a:extLst>
          </p:cNvPr>
          <p:cNvSpPr>
            <a:spLocks noGrp="1"/>
          </p:cNvSpPr>
          <p:nvPr>
            <p:ph idx="1"/>
          </p:nvPr>
        </p:nvSpPr>
        <p:spPr>
          <a:xfrm>
            <a:off x="457200" y="1341438"/>
            <a:ext cx="8229600" cy="4784725"/>
          </a:xfrm>
        </p:spPr>
        <p:txBody>
          <a:bodyPr/>
          <a:lstStyle/>
          <a:p>
            <a:r>
              <a:rPr lang="sl-SI" altLang="sl-SI" sz="2400">
                <a:solidFill>
                  <a:schemeClr val="bg1"/>
                </a:solidFill>
              </a:rPr>
              <a:t>Jim Morrison je umrl 3. julija 1971, najden v amaprtmaju v Parizu z Pamelo, v kopalni kadi, zaradi srčnega zastoja, verjetno zaradi prevelikega odmerka drog. </a:t>
            </a:r>
          </a:p>
          <a:p>
            <a:r>
              <a:rPr lang="sl-SI" altLang="sl-SI" sz="2400">
                <a:solidFill>
                  <a:schemeClr val="bg1"/>
                </a:solidFill>
              </a:rPr>
              <a:t>Čet 3 leta je umrla tudi ona, zaradi prevelikega odmerka heroina.</a:t>
            </a:r>
          </a:p>
          <a:p>
            <a:r>
              <a:rPr lang="sl-SI" altLang="sl-SI" sz="2400">
                <a:solidFill>
                  <a:schemeClr val="bg1"/>
                </a:solidFill>
              </a:rPr>
              <a:t>Oba sta umrla pri 27 letih (kot veliko drugih slavnih rokerjev)</a:t>
            </a:r>
            <a:endParaRPr lang="en-US" altLang="sl-SI" sz="2400">
              <a:solidFill>
                <a:schemeClr val="bg1"/>
              </a:solidFill>
            </a:endParaRPr>
          </a:p>
          <a:p>
            <a:endParaRPr lang="sl-SI" altLang="sl-SI">
              <a:solidFill>
                <a:schemeClr val="bg1"/>
              </a:solidFill>
              <a:latin typeface="Century" panose="02040604050505020304" pitchFamily="18" charset="0"/>
            </a:endParaRPr>
          </a:p>
        </p:txBody>
      </p:sp>
      <p:sp>
        <p:nvSpPr>
          <p:cNvPr id="9220" name="Rectangle 2">
            <a:extLst>
              <a:ext uri="{FF2B5EF4-FFF2-40B4-BE49-F238E27FC236}">
                <a16:creationId xmlns:a16="http://schemas.microsoft.com/office/drawing/2014/main" id="{38A3AF08-851E-4D45-9FE1-3B7838514296}"/>
              </a:ext>
            </a:extLst>
          </p:cNvPr>
          <p:cNvSpPr>
            <a:spLocks noChangeArrowheads="1"/>
          </p:cNvSpPr>
          <p:nvPr/>
        </p:nvSpPr>
        <p:spPr bwMode="auto">
          <a:xfrm>
            <a:off x="0" y="-808038"/>
            <a:ext cx="9144000" cy="161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sl-SI" altLang="sl-SI" sz="9900">
                <a:solidFill>
                  <a:srgbClr val="0B0080"/>
                </a:solidFill>
                <a:latin typeface="Arial" panose="020B0604020202020204" pitchFamily="34" charset="0"/>
              </a:rPr>
              <a:t> </a:t>
            </a:r>
            <a:r>
              <a:rPr lang="sl-SI" altLang="sl-SI" sz="900">
                <a:solidFill>
                  <a:srgbClr val="0B0080"/>
                </a:solidFill>
                <a:latin typeface="Arial" panose="020B0604020202020204" pitchFamily="34" charset="0"/>
              </a:rPr>
              <a:t>                                                                 </a:t>
            </a:r>
            <a:endParaRPr lang="sl-SI" altLang="sl-SI" sz="600">
              <a:latin typeface="Arial" panose="020B0604020202020204" pitchFamily="34" charset="0"/>
            </a:endParaRPr>
          </a:p>
        </p:txBody>
      </p:sp>
      <p:pic>
        <p:nvPicPr>
          <p:cNvPr id="9221" name="Picture 6" descr="http://i0.wp.com/thedecadenceproject.com/wp-content/uploads/2013/10/Jim-Morrison-grave.jpg?resize=480%2C728">
            <a:hlinkClick r:id="rId3"/>
            <a:extLst>
              <a:ext uri="{FF2B5EF4-FFF2-40B4-BE49-F238E27FC236}">
                <a16:creationId xmlns:a16="http://schemas.microsoft.com/office/drawing/2014/main" id="{0F12111C-3416-4B5F-B93D-97FAB48E3D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254" b="14299"/>
          <a:stretch>
            <a:fillRect/>
          </a:stretch>
        </p:blipFill>
        <p:spPr bwMode="auto">
          <a:xfrm>
            <a:off x="6804025" y="4089400"/>
            <a:ext cx="216058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PoljeZBesedilom 5">
            <a:extLst>
              <a:ext uri="{FF2B5EF4-FFF2-40B4-BE49-F238E27FC236}">
                <a16:creationId xmlns:a16="http://schemas.microsoft.com/office/drawing/2014/main" id="{3F0680D3-FFD0-4377-B8C2-CB320FA5A59C}"/>
              </a:ext>
            </a:extLst>
          </p:cNvPr>
          <p:cNvSpPr txBox="1">
            <a:spLocks noChangeArrowheads="1"/>
          </p:cNvSpPr>
          <p:nvPr/>
        </p:nvSpPr>
        <p:spPr bwMode="auto">
          <a:xfrm>
            <a:off x="3875088" y="260350"/>
            <a:ext cx="1393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l-SI" altLang="sl-SI" sz="4000">
                <a:solidFill>
                  <a:schemeClr val="bg1"/>
                </a:solidFill>
                <a:latin typeface="Century" panose="02040604050505020304" pitchFamily="18" charset="0"/>
              </a:rPr>
              <a:t>Smrt</a:t>
            </a:r>
          </a:p>
        </p:txBody>
      </p:sp>
      <p:pic>
        <p:nvPicPr>
          <p:cNvPr id="9223" name="Picture 4" descr="https://31.media.tumblr.com/693a1eb91ade980f9d0156e01d67d48c/tumblr_n1k63b9GNt1tr2m6fo1_500.gif">
            <a:extLst>
              <a:ext uri="{FF2B5EF4-FFF2-40B4-BE49-F238E27FC236}">
                <a16:creationId xmlns:a16="http://schemas.microsoft.com/office/drawing/2014/main" id="{0B7D9749-272E-4860-96BD-FA256D59D8A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4278313"/>
            <a:ext cx="309562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http://38.media.tumblr.com/8bf6798d3b098c99780ee55c970d27a5/tumblr_n8m1y39Al51tgzxs5o1_500.gif">
            <a:hlinkClick r:id="rId6"/>
            <a:extLst>
              <a:ext uri="{FF2B5EF4-FFF2-40B4-BE49-F238E27FC236}">
                <a16:creationId xmlns:a16="http://schemas.microsoft.com/office/drawing/2014/main" id="{C2E9C978-6570-4DF9-86BD-43D3B280BE0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0825" y="4576763"/>
            <a:ext cx="28416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NEZA\šola\9.b\gvz\Jim-Morrison-Frankfurt-Se-007.jpg">
            <a:extLst>
              <a:ext uri="{FF2B5EF4-FFF2-40B4-BE49-F238E27FC236}">
                <a16:creationId xmlns:a16="http://schemas.microsoft.com/office/drawing/2014/main" id="{705A3969-CA00-4FC5-B7F7-7963EFE56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Naslov 1">
            <a:extLst>
              <a:ext uri="{FF2B5EF4-FFF2-40B4-BE49-F238E27FC236}">
                <a16:creationId xmlns:a16="http://schemas.microsoft.com/office/drawing/2014/main" id="{FD92245A-5DF8-4984-9E98-560AE1BFA7BF}"/>
              </a:ext>
            </a:extLst>
          </p:cNvPr>
          <p:cNvSpPr>
            <a:spLocks noGrp="1"/>
          </p:cNvSpPr>
          <p:nvPr>
            <p:ph type="title"/>
          </p:nvPr>
        </p:nvSpPr>
        <p:spPr/>
        <p:txBody>
          <a:bodyPr/>
          <a:lstStyle/>
          <a:p>
            <a:r>
              <a:rPr lang="sl-SI" altLang="sl-SI">
                <a:solidFill>
                  <a:schemeClr val="bg1"/>
                </a:solidFill>
                <a:latin typeface="Century" panose="02040604050505020304" pitchFamily="18" charset="0"/>
              </a:rPr>
              <a:t>Vzponi /padci</a:t>
            </a:r>
          </a:p>
        </p:txBody>
      </p:sp>
      <p:sp>
        <p:nvSpPr>
          <p:cNvPr id="10244" name="Ograda vsebine 2">
            <a:extLst>
              <a:ext uri="{FF2B5EF4-FFF2-40B4-BE49-F238E27FC236}">
                <a16:creationId xmlns:a16="http://schemas.microsoft.com/office/drawing/2014/main" id="{0FAAD5B4-8C3E-4D1F-AA55-0F2833288879}"/>
              </a:ext>
            </a:extLst>
          </p:cNvPr>
          <p:cNvSpPr>
            <a:spLocks noGrp="1"/>
          </p:cNvSpPr>
          <p:nvPr>
            <p:ph idx="1"/>
          </p:nvPr>
        </p:nvSpPr>
        <p:spPr/>
        <p:txBody>
          <a:bodyPr/>
          <a:lstStyle/>
          <a:p>
            <a:r>
              <a:rPr lang="sl-SI" altLang="sl-SI" sz="2000">
                <a:solidFill>
                  <a:schemeClr val="bg1"/>
                </a:solidFill>
              </a:rPr>
              <a:t>Posnetki tretjega albuma so bili uničeni zaradi Morrisonove naraščajoče odvisnosti od alkohola in drog in zaradi tega, ker je producent zavrnil njegov "Celebration of the Lizard" ker naj ne bi bil dovolj komercialen. </a:t>
            </a:r>
          </a:p>
          <a:p>
            <a:r>
              <a:rPr lang="sl-SI" altLang="sl-SI" sz="2000">
                <a:solidFill>
                  <a:schemeClr val="bg1"/>
                </a:solidFill>
              </a:rPr>
              <a:t>"Waiting for the Sun" postane prvi album, ki se je prebil na 1. mesto lestvic, pesem "Hello, I Love You" pa njihiva druga in zadnja skladba na 1. mestu US lestvic. </a:t>
            </a:r>
          </a:p>
          <a:p>
            <a:r>
              <a:rPr lang="sl-SI" altLang="sl-SI" sz="2000">
                <a:solidFill>
                  <a:schemeClr val="bg1"/>
                </a:solidFill>
              </a:rPr>
              <a:t>So prvi ameriški band z 8 zlatimi in platinastimi ploščami</a:t>
            </a:r>
          </a:p>
          <a:p>
            <a:endParaRPr lang="sl-SI" altLang="sl-SI">
              <a:solidFill>
                <a:schemeClr val="bg1"/>
              </a:solidFill>
            </a:endParaRPr>
          </a:p>
          <a:p>
            <a:endParaRPr lang="sl-SI" altLang="sl-SI">
              <a:solidFill>
                <a:schemeClr val="bg1"/>
              </a:solidFill>
              <a:latin typeface="Century" panose="02040604050505020304" pitchFamily="18" charset="0"/>
            </a:endParaRPr>
          </a:p>
        </p:txBody>
      </p:sp>
      <p:pic>
        <p:nvPicPr>
          <p:cNvPr id="10245" name="Picture 2" descr="http://25.media.tumblr.com/0e4f1b4bf943706948343d3de29910ec/tumblr_mqwhtp6sg81rngwkyo1_500.gif">
            <a:hlinkClick r:id="rId3"/>
            <a:extLst>
              <a:ext uri="{FF2B5EF4-FFF2-40B4-BE49-F238E27FC236}">
                <a16:creationId xmlns:a16="http://schemas.microsoft.com/office/drawing/2014/main" id="{18292EBE-6CE0-4931-902A-9DB79B5048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175125"/>
            <a:ext cx="403225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descr="http://2.bp.blogspot.com/-QoDE1t6VZ4s/UDLNqsF3SqI/AAAAAAAACo8/dTE_0unngHU/s1600/219803_211579618870473_159144340780668_765222_6327296_o.jpg">
            <a:hlinkClick r:id="rId5"/>
            <a:extLst>
              <a:ext uri="{FF2B5EF4-FFF2-40B4-BE49-F238E27FC236}">
                <a16:creationId xmlns:a16="http://schemas.microsoft.com/office/drawing/2014/main" id="{5E0EFF8D-0895-427E-AF4C-853FDCF3A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460" r="8896"/>
          <a:stretch>
            <a:fillRect/>
          </a:stretch>
        </p:blipFill>
        <p:spPr bwMode="auto">
          <a:xfrm>
            <a:off x="5292725" y="4076700"/>
            <a:ext cx="29067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1092</Words>
  <Application>Microsoft Office PowerPoint</Application>
  <PresentationFormat>On-screen Show (4:3)</PresentationFormat>
  <Paragraphs>64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Century</vt:lpstr>
      <vt:lpstr>Officeova tema</vt:lpstr>
      <vt:lpstr>"If the doors of perception were cleansed every thing would appear to man as it is, infinite."</vt:lpstr>
      <vt:lpstr> </vt:lpstr>
      <vt:lpstr>začetek</vt:lpstr>
      <vt:lpstr>televizija</vt:lpstr>
      <vt:lpstr>Ups</vt:lpstr>
      <vt:lpstr>Zadnji javni nastop</vt:lpstr>
      <vt:lpstr>L.A. woman</vt:lpstr>
      <vt:lpstr>PowerPoint Presentation</vt:lpstr>
      <vt:lpstr>Vzponi /padci</vt:lpstr>
      <vt:lpstr>Albumi</vt:lpstr>
      <vt:lpstr>PowerPoint Presentation</vt:lpstr>
      <vt:lpstr>viri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2019-05-31T08:47:45Z</dcterms:created>
  <dcterms:modified xsi:type="dcterms:W3CDTF">2019-05-31T08:47:45Z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