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k 31">
            <a:extLst>
              <a:ext uri="{FF2B5EF4-FFF2-40B4-BE49-F238E27FC236}">
                <a16:creationId xmlns:a16="http://schemas.microsoft.com/office/drawing/2014/main" id="{9AC1BE0D-0714-42F3-A148-FBDA4F196C17}"/>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38">
            <a:extLst>
              <a:ext uri="{FF2B5EF4-FFF2-40B4-BE49-F238E27FC236}">
                <a16:creationId xmlns:a16="http://schemas.microsoft.com/office/drawing/2014/main" id="{0889B5E5-D335-453C-9F04-58007488F58C}"/>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ravokotnik 39">
            <a:extLst>
              <a:ext uri="{FF2B5EF4-FFF2-40B4-BE49-F238E27FC236}">
                <a16:creationId xmlns:a16="http://schemas.microsoft.com/office/drawing/2014/main" id="{F5638874-1FEE-492F-A1D4-09DF928852B4}"/>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ravokotnik 40">
            <a:extLst>
              <a:ext uri="{FF2B5EF4-FFF2-40B4-BE49-F238E27FC236}">
                <a16:creationId xmlns:a16="http://schemas.microsoft.com/office/drawing/2014/main" id="{94FFA9CF-0B58-40FD-82F1-EF0487DAA504}"/>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41">
            <a:extLst>
              <a:ext uri="{FF2B5EF4-FFF2-40B4-BE49-F238E27FC236}">
                <a16:creationId xmlns:a16="http://schemas.microsoft.com/office/drawing/2014/main" id="{6A81A3EB-C3AF-4CE3-8C44-E7584582C3CF}"/>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Pravokotnik 55">
            <a:extLst>
              <a:ext uri="{FF2B5EF4-FFF2-40B4-BE49-F238E27FC236}">
                <a16:creationId xmlns:a16="http://schemas.microsoft.com/office/drawing/2014/main" id="{007A36FC-AE2B-48E8-AD2D-E89CE05B3614}"/>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avokotnik 64">
            <a:extLst>
              <a:ext uri="{FF2B5EF4-FFF2-40B4-BE49-F238E27FC236}">
                <a16:creationId xmlns:a16="http://schemas.microsoft.com/office/drawing/2014/main" id="{2CB96F53-3E4C-4611-B849-14DD689C05A0}"/>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Pravokotnik 65">
            <a:extLst>
              <a:ext uri="{FF2B5EF4-FFF2-40B4-BE49-F238E27FC236}">
                <a16:creationId xmlns:a16="http://schemas.microsoft.com/office/drawing/2014/main" id="{8E9600FA-C764-4FDB-A630-F1EE597D2C50}"/>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Pravokotnik 66">
            <a:extLst>
              <a:ext uri="{FF2B5EF4-FFF2-40B4-BE49-F238E27FC236}">
                <a16:creationId xmlns:a16="http://schemas.microsoft.com/office/drawing/2014/main" id="{56956BCC-7B51-4517-A59D-18843D9526F0}"/>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slov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sl-SI"/>
              <a:t>Kliknite, če želite urediti slog naslova matrice</a:t>
            </a:r>
            <a:endParaRPr lang="en-US"/>
          </a:p>
        </p:txBody>
      </p:sp>
      <p:sp>
        <p:nvSpPr>
          <p:cNvPr id="9" name="Podnaslov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15" name="Ograda datuma 27">
            <a:extLst>
              <a:ext uri="{FF2B5EF4-FFF2-40B4-BE49-F238E27FC236}">
                <a16:creationId xmlns:a16="http://schemas.microsoft.com/office/drawing/2014/main" id="{99439BC5-E03C-408D-BCA2-88958988DD7E}"/>
              </a:ext>
            </a:extLst>
          </p:cNvPr>
          <p:cNvSpPr>
            <a:spLocks noGrp="1"/>
          </p:cNvSpPr>
          <p:nvPr>
            <p:ph type="dt" sz="half" idx="10"/>
          </p:nvPr>
        </p:nvSpPr>
        <p:spPr/>
        <p:txBody>
          <a:bodyPr/>
          <a:lstStyle>
            <a:lvl1pPr>
              <a:defRPr/>
            </a:lvl1pPr>
          </a:lstStyle>
          <a:p>
            <a:pPr>
              <a:defRPr/>
            </a:pPr>
            <a:fld id="{ADE42DAD-0593-444A-BA9D-0D703CBC6669}" type="datetimeFigureOut">
              <a:rPr lang="sl-SI"/>
              <a:pPr>
                <a:defRPr/>
              </a:pPr>
              <a:t>31. 05. 2019</a:t>
            </a:fld>
            <a:endParaRPr lang="sl-SI"/>
          </a:p>
        </p:txBody>
      </p:sp>
      <p:sp>
        <p:nvSpPr>
          <p:cNvPr id="16" name="Ograda noge 16">
            <a:extLst>
              <a:ext uri="{FF2B5EF4-FFF2-40B4-BE49-F238E27FC236}">
                <a16:creationId xmlns:a16="http://schemas.microsoft.com/office/drawing/2014/main" id="{078A7F44-CD15-49EE-B5DA-60574F2BEC8D}"/>
              </a:ext>
            </a:extLst>
          </p:cNvPr>
          <p:cNvSpPr>
            <a:spLocks noGrp="1"/>
          </p:cNvSpPr>
          <p:nvPr>
            <p:ph type="ftr" sz="quarter" idx="11"/>
          </p:nvPr>
        </p:nvSpPr>
        <p:spPr/>
        <p:txBody>
          <a:bodyPr/>
          <a:lstStyle>
            <a:lvl1pPr>
              <a:defRPr/>
            </a:lvl1pPr>
          </a:lstStyle>
          <a:p>
            <a:pPr>
              <a:defRPr/>
            </a:pPr>
            <a:endParaRPr lang="sl-SI"/>
          </a:p>
        </p:txBody>
      </p:sp>
      <p:sp>
        <p:nvSpPr>
          <p:cNvPr id="17" name="Ograda številke diapozitiva 28">
            <a:extLst>
              <a:ext uri="{FF2B5EF4-FFF2-40B4-BE49-F238E27FC236}">
                <a16:creationId xmlns:a16="http://schemas.microsoft.com/office/drawing/2014/main" id="{A87491A0-F56C-446E-B74A-0C48FBDCC511}"/>
              </a:ext>
            </a:extLst>
          </p:cNvPr>
          <p:cNvSpPr>
            <a:spLocks noGrp="1"/>
          </p:cNvSpPr>
          <p:nvPr>
            <p:ph type="sldNum" sz="quarter" idx="12"/>
          </p:nvPr>
        </p:nvSpPr>
        <p:spPr/>
        <p:txBody>
          <a:bodyPr/>
          <a:lstStyle>
            <a:lvl1pPr>
              <a:defRPr/>
            </a:lvl1pPr>
          </a:lstStyle>
          <a:p>
            <a:fld id="{A7E846C7-92F2-4CAC-B761-A92B80D8B6B0}" type="slidenum">
              <a:rPr lang="sl-SI" altLang="sl-SI"/>
              <a:pPr/>
              <a:t>‹#›</a:t>
            </a:fld>
            <a:endParaRPr lang="sl-SI" altLang="sl-SI"/>
          </a:p>
        </p:txBody>
      </p:sp>
    </p:spTree>
    <p:extLst>
      <p:ext uri="{BB962C8B-B14F-4D97-AF65-F5344CB8AC3E}">
        <p14:creationId xmlns:p14="http://schemas.microsoft.com/office/powerpoint/2010/main" val="93177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532690DA-BFD3-48C6-8AC2-DC1239B3E207}"/>
              </a:ext>
            </a:extLst>
          </p:cNvPr>
          <p:cNvSpPr>
            <a:spLocks noGrp="1"/>
          </p:cNvSpPr>
          <p:nvPr>
            <p:ph type="dt" sz="half" idx="10"/>
          </p:nvPr>
        </p:nvSpPr>
        <p:spPr/>
        <p:txBody>
          <a:bodyPr/>
          <a:lstStyle>
            <a:lvl1pPr>
              <a:defRPr/>
            </a:lvl1pPr>
          </a:lstStyle>
          <a:p>
            <a:pPr>
              <a:defRPr/>
            </a:pPr>
            <a:fld id="{04074913-E015-4702-AF03-D57E01225F0F}" type="datetimeFigureOut">
              <a:rPr lang="sl-SI"/>
              <a:pPr>
                <a:defRPr/>
              </a:pPr>
              <a:t>31. 05. 2019</a:t>
            </a:fld>
            <a:endParaRPr lang="sl-SI"/>
          </a:p>
        </p:txBody>
      </p:sp>
      <p:sp>
        <p:nvSpPr>
          <p:cNvPr id="5" name="Ograda noge 2">
            <a:extLst>
              <a:ext uri="{FF2B5EF4-FFF2-40B4-BE49-F238E27FC236}">
                <a16:creationId xmlns:a16="http://schemas.microsoft.com/office/drawing/2014/main" id="{75FA99E0-B682-49E6-B1EE-30E51CD4B1A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D80D2DE5-345C-4C6C-98A7-EAABBB7BF823}"/>
              </a:ext>
            </a:extLst>
          </p:cNvPr>
          <p:cNvSpPr>
            <a:spLocks noGrp="1"/>
          </p:cNvSpPr>
          <p:nvPr>
            <p:ph type="sldNum" sz="quarter" idx="12"/>
          </p:nvPr>
        </p:nvSpPr>
        <p:spPr/>
        <p:txBody>
          <a:bodyPr/>
          <a:lstStyle>
            <a:lvl1pPr>
              <a:defRPr/>
            </a:lvl1pPr>
          </a:lstStyle>
          <a:p>
            <a:fld id="{605B9B23-AC6B-41D3-B39F-115C85620EAF}" type="slidenum">
              <a:rPr lang="sl-SI" altLang="sl-SI"/>
              <a:pPr/>
              <a:t>‹#›</a:t>
            </a:fld>
            <a:endParaRPr lang="sl-SI" altLang="sl-SI"/>
          </a:p>
        </p:txBody>
      </p:sp>
    </p:spTree>
    <p:extLst>
      <p:ext uri="{BB962C8B-B14F-4D97-AF65-F5344CB8AC3E}">
        <p14:creationId xmlns:p14="http://schemas.microsoft.com/office/powerpoint/2010/main" val="334197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981200" cy="5851525"/>
          </a:xfrm>
        </p:spPr>
        <p:txBody>
          <a:bodyPr vert="eaVert" anchor="ctr"/>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609600" y="274639"/>
            <a:ext cx="58674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308996B7-8085-4728-AF43-DCFBB234760B}"/>
              </a:ext>
            </a:extLst>
          </p:cNvPr>
          <p:cNvSpPr>
            <a:spLocks noGrp="1"/>
          </p:cNvSpPr>
          <p:nvPr>
            <p:ph type="dt" sz="half" idx="10"/>
          </p:nvPr>
        </p:nvSpPr>
        <p:spPr/>
        <p:txBody>
          <a:bodyPr/>
          <a:lstStyle>
            <a:lvl1pPr>
              <a:defRPr/>
            </a:lvl1pPr>
          </a:lstStyle>
          <a:p>
            <a:pPr>
              <a:defRPr/>
            </a:pPr>
            <a:fld id="{19A65C79-5C2D-4ABA-A9D0-14073431FABC}" type="datetimeFigureOut">
              <a:rPr lang="sl-SI"/>
              <a:pPr>
                <a:defRPr/>
              </a:pPr>
              <a:t>31. 05. 2019</a:t>
            </a:fld>
            <a:endParaRPr lang="sl-SI"/>
          </a:p>
        </p:txBody>
      </p:sp>
      <p:sp>
        <p:nvSpPr>
          <p:cNvPr id="5" name="Ograda noge 2">
            <a:extLst>
              <a:ext uri="{FF2B5EF4-FFF2-40B4-BE49-F238E27FC236}">
                <a16:creationId xmlns:a16="http://schemas.microsoft.com/office/drawing/2014/main" id="{CD395442-9EFF-4F43-B4B8-281C446106B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E7B9238B-8A47-43F0-BA6E-79969C85D349}"/>
              </a:ext>
            </a:extLst>
          </p:cNvPr>
          <p:cNvSpPr>
            <a:spLocks noGrp="1"/>
          </p:cNvSpPr>
          <p:nvPr>
            <p:ph type="sldNum" sz="quarter" idx="12"/>
          </p:nvPr>
        </p:nvSpPr>
        <p:spPr/>
        <p:txBody>
          <a:bodyPr/>
          <a:lstStyle>
            <a:lvl1pPr>
              <a:defRPr/>
            </a:lvl1pPr>
          </a:lstStyle>
          <a:p>
            <a:fld id="{6E7DF6CD-A1DF-4E94-85E5-E4095DBFE748}" type="slidenum">
              <a:rPr lang="sl-SI" altLang="sl-SI"/>
              <a:pPr/>
              <a:t>‹#›</a:t>
            </a:fld>
            <a:endParaRPr lang="sl-SI" altLang="sl-SI"/>
          </a:p>
        </p:txBody>
      </p:sp>
    </p:spTree>
    <p:extLst>
      <p:ext uri="{BB962C8B-B14F-4D97-AF65-F5344CB8AC3E}">
        <p14:creationId xmlns:p14="http://schemas.microsoft.com/office/powerpoint/2010/main" val="32220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D84B59D-7FE5-406C-B3F8-1E52067B9BA8}"/>
              </a:ext>
            </a:extLst>
          </p:cNvPr>
          <p:cNvSpPr>
            <a:spLocks noGrp="1"/>
          </p:cNvSpPr>
          <p:nvPr>
            <p:ph type="dt" sz="half" idx="10"/>
          </p:nvPr>
        </p:nvSpPr>
        <p:spPr/>
        <p:txBody>
          <a:bodyPr/>
          <a:lstStyle>
            <a:lvl1pPr>
              <a:defRPr/>
            </a:lvl1pPr>
          </a:lstStyle>
          <a:p>
            <a:pPr>
              <a:defRPr/>
            </a:pPr>
            <a:fld id="{839CFD83-CD5C-440C-8D86-D93AC4A733CA}" type="datetimeFigureOut">
              <a:rPr lang="sl-SI"/>
              <a:pPr>
                <a:defRPr/>
              </a:pPr>
              <a:t>31. 05. 2019</a:t>
            </a:fld>
            <a:endParaRPr lang="sl-SI"/>
          </a:p>
        </p:txBody>
      </p:sp>
      <p:sp>
        <p:nvSpPr>
          <p:cNvPr id="5" name="Ograda noge 2">
            <a:extLst>
              <a:ext uri="{FF2B5EF4-FFF2-40B4-BE49-F238E27FC236}">
                <a16:creationId xmlns:a16="http://schemas.microsoft.com/office/drawing/2014/main" id="{6202A9D2-BE5B-4876-AB8D-6C94EE2C352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6C66F31F-2C6E-41E2-97AB-DC1FF753DE37}"/>
              </a:ext>
            </a:extLst>
          </p:cNvPr>
          <p:cNvSpPr>
            <a:spLocks noGrp="1"/>
          </p:cNvSpPr>
          <p:nvPr>
            <p:ph type="sldNum" sz="quarter" idx="12"/>
          </p:nvPr>
        </p:nvSpPr>
        <p:spPr/>
        <p:txBody>
          <a:bodyPr/>
          <a:lstStyle>
            <a:lvl1pPr>
              <a:defRPr/>
            </a:lvl1pPr>
          </a:lstStyle>
          <a:p>
            <a:fld id="{CA5AA9BC-1411-4CB3-B3B8-E1A448C7143E}" type="slidenum">
              <a:rPr lang="sl-SI" altLang="sl-SI"/>
              <a:pPr/>
              <a:t>‹#›</a:t>
            </a:fld>
            <a:endParaRPr lang="sl-SI" altLang="sl-SI"/>
          </a:p>
        </p:txBody>
      </p:sp>
    </p:spTree>
    <p:extLst>
      <p:ext uri="{BB962C8B-B14F-4D97-AF65-F5344CB8AC3E}">
        <p14:creationId xmlns:p14="http://schemas.microsoft.com/office/powerpoint/2010/main" val="374462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Prostoročno 13">
            <a:extLst>
              <a:ext uri="{FF2B5EF4-FFF2-40B4-BE49-F238E27FC236}">
                <a16:creationId xmlns:a16="http://schemas.microsoft.com/office/drawing/2014/main" id="{F41A8D8E-2FD6-4248-A066-DD20C77A2E0D}"/>
              </a:ext>
            </a:extLst>
          </p:cNvPr>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Prostoročno 14">
            <a:extLst>
              <a:ext uri="{FF2B5EF4-FFF2-40B4-BE49-F238E27FC236}">
                <a16:creationId xmlns:a16="http://schemas.microsoft.com/office/drawing/2014/main" id="{0DE21640-D6CF-4BAC-92A6-CFE6DC220E0E}"/>
              </a:ext>
            </a:extLst>
          </p:cNvPr>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Prostoročno 12">
            <a:extLst>
              <a:ext uri="{FF2B5EF4-FFF2-40B4-BE49-F238E27FC236}">
                <a16:creationId xmlns:a16="http://schemas.microsoft.com/office/drawing/2014/main" id="{EFF1A505-C2D5-462C-9061-C377B2545C78}"/>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Prostoročno 15">
            <a:extLst>
              <a:ext uri="{FF2B5EF4-FFF2-40B4-BE49-F238E27FC236}">
                <a16:creationId xmlns:a16="http://schemas.microsoft.com/office/drawing/2014/main" id="{DB9EE172-EC19-4B7D-8DE6-6D15089A8F07}"/>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Prostoročno 16">
            <a:extLst>
              <a:ext uri="{FF2B5EF4-FFF2-40B4-BE49-F238E27FC236}">
                <a16:creationId xmlns:a16="http://schemas.microsoft.com/office/drawing/2014/main" id="{D4A00C4F-413D-4FB6-B8B0-C96A497A731B}"/>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Prostoročno 17">
            <a:extLst>
              <a:ext uri="{FF2B5EF4-FFF2-40B4-BE49-F238E27FC236}">
                <a16:creationId xmlns:a16="http://schemas.microsoft.com/office/drawing/2014/main" id="{76D214CE-C3CD-4C00-BB29-A9AB7C496BB2}"/>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Prostoročno 18">
            <a:extLst>
              <a:ext uri="{FF2B5EF4-FFF2-40B4-BE49-F238E27FC236}">
                <a16:creationId xmlns:a16="http://schemas.microsoft.com/office/drawing/2014/main" id="{88AE69B2-7748-4690-9EEE-DC144C226464}"/>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Prostoročno 19">
            <a:extLst>
              <a:ext uri="{FF2B5EF4-FFF2-40B4-BE49-F238E27FC236}">
                <a16:creationId xmlns:a16="http://schemas.microsoft.com/office/drawing/2014/main" id="{0B714F44-0F4A-40CD-B5B1-2499A6965353}"/>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Prostoročno 20">
            <a:extLst>
              <a:ext uri="{FF2B5EF4-FFF2-40B4-BE49-F238E27FC236}">
                <a16:creationId xmlns:a16="http://schemas.microsoft.com/office/drawing/2014/main" id="{4EAD7543-C744-4219-A8CD-EB394A2CAE80}"/>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Prostoročno 21">
            <a:extLst>
              <a:ext uri="{FF2B5EF4-FFF2-40B4-BE49-F238E27FC236}">
                <a16:creationId xmlns:a16="http://schemas.microsoft.com/office/drawing/2014/main" id="{200315E5-E867-48A4-8A95-D4DCB803370F}"/>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Prostoročno 22">
            <a:extLst>
              <a:ext uri="{FF2B5EF4-FFF2-40B4-BE49-F238E27FC236}">
                <a16:creationId xmlns:a16="http://schemas.microsoft.com/office/drawing/2014/main" id="{3F6B8E52-9B4F-441A-A53E-9DF586D42B74}"/>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Prostoročno 23">
            <a:extLst>
              <a:ext uri="{FF2B5EF4-FFF2-40B4-BE49-F238E27FC236}">
                <a16:creationId xmlns:a16="http://schemas.microsoft.com/office/drawing/2014/main" id="{A9373903-8593-418A-A239-9E68711F1088}"/>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Prostoročno 24">
            <a:extLst>
              <a:ext uri="{FF2B5EF4-FFF2-40B4-BE49-F238E27FC236}">
                <a16:creationId xmlns:a16="http://schemas.microsoft.com/office/drawing/2014/main" id="{EF564613-0BB1-427F-A456-72DFC38FEC29}"/>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7" name="Prostoročno 25">
            <a:extLst>
              <a:ext uri="{FF2B5EF4-FFF2-40B4-BE49-F238E27FC236}">
                <a16:creationId xmlns:a16="http://schemas.microsoft.com/office/drawing/2014/main" id="{51A319E3-CE4B-43C8-B276-6BF57F7F22B4}"/>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8" name="Prostoročno 26">
            <a:extLst>
              <a:ext uri="{FF2B5EF4-FFF2-40B4-BE49-F238E27FC236}">
                <a16:creationId xmlns:a16="http://schemas.microsoft.com/office/drawing/2014/main" id="{288CD0CC-1F87-468D-A47E-E1F00EC0FE2A}"/>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9" name="Pravokotnik 6">
            <a:extLst>
              <a:ext uri="{FF2B5EF4-FFF2-40B4-BE49-F238E27FC236}">
                <a16:creationId xmlns:a16="http://schemas.microsoft.com/office/drawing/2014/main" id="{5CC4448B-ADDD-4A16-A41C-0D3CFE556B95}"/>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Pravokotnik 7">
            <a:extLst>
              <a:ext uri="{FF2B5EF4-FFF2-40B4-BE49-F238E27FC236}">
                <a16:creationId xmlns:a16="http://schemas.microsoft.com/office/drawing/2014/main" id="{D728598D-962D-4177-A1FF-B019B343668A}"/>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Pravokotnik 8">
            <a:extLst>
              <a:ext uri="{FF2B5EF4-FFF2-40B4-BE49-F238E27FC236}">
                <a16:creationId xmlns:a16="http://schemas.microsoft.com/office/drawing/2014/main" id="{0C5C9D6C-765C-4BC4-AE6E-B7C007ED91E6}"/>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Pravokotnik 9">
            <a:extLst>
              <a:ext uri="{FF2B5EF4-FFF2-40B4-BE49-F238E27FC236}">
                <a16:creationId xmlns:a16="http://schemas.microsoft.com/office/drawing/2014/main" id="{2CC48D54-6142-4435-8B64-A7D96CE2260B}"/>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Pravokotnik 10">
            <a:extLst>
              <a:ext uri="{FF2B5EF4-FFF2-40B4-BE49-F238E27FC236}">
                <a16:creationId xmlns:a16="http://schemas.microsoft.com/office/drawing/2014/main" id="{A5D95097-E468-4632-8E6A-9B66D4A87258}"/>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Pravokotnik 11">
            <a:extLst>
              <a:ext uri="{FF2B5EF4-FFF2-40B4-BE49-F238E27FC236}">
                <a16:creationId xmlns:a16="http://schemas.microsoft.com/office/drawing/2014/main" id="{F4D20FFD-A32D-4853-B804-858120F9B882}"/>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Ograda besedila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2" name="Naslov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sl-SI"/>
              <a:t>Kliknite, če želite urediti slog naslova matrice</a:t>
            </a:r>
            <a:endParaRPr lang="en-US"/>
          </a:p>
        </p:txBody>
      </p:sp>
      <p:sp>
        <p:nvSpPr>
          <p:cNvPr id="25" name="Ograda datuma 3">
            <a:extLst>
              <a:ext uri="{FF2B5EF4-FFF2-40B4-BE49-F238E27FC236}">
                <a16:creationId xmlns:a16="http://schemas.microsoft.com/office/drawing/2014/main" id="{8C2FFBDC-7FBA-4C69-8D06-8FE95F2FC0A8}"/>
              </a:ext>
            </a:extLst>
          </p:cNvPr>
          <p:cNvSpPr>
            <a:spLocks noGrp="1"/>
          </p:cNvSpPr>
          <p:nvPr>
            <p:ph type="dt" sz="half" idx="10"/>
          </p:nvPr>
        </p:nvSpPr>
        <p:spPr/>
        <p:txBody>
          <a:bodyPr/>
          <a:lstStyle>
            <a:lvl1pPr>
              <a:defRPr/>
            </a:lvl1pPr>
          </a:lstStyle>
          <a:p>
            <a:pPr>
              <a:defRPr/>
            </a:pPr>
            <a:fld id="{43C68229-EF1D-48CD-8DB7-3C5A1934683A}" type="datetimeFigureOut">
              <a:rPr lang="sl-SI"/>
              <a:pPr>
                <a:defRPr/>
              </a:pPr>
              <a:t>31. 05. 2019</a:t>
            </a:fld>
            <a:endParaRPr lang="sl-SI"/>
          </a:p>
        </p:txBody>
      </p:sp>
      <p:sp>
        <p:nvSpPr>
          <p:cNvPr id="26" name="Ograda noge 4">
            <a:extLst>
              <a:ext uri="{FF2B5EF4-FFF2-40B4-BE49-F238E27FC236}">
                <a16:creationId xmlns:a16="http://schemas.microsoft.com/office/drawing/2014/main" id="{1C6EA8DC-81A2-437A-8ABD-3E17BC58CBFD}"/>
              </a:ext>
            </a:extLst>
          </p:cNvPr>
          <p:cNvSpPr>
            <a:spLocks noGrp="1"/>
          </p:cNvSpPr>
          <p:nvPr>
            <p:ph type="ftr" sz="quarter" idx="11"/>
          </p:nvPr>
        </p:nvSpPr>
        <p:spPr/>
        <p:txBody>
          <a:bodyPr/>
          <a:lstStyle>
            <a:lvl1pPr>
              <a:defRPr/>
            </a:lvl1pPr>
          </a:lstStyle>
          <a:p>
            <a:pPr>
              <a:defRPr/>
            </a:pPr>
            <a:endParaRPr lang="sl-SI"/>
          </a:p>
        </p:txBody>
      </p:sp>
      <p:sp>
        <p:nvSpPr>
          <p:cNvPr id="27" name="Ograda številke diapozitiva 5">
            <a:extLst>
              <a:ext uri="{FF2B5EF4-FFF2-40B4-BE49-F238E27FC236}">
                <a16:creationId xmlns:a16="http://schemas.microsoft.com/office/drawing/2014/main" id="{62EADC3D-AA03-4CFE-888F-0AD4D432E737}"/>
              </a:ext>
            </a:extLst>
          </p:cNvPr>
          <p:cNvSpPr>
            <a:spLocks noGrp="1"/>
          </p:cNvSpPr>
          <p:nvPr>
            <p:ph type="sldNum" sz="quarter" idx="12"/>
          </p:nvPr>
        </p:nvSpPr>
        <p:spPr/>
        <p:txBody>
          <a:bodyPr/>
          <a:lstStyle>
            <a:lvl1pPr>
              <a:defRPr/>
            </a:lvl1pPr>
          </a:lstStyle>
          <a:p>
            <a:fld id="{59ABE53D-F49E-41CE-8ECF-6BD5429D93E4}" type="slidenum">
              <a:rPr lang="sl-SI" altLang="sl-SI"/>
              <a:pPr/>
              <a:t>‹#›</a:t>
            </a:fld>
            <a:endParaRPr lang="sl-SI" altLang="sl-SI"/>
          </a:p>
        </p:txBody>
      </p:sp>
    </p:spTree>
    <p:extLst>
      <p:ext uri="{BB962C8B-B14F-4D97-AF65-F5344CB8AC3E}">
        <p14:creationId xmlns:p14="http://schemas.microsoft.com/office/powerpoint/2010/main" val="172201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12064"/>
            <a:ext cx="8229600" cy="9144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749B44E5-B22E-41BE-9856-FAE2606F9517}"/>
              </a:ext>
            </a:extLst>
          </p:cNvPr>
          <p:cNvSpPr>
            <a:spLocks noGrp="1"/>
          </p:cNvSpPr>
          <p:nvPr>
            <p:ph type="dt" sz="half" idx="10"/>
          </p:nvPr>
        </p:nvSpPr>
        <p:spPr/>
        <p:txBody>
          <a:bodyPr/>
          <a:lstStyle>
            <a:lvl1pPr>
              <a:defRPr/>
            </a:lvl1pPr>
          </a:lstStyle>
          <a:p>
            <a:pPr>
              <a:defRPr/>
            </a:pPr>
            <a:fld id="{9806E031-DD27-4A28-A160-21BB3AC5F109}" type="datetimeFigureOut">
              <a:rPr lang="sl-SI"/>
              <a:pPr>
                <a:defRPr/>
              </a:pPr>
              <a:t>31. 05. 2019</a:t>
            </a:fld>
            <a:endParaRPr lang="sl-SI"/>
          </a:p>
        </p:txBody>
      </p:sp>
      <p:sp>
        <p:nvSpPr>
          <p:cNvPr id="6" name="Ograda noge 5">
            <a:extLst>
              <a:ext uri="{FF2B5EF4-FFF2-40B4-BE49-F238E27FC236}">
                <a16:creationId xmlns:a16="http://schemas.microsoft.com/office/drawing/2014/main" id="{E41DB798-4D4B-402A-A448-32588698C243}"/>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F4282E02-742C-4F64-9EB0-003E761EC56D}"/>
              </a:ext>
            </a:extLst>
          </p:cNvPr>
          <p:cNvSpPr>
            <a:spLocks noGrp="1"/>
          </p:cNvSpPr>
          <p:nvPr>
            <p:ph type="sldNum" sz="quarter" idx="12"/>
          </p:nvPr>
        </p:nvSpPr>
        <p:spPr/>
        <p:txBody>
          <a:bodyPr/>
          <a:lstStyle>
            <a:lvl1pPr>
              <a:defRPr/>
            </a:lvl1pPr>
          </a:lstStyle>
          <a:p>
            <a:fld id="{492205A5-EAA6-49A2-AAA5-0C34E903B7BA}" type="slidenum">
              <a:rPr lang="sl-SI" altLang="sl-SI"/>
              <a:pPr/>
              <a:t>‹#›</a:t>
            </a:fld>
            <a:endParaRPr lang="sl-SI" altLang="sl-SI"/>
          </a:p>
        </p:txBody>
      </p:sp>
    </p:spTree>
    <p:extLst>
      <p:ext uri="{BB962C8B-B14F-4D97-AF65-F5344CB8AC3E}">
        <p14:creationId xmlns:p14="http://schemas.microsoft.com/office/powerpoint/2010/main" val="238249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7" name="Pravokotnik 24">
            <a:extLst>
              <a:ext uri="{FF2B5EF4-FFF2-40B4-BE49-F238E27FC236}">
                <a16:creationId xmlns:a16="http://schemas.microsoft.com/office/drawing/2014/main" id="{D51AFF84-6D61-4337-90B7-357E7E2A7782}"/>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15">
            <a:extLst>
              <a:ext uri="{FF2B5EF4-FFF2-40B4-BE49-F238E27FC236}">
                <a16:creationId xmlns:a16="http://schemas.microsoft.com/office/drawing/2014/main" id="{5E0CA4F7-6CD7-4573-AA8D-FD9DCE0CC145}"/>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ravokotnik 16">
            <a:extLst>
              <a:ext uri="{FF2B5EF4-FFF2-40B4-BE49-F238E27FC236}">
                <a16:creationId xmlns:a16="http://schemas.microsoft.com/office/drawing/2014/main" id="{08147F91-33EE-46CC-865C-F0B2065E4B03}"/>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Pravokotnik 17">
            <a:extLst>
              <a:ext uri="{FF2B5EF4-FFF2-40B4-BE49-F238E27FC236}">
                <a16:creationId xmlns:a16="http://schemas.microsoft.com/office/drawing/2014/main" id="{711266FB-DE7A-41CD-9FDD-205171422243}"/>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avokotnik 18">
            <a:extLst>
              <a:ext uri="{FF2B5EF4-FFF2-40B4-BE49-F238E27FC236}">
                <a16:creationId xmlns:a16="http://schemas.microsoft.com/office/drawing/2014/main" id="{5F7733B4-0CEF-4F54-AF39-B917C9F11AEF}"/>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Pravokotnik 19">
            <a:extLst>
              <a:ext uri="{FF2B5EF4-FFF2-40B4-BE49-F238E27FC236}">
                <a16:creationId xmlns:a16="http://schemas.microsoft.com/office/drawing/2014/main" id="{0E87D333-774F-45D4-89C3-4B3027A1A953}"/>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Pravokotnik 20">
            <a:extLst>
              <a:ext uri="{FF2B5EF4-FFF2-40B4-BE49-F238E27FC236}">
                <a16:creationId xmlns:a16="http://schemas.microsoft.com/office/drawing/2014/main" id="{2CF6C829-59E8-4C39-8EEE-82F157CFB945}"/>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Pravokotnik 21">
            <a:extLst>
              <a:ext uri="{FF2B5EF4-FFF2-40B4-BE49-F238E27FC236}">
                <a16:creationId xmlns:a16="http://schemas.microsoft.com/office/drawing/2014/main" id="{D05BA20F-6527-426E-8E6F-41F3B2B7D804}"/>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avokotnik 28">
            <a:extLst>
              <a:ext uri="{FF2B5EF4-FFF2-40B4-BE49-F238E27FC236}">
                <a16:creationId xmlns:a16="http://schemas.microsoft.com/office/drawing/2014/main" id="{82457D14-BFAA-4D85-8093-B249B363D709}"/>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Pravokotnik 29">
            <a:extLst>
              <a:ext uri="{FF2B5EF4-FFF2-40B4-BE49-F238E27FC236}">
                <a16:creationId xmlns:a16="http://schemas.microsoft.com/office/drawing/2014/main" id="{ED59F127-FB9A-4541-B3EF-2EF22D1D8C2C}"/>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a:off x="504824" y="512064"/>
            <a:ext cx="7772400" cy="914400"/>
          </a:xfrm>
        </p:spPr>
        <p:txBody>
          <a:bodyPr/>
          <a:lstStyle>
            <a:lvl1pPr>
              <a:defRPr sz="4000"/>
            </a:lvl1pPr>
            <a:extLst/>
          </a:lstStyle>
          <a:p>
            <a:r>
              <a:rPr lang="sl-SI"/>
              <a:t>Kliknite, če želite urediti slog naslova matrice</a:t>
            </a:r>
            <a:endParaRPr lang="en-US"/>
          </a:p>
        </p:txBody>
      </p:sp>
      <p:sp>
        <p:nvSpPr>
          <p:cNvPr id="3" name="Ograda besedila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7" name="Ograda datuma 6">
            <a:extLst>
              <a:ext uri="{FF2B5EF4-FFF2-40B4-BE49-F238E27FC236}">
                <a16:creationId xmlns:a16="http://schemas.microsoft.com/office/drawing/2014/main" id="{BE3A9650-9783-4F5F-B4FF-256AFF82C5C3}"/>
              </a:ext>
            </a:extLst>
          </p:cNvPr>
          <p:cNvSpPr>
            <a:spLocks noGrp="1"/>
          </p:cNvSpPr>
          <p:nvPr>
            <p:ph type="dt" sz="half" idx="10"/>
          </p:nvPr>
        </p:nvSpPr>
        <p:spPr/>
        <p:txBody>
          <a:bodyPr/>
          <a:lstStyle>
            <a:lvl1pPr>
              <a:defRPr/>
            </a:lvl1pPr>
          </a:lstStyle>
          <a:p>
            <a:pPr>
              <a:defRPr/>
            </a:pPr>
            <a:fld id="{F4DBE373-C6EA-476E-89DA-FDEB998D808F}" type="datetimeFigureOut">
              <a:rPr lang="sl-SI"/>
              <a:pPr>
                <a:defRPr/>
              </a:pPr>
              <a:t>31. 05. 2019</a:t>
            </a:fld>
            <a:endParaRPr lang="sl-SI"/>
          </a:p>
        </p:txBody>
      </p:sp>
      <p:sp>
        <p:nvSpPr>
          <p:cNvPr id="18" name="Ograda noge 7">
            <a:extLst>
              <a:ext uri="{FF2B5EF4-FFF2-40B4-BE49-F238E27FC236}">
                <a16:creationId xmlns:a16="http://schemas.microsoft.com/office/drawing/2014/main" id="{834FE1EB-A37E-4A52-831D-9287F9896C15}"/>
              </a:ext>
            </a:extLst>
          </p:cNvPr>
          <p:cNvSpPr>
            <a:spLocks noGrp="1"/>
          </p:cNvSpPr>
          <p:nvPr>
            <p:ph type="ftr" sz="quarter" idx="11"/>
          </p:nvPr>
        </p:nvSpPr>
        <p:spPr/>
        <p:txBody>
          <a:bodyPr/>
          <a:lstStyle>
            <a:lvl1pPr>
              <a:defRPr/>
            </a:lvl1pPr>
          </a:lstStyle>
          <a:p>
            <a:pPr>
              <a:defRPr/>
            </a:pPr>
            <a:endParaRPr lang="sl-SI"/>
          </a:p>
        </p:txBody>
      </p:sp>
      <p:sp>
        <p:nvSpPr>
          <p:cNvPr id="19" name="Ograda številke diapozitiva 8">
            <a:extLst>
              <a:ext uri="{FF2B5EF4-FFF2-40B4-BE49-F238E27FC236}">
                <a16:creationId xmlns:a16="http://schemas.microsoft.com/office/drawing/2014/main" id="{7325DF9D-0505-460E-90A2-F0910B000AF9}"/>
              </a:ext>
            </a:extLst>
          </p:cNvPr>
          <p:cNvSpPr>
            <a:spLocks noGrp="1"/>
          </p:cNvSpPr>
          <p:nvPr>
            <p:ph type="sldNum" sz="quarter" idx="12"/>
          </p:nvPr>
        </p:nvSpPr>
        <p:spPr/>
        <p:txBody>
          <a:bodyPr/>
          <a:lstStyle>
            <a:lvl1pPr>
              <a:defRPr/>
            </a:lvl1pPr>
          </a:lstStyle>
          <a:p>
            <a:fld id="{CCA87EC3-1F12-45DE-A8B4-3A243BE2FCE9}" type="slidenum">
              <a:rPr lang="sl-SI" altLang="sl-SI"/>
              <a:pPr/>
              <a:t>‹#›</a:t>
            </a:fld>
            <a:endParaRPr lang="sl-SI" altLang="sl-SI"/>
          </a:p>
        </p:txBody>
      </p:sp>
    </p:spTree>
    <p:extLst>
      <p:ext uri="{BB962C8B-B14F-4D97-AF65-F5344CB8AC3E}">
        <p14:creationId xmlns:p14="http://schemas.microsoft.com/office/powerpoint/2010/main" val="48070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914400"/>
          </a:xfrm>
        </p:spPr>
        <p:txBody>
          <a:bodyPr/>
          <a:lstStyle>
            <a:lvl1pPr>
              <a:defRPr sz="4000" cap="none" baseline="0"/>
            </a:lvl1pPr>
            <a:extLst/>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084FC606-F6E5-4AC7-AFD1-A155B133C762}"/>
              </a:ext>
            </a:extLst>
          </p:cNvPr>
          <p:cNvSpPr>
            <a:spLocks noGrp="1"/>
          </p:cNvSpPr>
          <p:nvPr>
            <p:ph type="dt" sz="half" idx="10"/>
          </p:nvPr>
        </p:nvSpPr>
        <p:spPr/>
        <p:txBody>
          <a:bodyPr/>
          <a:lstStyle>
            <a:lvl1pPr>
              <a:defRPr/>
            </a:lvl1pPr>
          </a:lstStyle>
          <a:p>
            <a:pPr>
              <a:defRPr/>
            </a:pPr>
            <a:fld id="{B2F263E9-3D6F-4D9F-8247-589A3E6BD89C}" type="datetimeFigureOut">
              <a:rPr lang="sl-SI"/>
              <a:pPr>
                <a:defRPr/>
              </a:pPr>
              <a:t>31. 05. 2019</a:t>
            </a:fld>
            <a:endParaRPr lang="sl-SI"/>
          </a:p>
        </p:txBody>
      </p:sp>
      <p:sp>
        <p:nvSpPr>
          <p:cNvPr id="4" name="Ograda noge 2">
            <a:extLst>
              <a:ext uri="{FF2B5EF4-FFF2-40B4-BE49-F238E27FC236}">
                <a16:creationId xmlns:a16="http://schemas.microsoft.com/office/drawing/2014/main" id="{5E3287EB-7C90-4A91-924A-DB78BF09436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5C186CF7-9BAA-4DBD-AC30-2AD541F6411E}"/>
              </a:ext>
            </a:extLst>
          </p:cNvPr>
          <p:cNvSpPr>
            <a:spLocks noGrp="1"/>
          </p:cNvSpPr>
          <p:nvPr>
            <p:ph type="sldNum" sz="quarter" idx="12"/>
          </p:nvPr>
        </p:nvSpPr>
        <p:spPr/>
        <p:txBody>
          <a:bodyPr/>
          <a:lstStyle>
            <a:lvl1pPr>
              <a:defRPr/>
            </a:lvl1pPr>
          </a:lstStyle>
          <a:p>
            <a:fld id="{3434C7E7-D040-4E48-BD2B-2923FE4583CE}" type="slidenum">
              <a:rPr lang="sl-SI" altLang="sl-SI"/>
              <a:pPr/>
              <a:t>‹#›</a:t>
            </a:fld>
            <a:endParaRPr lang="sl-SI" altLang="sl-SI"/>
          </a:p>
        </p:txBody>
      </p:sp>
    </p:spTree>
    <p:extLst>
      <p:ext uri="{BB962C8B-B14F-4D97-AF65-F5344CB8AC3E}">
        <p14:creationId xmlns:p14="http://schemas.microsoft.com/office/powerpoint/2010/main" val="41584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a:extLst>
              <a:ext uri="{FF2B5EF4-FFF2-40B4-BE49-F238E27FC236}">
                <a16:creationId xmlns:a16="http://schemas.microsoft.com/office/drawing/2014/main" id="{A7E4A8D2-B718-4D26-8793-C9E992FB411A}"/>
              </a:ext>
            </a:extLst>
          </p:cNvPr>
          <p:cNvSpPr>
            <a:spLocks noGrp="1"/>
          </p:cNvSpPr>
          <p:nvPr>
            <p:ph type="dt" sz="half" idx="10"/>
          </p:nvPr>
        </p:nvSpPr>
        <p:spPr/>
        <p:txBody>
          <a:bodyPr/>
          <a:lstStyle>
            <a:lvl1pPr>
              <a:defRPr/>
            </a:lvl1pPr>
          </a:lstStyle>
          <a:p>
            <a:pPr>
              <a:defRPr/>
            </a:pPr>
            <a:fld id="{933E3028-F61D-4D7D-82A8-9EBD163595E2}" type="datetimeFigureOut">
              <a:rPr lang="sl-SI"/>
              <a:pPr>
                <a:defRPr/>
              </a:pPr>
              <a:t>31. 05. 2019</a:t>
            </a:fld>
            <a:endParaRPr lang="sl-SI"/>
          </a:p>
        </p:txBody>
      </p:sp>
      <p:sp>
        <p:nvSpPr>
          <p:cNvPr id="3" name="Ograda noge 2">
            <a:extLst>
              <a:ext uri="{FF2B5EF4-FFF2-40B4-BE49-F238E27FC236}">
                <a16:creationId xmlns:a16="http://schemas.microsoft.com/office/drawing/2014/main" id="{90CC755F-66F2-4162-8962-A790D727A8C4}"/>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3">
            <a:extLst>
              <a:ext uri="{FF2B5EF4-FFF2-40B4-BE49-F238E27FC236}">
                <a16:creationId xmlns:a16="http://schemas.microsoft.com/office/drawing/2014/main" id="{919DE875-75C7-48E5-A21F-053D1587EC65}"/>
              </a:ext>
            </a:extLst>
          </p:cNvPr>
          <p:cNvSpPr>
            <a:spLocks noGrp="1"/>
          </p:cNvSpPr>
          <p:nvPr>
            <p:ph type="sldNum" sz="quarter" idx="12"/>
          </p:nvPr>
        </p:nvSpPr>
        <p:spPr/>
        <p:txBody>
          <a:bodyPr/>
          <a:lstStyle>
            <a:lvl1pPr>
              <a:defRPr/>
            </a:lvl1pPr>
          </a:lstStyle>
          <a:p>
            <a:fld id="{322C8981-A6E7-4516-9FA1-D9741E5C9E2B}" type="slidenum">
              <a:rPr lang="sl-SI" altLang="sl-SI"/>
              <a:pPr/>
              <a:t>‹#›</a:t>
            </a:fld>
            <a:endParaRPr lang="sl-SI" altLang="sl-SI"/>
          </a:p>
        </p:txBody>
      </p:sp>
    </p:spTree>
    <p:extLst>
      <p:ext uri="{BB962C8B-B14F-4D97-AF65-F5344CB8AC3E}">
        <p14:creationId xmlns:p14="http://schemas.microsoft.com/office/powerpoint/2010/main" val="75499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273050"/>
            <a:ext cx="8229600" cy="1162050"/>
          </a:xfrm>
        </p:spPr>
        <p:txBody>
          <a:bodyPr anchor="ctr"/>
          <a:lstStyle>
            <a:lvl1pPr algn="l">
              <a:buNone/>
              <a:defRPr sz="3600" b="0"/>
            </a:lvl1pPr>
            <a:extLst/>
          </a:lstStyle>
          <a:p>
            <a:r>
              <a:rPr lang="sl-SI"/>
              <a:t>Kliknite, če želite urediti slog naslova matrice</a:t>
            </a:r>
            <a:endParaRPr lang="en-US"/>
          </a:p>
        </p:txBody>
      </p:sp>
      <p:sp>
        <p:nvSpPr>
          <p:cNvPr id="3" name="Ograda besedila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sl-SI"/>
              <a:t>Kliknite, če želite urediti sloge besedila matrice</a:t>
            </a:r>
          </a:p>
        </p:txBody>
      </p:sp>
      <p:sp>
        <p:nvSpPr>
          <p:cNvPr id="4" name="Ograda vsebin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4890F7D9-C018-4E76-A4A6-74478474DC25}"/>
              </a:ext>
            </a:extLst>
          </p:cNvPr>
          <p:cNvSpPr>
            <a:spLocks noGrp="1"/>
          </p:cNvSpPr>
          <p:nvPr>
            <p:ph type="dt" sz="half" idx="10"/>
          </p:nvPr>
        </p:nvSpPr>
        <p:spPr/>
        <p:txBody>
          <a:bodyPr/>
          <a:lstStyle>
            <a:lvl1pPr>
              <a:defRPr/>
            </a:lvl1pPr>
          </a:lstStyle>
          <a:p>
            <a:pPr>
              <a:defRPr/>
            </a:pPr>
            <a:fld id="{5410D4F9-DD3C-4BB3-97CC-29A7671AF2E9}" type="datetimeFigureOut">
              <a:rPr lang="sl-SI"/>
              <a:pPr>
                <a:defRPr/>
              </a:pPr>
              <a:t>31. 05. 2019</a:t>
            </a:fld>
            <a:endParaRPr lang="sl-SI"/>
          </a:p>
        </p:txBody>
      </p:sp>
      <p:sp>
        <p:nvSpPr>
          <p:cNvPr id="6" name="Ograda noge 2">
            <a:extLst>
              <a:ext uri="{FF2B5EF4-FFF2-40B4-BE49-F238E27FC236}">
                <a16:creationId xmlns:a16="http://schemas.microsoft.com/office/drawing/2014/main" id="{6B7FE980-B52B-4356-802C-B55725571700}"/>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B2D3B0FC-DC83-4664-974C-D35E467BDB4D}"/>
              </a:ext>
            </a:extLst>
          </p:cNvPr>
          <p:cNvSpPr>
            <a:spLocks noGrp="1"/>
          </p:cNvSpPr>
          <p:nvPr>
            <p:ph type="sldNum" sz="quarter" idx="12"/>
          </p:nvPr>
        </p:nvSpPr>
        <p:spPr/>
        <p:txBody>
          <a:bodyPr/>
          <a:lstStyle>
            <a:lvl1pPr>
              <a:defRPr/>
            </a:lvl1pPr>
          </a:lstStyle>
          <a:p>
            <a:fld id="{751F5865-06B8-4171-87AB-842344F700A1}" type="slidenum">
              <a:rPr lang="sl-SI" altLang="sl-SI"/>
              <a:pPr/>
              <a:t>‹#›</a:t>
            </a:fld>
            <a:endParaRPr lang="sl-SI" altLang="sl-SI"/>
          </a:p>
        </p:txBody>
      </p:sp>
    </p:spTree>
    <p:extLst>
      <p:ext uri="{BB962C8B-B14F-4D97-AF65-F5344CB8AC3E}">
        <p14:creationId xmlns:p14="http://schemas.microsoft.com/office/powerpoint/2010/main" val="2664160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1FABD411-3EB2-4AB4-9759-A70FD0012096}"/>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Raven konektor 8">
            <a:extLst>
              <a:ext uri="{FF2B5EF4-FFF2-40B4-BE49-F238E27FC236}">
                <a16:creationId xmlns:a16="http://schemas.microsoft.com/office/drawing/2014/main" id="{6ADFC364-899C-40C2-A80E-70EA4DC44F85}"/>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Skupina 9">
            <a:extLst>
              <a:ext uri="{FF2B5EF4-FFF2-40B4-BE49-F238E27FC236}">
                <a16:creationId xmlns:a16="http://schemas.microsoft.com/office/drawing/2014/main" id="{A9F15879-CAAE-4DB6-8841-1C7734E0E195}"/>
              </a:ext>
            </a:extLst>
          </p:cNvPr>
          <p:cNvGrpSpPr>
            <a:grpSpLocks/>
          </p:cNvGrpSpPr>
          <p:nvPr/>
        </p:nvGrpSpPr>
        <p:grpSpPr bwMode="auto">
          <a:xfrm rot="5400000">
            <a:off x="8515351" y="1219200"/>
            <a:ext cx="131762" cy="128587"/>
            <a:chOff x="6668087" y="1297746"/>
            <a:chExt cx="161840" cy="156602"/>
          </a:xfrm>
        </p:grpSpPr>
        <p:cxnSp>
          <p:nvCxnSpPr>
            <p:cNvPr id="8" name="Raven konektor 14">
              <a:extLst>
                <a:ext uri="{FF2B5EF4-FFF2-40B4-BE49-F238E27FC236}">
                  <a16:creationId xmlns:a16="http://schemas.microsoft.com/office/drawing/2014/main" id="{19001FE8-8D3B-4B3C-8740-401F208E2E7D}"/>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en konektor 15">
              <a:extLst>
                <a:ext uri="{FF2B5EF4-FFF2-40B4-BE49-F238E27FC236}">
                  <a16:creationId xmlns:a16="http://schemas.microsoft.com/office/drawing/2014/main" id="{A3A541E5-795C-4285-9452-455B9A66FDD6}"/>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aven konektor 16">
              <a:extLst>
                <a:ext uri="{FF2B5EF4-FFF2-40B4-BE49-F238E27FC236}">
                  <a16:creationId xmlns:a16="http://schemas.microsoft.com/office/drawing/2014/main" id="{85FB2034-A22E-4154-8848-02E647FFB400}"/>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Skupina 13">
            <a:extLst>
              <a:ext uri="{FF2B5EF4-FFF2-40B4-BE49-F238E27FC236}">
                <a16:creationId xmlns:a16="http://schemas.microsoft.com/office/drawing/2014/main" id="{8ED1FE1D-3B39-486B-A69E-5FA56F33E2AF}"/>
              </a:ext>
            </a:extLst>
          </p:cNvPr>
          <p:cNvGrpSpPr>
            <a:grpSpLocks/>
          </p:cNvGrpSpPr>
          <p:nvPr/>
        </p:nvGrpSpPr>
        <p:grpSpPr bwMode="auto">
          <a:xfrm rot="5400000">
            <a:off x="8667751" y="1371600"/>
            <a:ext cx="131762" cy="128587"/>
            <a:chOff x="6668087" y="1297746"/>
            <a:chExt cx="161840" cy="156602"/>
          </a:xfrm>
        </p:grpSpPr>
        <p:cxnSp>
          <p:nvCxnSpPr>
            <p:cNvPr id="12" name="Raven konektor 10">
              <a:extLst>
                <a:ext uri="{FF2B5EF4-FFF2-40B4-BE49-F238E27FC236}">
                  <a16:creationId xmlns:a16="http://schemas.microsoft.com/office/drawing/2014/main" id="{9F580F11-011C-4E27-BF93-E3F470192711}"/>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aven konektor 11">
              <a:extLst>
                <a:ext uri="{FF2B5EF4-FFF2-40B4-BE49-F238E27FC236}">
                  <a16:creationId xmlns:a16="http://schemas.microsoft.com/office/drawing/2014/main" id="{9731CAB3-8349-4286-87F9-D99AABF7F175}"/>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Raven konektor 12">
              <a:extLst>
                <a:ext uri="{FF2B5EF4-FFF2-40B4-BE49-F238E27FC236}">
                  <a16:creationId xmlns:a16="http://schemas.microsoft.com/office/drawing/2014/main" id="{C824AF39-C1A3-4B13-97D8-D291A4F43117}"/>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Skupina 17">
            <a:extLst>
              <a:ext uri="{FF2B5EF4-FFF2-40B4-BE49-F238E27FC236}">
                <a16:creationId xmlns:a16="http://schemas.microsoft.com/office/drawing/2014/main" id="{5529B186-8033-40CE-9D31-C32B3868487E}"/>
              </a:ext>
            </a:extLst>
          </p:cNvPr>
          <p:cNvGrpSpPr>
            <a:grpSpLocks/>
          </p:cNvGrpSpPr>
          <p:nvPr/>
        </p:nvGrpSpPr>
        <p:grpSpPr bwMode="auto">
          <a:xfrm rot="5400000">
            <a:off x="8320087" y="1474788"/>
            <a:ext cx="131763" cy="128588"/>
            <a:chOff x="6668087" y="1297746"/>
            <a:chExt cx="161840" cy="156602"/>
          </a:xfrm>
        </p:grpSpPr>
        <p:cxnSp>
          <p:nvCxnSpPr>
            <p:cNvPr id="16" name="Raven konektor 18">
              <a:extLst>
                <a:ext uri="{FF2B5EF4-FFF2-40B4-BE49-F238E27FC236}">
                  <a16:creationId xmlns:a16="http://schemas.microsoft.com/office/drawing/2014/main" id="{AF93DC1D-2C50-4118-A079-8DC053CC4B4C}"/>
                </a:ext>
              </a:extLst>
            </p:cNvPr>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aven konektor 19">
              <a:extLst>
                <a:ext uri="{FF2B5EF4-FFF2-40B4-BE49-F238E27FC236}">
                  <a16:creationId xmlns:a16="http://schemas.microsoft.com/office/drawing/2014/main" id="{60476707-1463-40A1-A0F0-1F1E574A9401}"/>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Raven konektor 20">
              <a:extLst>
                <a:ext uri="{FF2B5EF4-FFF2-40B4-BE49-F238E27FC236}">
                  <a16:creationId xmlns:a16="http://schemas.microsoft.com/office/drawing/2014/main" id="{402DB98F-323D-405A-8C11-90F046618EA7}"/>
                </a:ext>
              </a:extLst>
            </p:cNvPr>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slov 1"/>
          <p:cNvSpPr>
            <a:spLocks noGrp="1"/>
          </p:cNvSpPr>
          <p:nvPr>
            <p:ph type="title"/>
          </p:nvPr>
        </p:nvSpPr>
        <p:spPr bwMode="grayWhite">
          <a:xfrm>
            <a:off x="914400" y="441251"/>
            <a:ext cx="6858000" cy="701749"/>
          </a:xfrm>
        </p:spPr>
        <p:txBody>
          <a:bodyPr anchor="b"/>
          <a:lstStyle>
            <a:lvl1pPr algn="l">
              <a:buNone/>
              <a:defRPr sz="2100" b="0"/>
            </a:lvl1pPr>
            <a:extLst/>
          </a:lstStyle>
          <a:p>
            <a:r>
              <a:rPr lang="sl-SI"/>
              <a:t>Kliknite, če želite urediti slog naslova matrice</a:t>
            </a:r>
            <a:endParaRPr lang="en-US"/>
          </a:p>
        </p:txBody>
      </p:sp>
      <p:sp>
        <p:nvSpPr>
          <p:cNvPr id="3" name="Ograda slike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sl-SI" noProof="0"/>
              <a:t>Kliknite ikono, če želite dodati sliko</a:t>
            </a:r>
            <a:endParaRPr lang="en-US" noProof="0"/>
          </a:p>
        </p:txBody>
      </p:sp>
      <p:sp>
        <p:nvSpPr>
          <p:cNvPr id="4" name="Ograda besedila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sl-SI"/>
              <a:t>Kliknite, če želite urediti sloge besedila matrice</a:t>
            </a:r>
          </a:p>
        </p:txBody>
      </p:sp>
      <p:sp>
        <p:nvSpPr>
          <p:cNvPr id="19" name="Ograda datuma 4">
            <a:extLst>
              <a:ext uri="{FF2B5EF4-FFF2-40B4-BE49-F238E27FC236}">
                <a16:creationId xmlns:a16="http://schemas.microsoft.com/office/drawing/2014/main" id="{8BD20D27-B5C2-4704-8DDC-64C6DCAE8750}"/>
              </a:ext>
            </a:extLst>
          </p:cNvPr>
          <p:cNvSpPr>
            <a:spLocks noGrp="1"/>
          </p:cNvSpPr>
          <p:nvPr>
            <p:ph type="dt" sz="half" idx="10"/>
          </p:nvPr>
        </p:nvSpPr>
        <p:spPr>
          <a:xfrm>
            <a:off x="6477000" y="55563"/>
            <a:ext cx="2133600" cy="365125"/>
          </a:xfrm>
        </p:spPr>
        <p:txBody>
          <a:bodyPr/>
          <a:lstStyle>
            <a:lvl1pPr>
              <a:defRPr/>
            </a:lvl1pPr>
          </a:lstStyle>
          <a:p>
            <a:pPr>
              <a:defRPr/>
            </a:pPr>
            <a:fld id="{F2D33E4A-58B7-4163-86E1-32DEBD5C9182}" type="datetimeFigureOut">
              <a:rPr lang="sl-SI"/>
              <a:pPr>
                <a:defRPr/>
              </a:pPr>
              <a:t>31. 05. 2019</a:t>
            </a:fld>
            <a:endParaRPr lang="sl-SI"/>
          </a:p>
        </p:txBody>
      </p:sp>
      <p:sp>
        <p:nvSpPr>
          <p:cNvPr id="20" name="Ograda noge 5">
            <a:extLst>
              <a:ext uri="{FF2B5EF4-FFF2-40B4-BE49-F238E27FC236}">
                <a16:creationId xmlns:a16="http://schemas.microsoft.com/office/drawing/2014/main" id="{8418A3EA-6F57-47A6-A414-922BA87B029F}"/>
              </a:ext>
            </a:extLst>
          </p:cNvPr>
          <p:cNvSpPr>
            <a:spLocks noGrp="1"/>
          </p:cNvSpPr>
          <p:nvPr>
            <p:ph type="ftr" sz="quarter" idx="11"/>
          </p:nvPr>
        </p:nvSpPr>
        <p:spPr>
          <a:xfrm>
            <a:off x="914400" y="55563"/>
            <a:ext cx="5562600" cy="365125"/>
          </a:xfrm>
        </p:spPr>
        <p:txBody>
          <a:bodyPr/>
          <a:lstStyle>
            <a:lvl1pPr>
              <a:defRPr/>
            </a:lvl1pPr>
          </a:lstStyle>
          <a:p>
            <a:pPr>
              <a:defRPr/>
            </a:pPr>
            <a:endParaRPr lang="sl-SI"/>
          </a:p>
        </p:txBody>
      </p:sp>
      <p:sp>
        <p:nvSpPr>
          <p:cNvPr id="21" name="Ograda številke diapozitiva 6">
            <a:extLst>
              <a:ext uri="{FF2B5EF4-FFF2-40B4-BE49-F238E27FC236}">
                <a16:creationId xmlns:a16="http://schemas.microsoft.com/office/drawing/2014/main" id="{1216542C-0E46-44D4-B20C-317327FC0E1D}"/>
              </a:ext>
            </a:extLst>
          </p:cNvPr>
          <p:cNvSpPr>
            <a:spLocks noGrp="1"/>
          </p:cNvSpPr>
          <p:nvPr>
            <p:ph type="sldNum" sz="quarter" idx="12"/>
          </p:nvPr>
        </p:nvSpPr>
        <p:spPr>
          <a:xfrm>
            <a:off x="8610600" y="55563"/>
            <a:ext cx="457200" cy="365125"/>
          </a:xfrm>
        </p:spPr>
        <p:txBody>
          <a:bodyPr/>
          <a:lstStyle>
            <a:lvl1pPr>
              <a:defRPr/>
            </a:lvl1pPr>
          </a:lstStyle>
          <a:p>
            <a:fld id="{8AA9E043-8C68-4EA5-BD9A-B5655569AE1B}" type="slidenum">
              <a:rPr lang="sl-SI" altLang="sl-SI"/>
              <a:pPr/>
              <a:t>‹#›</a:t>
            </a:fld>
            <a:endParaRPr lang="sl-SI" altLang="sl-SI"/>
          </a:p>
        </p:txBody>
      </p:sp>
    </p:spTree>
    <p:extLst>
      <p:ext uri="{BB962C8B-B14F-4D97-AF65-F5344CB8AC3E}">
        <p14:creationId xmlns:p14="http://schemas.microsoft.com/office/powerpoint/2010/main" val="210882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Pravokotnik 6">
            <a:extLst>
              <a:ext uri="{FF2B5EF4-FFF2-40B4-BE49-F238E27FC236}">
                <a16:creationId xmlns:a16="http://schemas.microsoft.com/office/drawing/2014/main" id="{D2011E6C-CFD7-4E65-B5A4-4F0305D23109}"/>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7">
            <a:extLst>
              <a:ext uri="{FF2B5EF4-FFF2-40B4-BE49-F238E27FC236}">
                <a16:creationId xmlns:a16="http://schemas.microsoft.com/office/drawing/2014/main" id="{C3E1347C-7B53-4805-A5FD-D36CF5B38A72}"/>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ravokotnik 8">
            <a:extLst>
              <a:ext uri="{FF2B5EF4-FFF2-40B4-BE49-F238E27FC236}">
                <a16:creationId xmlns:a16="http://schemas.microsoft.com/office/drawing/2014/main" id="{F9735942-9E7A-4B80-BE6F-79B74DAF0B77}"/>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9">
            <a:extLst>
              <a:ext uri="{FF2B5EF4-FFF2-40B4-BE49-F238E27FC236}">
                <a16:creationId xmlns:a16="http://schemas.microsoft.com/office/drawing/2014/main" id="{A9616B9F-C56E-4790-94E7-0BB8012DC135}"/>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avokotnik 10">
            <a:extLst>
              <a:ext uri="{FF2B5EF4-FFF2-40B4-BE49-F238E27FC236}">
                <a16:creationId xmlns:a16="http://schemas.microsoft.com/office/drawing/2014/main" id="{B3A95B0B-2AEA-4551-8210-13CEFFDF5767}"/>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Pravokotnik 11">
            <a:extLst>
              <a:ext uri="{FF2B5EF4-FFF2-40B4-BE49-F238E27FC236}">
                <a16:creationId xmlns:a16="http://schemas.microsoft.com/office/drawing/2014/main" id="{AD8D4863-6445-4AA8-9D95-3ED887467DC1}"/>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Pravokotnik 14">
            <a:extLst>
              <a:ext uri="{FF2B5EF4-FFF2-40B4-BE49-F238E27FC236}">
                <a16:creationId xmlns:a16="http://schemas.microsoft.com/office/drawing/2014/main" id="{35540035-75B2-4056-93C7-7CF2640A63B7}"/>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Pravokotnik 15">
            <a:extLst>
              <a:ext uri="{FF2B5EF4-FFF2-40B4-BE49-F238E27FC236}">
                <a16:creationId xmlns:a16="http://schemas.microsoft.com/office/drawing/2014/main" id="{8B5C8C3C-6780-478B-9F5D-207E1CFE62C3}"/>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Pravokotnik 16">
            <a:extLst>
              <a:ext uri="{FF2B5EF4-FFF2-40B4-BE49-F238E27FC236}">
                <a16:creationId xmlns:a16="http://schemas.microsoft.com/office/drawing/2014/main" id="{AE1A0B02-DD37-4453-8541-C4D2DF0896DA}"/>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Ograda naslova 21">
            <a:extLst>
              <a:ext uri="{FF2B5EF4-FFF2-40B4-BE49-F238E27FC236}">
                <a16:creationId xmlns:a16="http://schemas.microsoft.com/office/drawing/2014/main" id="{8E75FB0F-48BA-4D06-B630-50C98953C6BB}"/>
              </a:ext>
            </a:extLst>
          </p:cNvPr>
          <p:cNvSpPr>
            <a:spLocks noGrp="1"/>
          </p:cNvSpPr>
          <p:nvPr>
            <p:ph type="title"/>
          </p:nvPr>
        </p:nvSpPr>
        <p:spPr>
          <a:xfrm>
            <a:off x="914400" y="512763"/>
            <a:ext cx="7772400" cy="914400"/>
          </a:xfrm>
          <a:prstGeom prst="rect">
            <a:avLst/>
          </a:prstGeom>
        </p:spPr>
        <p:txBody>
          <a:bodyPr vert="horz" anchor="t">
            <a:noAutofit/>
          </a:bodyPr>
          <a:lstStyle/>
          <a:p>
            <a:r>
              <a:rPr lang="sl-SI"/>
              <a:t>Kliknite, če želite urediti slog naslova matrice</a:t>
            </a:r>
            <a:endParaRPr lang="en-US"/>
          </a:p>
        </p:txBody>
      </p:sp>
      <p:sp>
        <p:nvSpPr>
          <p:cNvPr id="1036" name="Ograda besedila 12">
            <a:extLst>
              <a:ext uri="{FF2B5EF4-FFF2-40B4-BE49-F238E27FC236}">
                <a16:creationId xmlns:a16="http://schemas.microsoft.com/office/drawing/2014/main" id="{27D60FA8-53E0-445D-A856-8BAE6211643C}"/>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8624381B-B9A3-405F-8BB2-094C1AA6BE01}"/>
              </a:ext>
            </a:extLst>
          </p:cNvPr>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ADFF8854-C235-48CE-9417-00C6E0A79BA7}" type="datetimeFigureOut">
              <a:rPr lang="sl-SI"/>
              <a:pPr>
                <a:defRPr/>
              </a:pPr>
              <a:t>31. 05. 2019</a:t>
            </a:fld>
            <a:endParaRPr lang="sl-SI"/>
          </a:p>
        </p:txBody>
      </p:sp>
      <p:sp>
        <p:nvSpPr>
          <p:cNvPr id="3" name="Ograda noge 2">
            <a:extLst>
              <a:ext uri="{FF2B5EF4-FFF2-40B4-BE49-F238E27FC236}">
                <a16:creationId xmlns:a16="http://schemas.microsoft.com/office/drawing/2014/main" id="{9CF32D9F-1BCD-481A-A27D-574E565878F7}"/>
              </a:ext>
            </a:extLst>
          </p:cNvPr>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sl-SI"/>
          </a:p>
        </p:txBody>
      </p:sp>
      <p:sp>
        <p:nvSpPr>
          <p:cNvPr id="23" name="Ograda številke diapozitiva 22">
            <a:extLst>
              <a:ext uri="{FF2B5EF4-FFF2-40B4-BE49-F238E27FC236}">
                <a16:creationId xmlns:a16="http://schemas.microsoft.com/office/drawing/2014/main" id="{62053BE0-E89E-42C7-94E2-65150F74A981}"/>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Corbel" panose="020B0503020204020204" pitchFamily="34" charset="0"/>
              </a:defRPr>
            </a:lvl1pPr>
          </a:lstStyle>
          <a:p>
            <a:fld id="{A6B11091-38F6-40B1-AA2E-FC5CF8E97001}"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55" r:id="rId1"/>
    <p:sldLayoutId id="2147483750" r:id="rId2"/>
    <p:sldLayoutId id="2147483756" r:id="rId3"/>
    <p:sldLayoutId id="2147483757" r:id="rId4"/>
    <p:sldLayoutId id="2147483758" r:id="rId5"/>
    <p:sldLayoutId id="2147483751" r:id="rId6"/>
    <p:sldLayoutId id="2147483759" r:id="rId7"/>
    <p:sldLayoutId id="2147483752" r:id="rId8"/>
    <p:sldLayoutId id="2147483760" r:id="rId9"/>
    <p:sldLayoutId id="2147483753" r:id="rId10"/>
    <p:sldLayoutId id="2147483754"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anose="020B0609020204030204" pitchFamily="49" charset="0"/>
        </a:defRPr>
      </a:lvl2pPr>
      <a:lvl3pPr algn="l" rtl="0" fontAlgn="base">
        <a:spcBef>
          <a:spcPct val="0"/>
        </a:spcBef>
        <a:spcAft>
          <a:spcPct val="0"/>
        </a:spcAft>
        <a:defRPr sz="4000">
          <a:solidFill>
            <a:srgbClr val="C1EEFF"/>
          </a:solidFill>
          <a:latin typeface="Consolas" panose="020B0609020204030204" pitchFamily="49" charset="0"/>
        </a:defRPr>
      </a:lvl3pPr>
      <a:lvl4pPr algn="l" rtl="0" fontAlgn="base">
        <a:spcBef>
          <a:spcPct val="0"/>
        </a:spcBef>
        <a:spcAft>
          <a:spcPct val="0"/>
        </a:spcAft>
        <a:defRPr sz="4000">
          <a:solidFill>
            <a:srgbClr val="C1EEFF"/>
          </a:solidFill>
          <a:latin typeface="Consolas" panose="020B0609020204030204" pitchFamily="49" charset="0"/>
        </a:defRPr>
      </a:lvl4pPr>
      <a:lvl5pPr algn="l" rtl="0" fontAlgn="base">
        <a:spcBef>
          <a:spcPct val="0"/>
        </a:spcBef>
        <a:spcAft>
          <a:spcPct val="0"/>
        </a:spcAft>
        <a:defRPr sz="4000">
          <a:solidFill>
            <a:srgbClr val="C1EEFF"/>
          </a:solidFill>
          <a:latin typeface="Consolas" panose="020B0609020204030204" pitchFamily="49" charset="0"/>
        </a:defRPr>
      </a:lvl5pPr>
      <a:lvl6pPr marL="457200" algn="l" rtl="0" fontAlgn="base">
        <a:spcBef>
          <a:spcPct val="0"/>
        </a:spcBef>
        <a:spcAft>
          <a:spcPct val="0"/>
        </a:spcAft>
        <a:defRPr sz="4000">
          <a:solidFill>
            <a:srgbClr val="C1EEFF"/>
          </a:solidFill>
          <a:latin typeface="Consolas" panose="020B0609020204030204" pitchFamily="49" charset="0"/>
        </a:defRPr>
      </a:lvl6pPr>
      <a:lvl7pPr marL="914400" algn="l" rtl="0" fontAlgn="base">
        <a:spcBef>
          <a:spcPct val="0"/>
        </a:spcBef>
        <a:spcAft>
          <a:spcPct val="0"/>
        </a:spcAft>
        <a:defRPr sz="4000">
          <a:solidFill>
            <a:srgbClr val="C1EEFF"/>
          </a:solidFill>
          <a:latin typeface="Consolas" panose="020B0609020204030204" pitchFamily="49" charset="0"/>
        </a:defRPr>
      </a:lvl7pPr>
      <a:lvl8pPr marL="1371600" algn="l" rtl="0" fontAlgn="base">
        <a:spcBef>
          <a:spcPct val="0"/>
        </a:spcBef>
        <a:spcAft>
          <a:spcPct val="0"/>
        </a:spcAft>
        <a:defRPr sz="4000">
          <a:solidFill>
            <a:srgbClr val="C1EEFF"/>
          </a:solidFill>
          <a:latin typeface="Consolas" panose="020B0609020204030204" pitchFamily="49" charset="0"/>
        </a:defRPr>
      </a:lvl8pPr>
      <a:lvl9pPr marL="1828800" algn="l" rtl="0" fontAlgn="base">
        <a:spcBef>
          <a:spcPct val="0"/>
        </a:spcBef>
        <a:spcAft>
          <a:spcPct val="0"/>
        </a:spcAft>
        <a:defRPr sz="4000">
          <a:solidFill>
            <a:srgbClr val="C1EEFF"/>
          </a:solidFill>
          <a:latin typeface="Consolas" panose="020B0609020204030204" pitchFamily="49" charset="0"/>
        </a:defRPr>
      </a:lvl9pPr>
      <a:extLst/>
    </p:titleStyle>
    <p:bodyStyle>
      <a:lvl1pPr marL="411163" indent="-342900" algn="l" rtl="0" fontAlgn="base">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JFM7Ty1EEv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8" Type="http://schemas.openxmlformats.org/officeDocument/2006/relationships/hyperlink" Target="http://www.atu2.com/band/Edge" TargetMode="External"/><Relationship Id="rId3" Type="http://schemas.openxmlformats.org/officeDocument/2006/relationships/hyperlink" Target="http://sl.wikipedia.org/wiki/U2" TargetMode="External"/><Relationship Id="rId7" Type="http://schemas.openxmlformats.org/officeDocument/2006/relationships/hyperlink" Target="http://www.atu2.com/band/Adam" TargetMode="External"/><Relationship Id="rId2"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hyperlink" Target="http://www.atu2.com/band/larry" TargetMode="External"/><Relationship Id="rId5" Type="http://schemas.openxmlformats.org/officeDocument/2006/relationships/hyperlink" Target="http://www.atu2.com/band/bono/" TargetMode="External"/><Relationship Id="rId10" Type="http://schemas.openxmlformats.org/officeDocument/2006/relationships/hyperlink" Target="http://en.wikipedia.org/wiki/List_of_awards_received_by_U2" TargetMode="External"/><Relationship Id="rId4" Type="http://schemas.openxmlformats.org/officeDocument/2006/relationships/hyperlink" Target="http://sl.wikipedia.org/wiki/Pop_rock" TargetMode="External"/><Relationship Id="rId9" Type="http://schemas.openxmlformats.org/officeDocument/2006/relationships/hyperlink" Target="http://brianx.com/brrumoursbestofu2.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www.youtube.com/watch?v=PaV5UCMsW-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www.youtube.com/watch?v=_Ye8GLPUVs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www.youtube.com/watch?v=K0adFYuNu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arm4.static.flickr.com/3445/3355222314_9e823c009c.jpg">
            <a:extLst>
              <a:ext uri="{FF2B5EF4-FFF2-40B4-BE49-F238E27FC236}">
                <a16:creationId xmlns:a16="http://schemas.microsoft.com/office/drawing/2014/main" id="{3A55CEF9-1478-4C6D-815D-95FA6AD4F157}"/>
              </a:ext>
            </a:extLst>
          </p:cNvPr>
          <p:cNvPicPr>
            <a:picLocks noChangeAspect="1" noChangeArrowheads="1"/>
          </p:cNvPicPr>
          <p:nvPr/>
        </p:nvPicPr>
        <p:blipFill>
          <a:blip r:embed="rId2" cstate="print"/>
          <a:srcRect/>
          <a:stretch>
            <a:fillRect/>
          </a:stretch>
        </p:blipFill>
        <p:spPr bwMode="auto">
          <a:xfrm rot="745980">
            <a:off x="1908135" y="620572"/>
            <a:ext cx="4762500" cy="298132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 name="Picture 2" descr="http://www.stltoday.com/blogzone/the-blender/files/2009/03/useu2.jpg">
            <a:extLst>
              <a:ext uri="{FF2B5EF4-FFF2-40B4-BE49-F238E27FC236}">
                <a16:creationId xmlns:a16="http://schemas.microsoft.com/office/drawing/2014/main" id="{A86B64C5-8373-469A-9715-B6F7E673AF29}"/>
              </a:ext>
            </a:extLst>
          </p:cNvPr>
          <p:cNvPicPr>
            <a:picLocks noChangeAspect="1" noChangeArrowheads="1"/>
          </p:cNvPicPr>
          <p:nvPr/>
        </p:nvPicPr>
        <p:blipFill>
          <a:blip r:embed="rId3" cstate="print"/>
          <a:srcRect/>
          <a:stretch>
            <a:fillRect/>
          </a:stretch>
        </p:blipFill>
        <p:spPr bwMode="auto">
          <a:xfrm rot="20960679">
            <a:off x="6181251" y="3890429"/>
            <a:ext cx="2952750" cy="3000376"/>
          </a:xfrm>
          <a:prstGeom prst="ellipse">
            <a:avLst/>
          </a:prstGeom>
          <a:ln>
            <a:noFill/>
          </a:ln>
          <a:effectLst>
            <a:softEdge rad="112500"/>
          </a:effectLst>
        </p:spPr>
      </p:pic>
      <p:pic>
        <p:nvPicPr>
          <p:cNvPr id="4" name="Picture 2" descr="U2.jpg image by blue_tooth2">
            <a:extLst>
              <a:ext uri="{FF2B5EF4-FFF2-40B4-BE49-F238E27FC236}">
                <a16:creationId xmlns:a16="http://schemas.microsoft.com/office/drawing/2014/main" id="{74BBD062-FA2E-4EA7-AE40-6C0A53A4B84D}"/>
              </a:ext>
            </a:extLst>
          </p:cNvPr>
          <p:cNvPicPr>
            <a:picLocks noChangeAspect="1" noChangeArrowheads="1"/>
          </p:cNvPicPr>
          <p:nvPr/>
        </p:nvPicPr>
        <p:blipFill>
          <a:blip r:embed="rId4" cstate="print"/>
          <a:srcRect/>
          <a:stretch>
            <a:fillRect/>
          </a:stretch>
        </p:blipFill>
        <p:spPr bwMode="auto">
          <a:xfrm>
            <a:off x="6072198" y="500042"/>
            <a:ext cx="2857480" cy="2143110"/>
          </a:xfrm>
          <a:prstGeom prst="rect">
            <a:avLst/>
          </a:prstGeom>
          <a:ln w="88900" cap="sq" cmpd="thickThin">
            <a:solidFill>
              <a:srgbClr val="000000"/>
            </a:solidFill>
            <a:prstDash val="solid"/>
            <a:miter lim="800000"/>
          </a:ln>
          <a:effectLst>
            <a:innerShdw blurRad="76200">
              <a:srgbClr val="000000"/>
            </a:innerShdw>
          </a:effectLst>
        </p:spPr>
      </p:pic>
      <p:sp>
        <p:nvSpPr>
          <p:cNvPr id="7" name="Preluknjan trak 6">
            <a:extLst>
              <a:ext uri="{FF2B5EF4-FFF2-40B4-BE49-F238E27FC236}">
                <a16:creationId xmlns:a16="http://schemas.microsoft.com/office/drawing/2014/main" id="{6ABB0D2A-8319-4A63-A411-79FEF984174E}"/>
              </a:ext>
            </a:extLst>
          </p:cNvPr>
          <p:cNvSpPr/>
          <p:nvPr/>
        </p:nvSpPr>
        <p:spPr>
          <a:xfrm rot="20811686">
            <a:off x="-218804" y="3243275"/>
            <a:ext cx="2986626" cy="1530548"/>
          </a:xfrm>
          <a:prstGeom prst="flowChartPunchedTape">
            <a:avLst/>
          </a:prstGeom>
          <a:ln/>
        </p:spPr>
        <p:style>
          <a:lnRef idx="3">
            <a:schemeClr val="lt1"/>
          </a:lnRef>
          <a:fillRef idx="1">
            <a:schemeClr val="accent3"/>
          </a:fillRef>
          <a:effectRef idx="1">
            <a:schemeClr val="accent3"/>
          </a:effectRef>
          <a:fontRef idx="minor">
            <a:schemeClr val="lt1"/>
          </a:fontRef>
        </p:style>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sl-SI"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r>
              <a:rPr lang="sl-SI"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a:t>
            </a:r>
            <a:r>
              <a:rPr lang="sl-SI"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a:t>
            </a:r>
            <a:r>
              <a:rPr lang="sl-SI"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o</a:t>
            </a:r>
            <a:r>
              <a:rPr lang="sl-SI"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a:t>
            </a:r>
            <a:r>
              <a:rPr lang="sl-SI"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j</a:t>
            </a:r>
            <a:r>
              <a:rPr lang="sl-SI"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r>
              <a:rPr lang="sl-SI" sz="5400" b="1" spc="150" dirty="0">
                <a:ln w="11430"/>
                <a:solidFill>
                  <a:srgbClr val="F8F8F8"/>
                </a:solidFill>
                <a:effectLst>
                  <a:outerShdw blurRad="25400" algn="tl" rotWithShape="0">
                    <a:srgbClr val="000000">
                      <a:alpha val="43000"/>
                    </a:srgbClr>
                  </a:outerShdw>
                </a:effectLst>
              </a:rPr>
              <a:t>:</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6" presetClass="emph" presetSubtype="0" fill="hold" nodeType="afterEffect">
                                  <p:stCondLst>
                                    <p:cond delay="0"/>
                                  </p:stCondLst>
                                  <p:childTnLst>
                                    <p:animEffect transition="out" filter="fade">
                                      <p:cBhvr>
                                        <p:cTn id="12" dur="500" tmFilter="0, 0; .2, .5; .8, .5; 1, 0"/>
                                        <p:tgtEl>
                                          <p:spTgt spid="1026"/>
                                        </p:tgtEl>
                                      </p:cBhvr>
                                    </p:animEffect>
                                    <p:animScale>
                                      <p:cBhvr>
                                        <p:cTn id="13" dur="250" autoRev="1" fill="hold"/>
                                        <p:tgtEl>
                                          <p:spTgt spid="1026"/>
                                        </p:tgtEl>
                                      </p:cBhvr>
                                      <p:by x="105000" y="105000"/>
                                    </p:animScale>
                                  </p:childTnLst>
                                </p:cTn>
                              </p:par>
                              <p:par>
                                <p:cTn id="14" presetID="39" presetClass="entr" presetSubtype="0" accel="10000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child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par>
                          <p:cTn id="23" fill="hold" nodeType="afterGroup">
                            <p:stCondLst>
                              <p:cond delay="3000"/>
                            </p:stCondLst>
                            <p:childTnLst>
                              <p:par>
                                <p:cTn id="24" presetID="29"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ppt_x</p:attrName>
                                        </p:attrNameLst>
                                      </p:cBhvr>
                                      <p:tavLst>
                                        <p:tav tm="0">
                                          <p:val>
                                            <p:strVal val="#ppt_x-.2"/>
                                          </p:val>
                                        </p:tav>
                                        <p:tav tm="100000">
                                          <p:val>
                                            <p:strVal val="#ppt_x"/>
                                          </p:val>
                                        </p:tav>
                                      </p:tavLst>
                                    </p:anim>
                                    <p:anim calcmode="lin" valueType="num">
                                      <p:cBhvr>
                                        <p:cTn id="2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836634-B156-4BDF-AB8F-9F5ECC1FE035}"/>
              </a:ext>
            </a:extLst>
          </p:cNvPr>
          <p:cNvSpPr>
            <a:spLocks noGrp="1"/>
          </p:cNvSpPr>
          <p:nvPr>
            <p:ph type="title"/>
          </p:nvPr>
        </p:nvSpPr>
        <p:spPr/>
        <p:txBody>
          <a:bodyPr/>
          <a:lstStyle/>
          <a:p>
            <a:pPr fontAlgn="auto">
              <a:spcAft>
                <a:spcPts val="0"/>
              </a:spcAft>
              <a:defRPr/>
            </a:pPr>
            <a:r>
              <a:rPr lang="sl-SI" sz="3200" dirty="0">
                <a:solidFill>
                  <a:schemeClr val="tx2">
                    <a:satMod val="200000"/>
                  </a:schemeClr>
                </a:solidFill>
                <a:latin typeface="Calibri" pitchFamily="34" charset="0"/>
                <a:cs typeface="Calibri" pitchFamily="34" charset="0"/>
              </a:rPr>
              <a:t>Top 12 najuspešnejših pesmi</a:t>
            </a:r>
          </a:p>
        </p:txBody>
      </p:sp>
      <p:sp>
        <p:nvSpPr>
          <p:cNvPr id="3" name="Ograda vsebine 2">
            <a:extLst>
              <a:ext uri="{FF2B5EF4-FFF2-40B4-BE49-F238E27FC236}">
                <a16:creationId xmlns:a16="http://schemas.microsoft.com/office/drawing/2014/main" id="{6DD0D36A-275E-4EC8-BB3A-BD6618EADBB9}"/>
              </a:ext>
            </a:extLst>
          </p:cNvPr>
          <p:cNvSpPr>
            <a:spLocks noGrp="1"/>
          </p:cNvSpPr>
          <p:nvPr>
            <p:ph idx="1"/>
          </p:nvPr>
        </p:nvSpPr>
        <p:spPr/>
        <p:txBody>
          <a:bodyPr>
            <a:normAutofit/>
          </a:bodyPr>
          <a:lstStyle/>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Sunday Bloody Sunday  </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Bad</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Gloria</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11 O’</a:t>
            </a:r>
            <a:r>
              <a:rPr lang="sl-SI" sz="1600" b="1" dirty="0" err="1">
                <a:solidFill>
                  <a:schemeClr val="accent3">
                    <a:lumMod val="40000"/>
                    <a:lumOff val="60000"/>
                  </a:schemeClr>
                </a:solidFill>
                <a:latin typeface="Adobe Garamond Pro" pitchFamily="18" charset="0"/>
              </a:rPr>
              <a:t>clock</a:t>
            </a:r>
            <a:r>
              <a:rPr lang="sl-SI" sz="1600" b="1" dirty="0">
                <a:solidFill>
                  <a:schemeClr val="accent3">
                    <a:lumMod val="40000"/>
                    <a:lumOff val="60000"/>
                  </a:schemeClr>
                </a:solidFill>
                <a:latin typeface="Adobe Garamond Pro" pitchFamily="18" charset="0"/>
              </a:rPr>
              <a:t> Tic Toc</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I Will Follow</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New Year’s Day</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A Sort Of Homecoming</a:t>
            </a:r>
          </a:p>
          <a:p>
            <a:pPr marL="411480" fontAlgn="auto">
              <a:spcAft>
                <a:spcPts val="0"/>
              </a:spcAft>
              <a:buFont typeface="Wingdings"/>
              <a:buAutoNum type="arabicPeriod"/>
              <a:defRPr/>
            </a:pPr>
            <a:r>
              <a:rPr lang="en-US" sz="1600" b="1" dirty="0">
                <a:solidFill>
                  <a:schemeClr val="accent3">
                    <a:lumMod val="40000"/>
                    <a:lumOff val="60000"/>
                  </a:schemeClr>
                </a:solidFill>
                <a:latin typeface="Adobe Garamond Pro" pitchFamily="18" charset="0"/>
              </a:rPr>
              <a:t>Where The Streets Have No Name</a:t>
            </a:r>
            <a:endParaRPr lang="sl-SI" sz="1600" b="1" dirty="0">
              <a:solidFill>
                <a:schemeClr val="accent3">
                  <a:lumMod val="40000"/>
                  <a:lumOff val="60000"/>
                </a:schemeClr>
              </a:solidFill>
              <a:latin typeface="Adobe Garamond Pro" pitchFamily="18" charset="0"/>
            </a:endParaRPr>
          </a:p>
          <a:p>
            <a:pPr marL="411480" fontAlgn="auto">
              <a:spcAft>
                <a:spcPts val="0"/>
              </a:spcAft>
              <a:buFont typeface="Wingdings"/>
              <a:buAutoNum type="arabicPeriod"/>
              <a:defRPr/>
            </a:pPr>
            <a:r>
              <a:rPr lang="en-US" sz="1600" b="1" dirty="0">
                <a:solidFill>
                  <a:schemeClr val="accent3">
                    <a:lumMod val="40000"/>
                    <a:lumOff val="60000"/>
                  </a:schemeClr>
                </a:solidFill>
                <a:latin typeface="Adobe Garamond Pro" pitchFamily="18" charset="0"/>
              </a:rPr>
              <a:t>I Still Haven’t Found What I’m Looking For</a:t>
            </a:r>
            <a:endParaRPr lang="sl-SI" sz="1600" b="1" dirty="0">
              <a:solidFill>
                <a:schemeClr val="accent3">
                  <a:lumMod val="40000"/>
                  <a:lumOff val="60000"/>
                </a:schemeClr>
              </a:solidFill>
              <a:latin typeface="Adobe Garamond Pro" pitchFamily="18" charset="0"/>
            </a:endParaRPr>
          </a:p>
          <a:p>
            <a:pPr marL="411480" fontAlgn="auto">
              <a:spcAft>
                <a:spcPts val="0"/>
              </a:spcAft>
              <a:buFont typeface="Wingdings"/>
              <a:buAutoNum type="arabicPeriod"/>
              <a:defRPr/>
            </a:pPr>
            <a:r>
              <a:rPr lang="en-US" sz="1600" b="1" dirty="0">
                <a:solidFill>
                  <a:schemeClr val="accent3">
                    <a:lumMod val="40000"/>
                    <a:lumOff val="60000"/>
                  </a:schemeClr>
                </a:solidFill>
                <a:latin typeface="Adobe Garamond Pro" pitchFamily="18" charset="0"/>
              </a:rPr>
              <a:t>Pride (In The Name Of Love)</a:t>
            </a:r>
            <a:endParaRPr lang="sl-SI" sz="1600" b="1" dirty="0">
              <a:solidFill>
                <a:schemeClr val="accent3">
                  <a:lumMod val="40000"/>
                  <a:lumOff val="60000"/>
                </a:schemeClr>
              </a:solidFill>
              <a:latin typeface="Adobe Garamond Pro" pitchFamily="18" charset="0"/>
            </a:endParaRP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“40″</a:t>
            </a:r>
          </a:p>
          <a:p>
            <a:pPr marL="411480" fontAlgn="auto">
              <a:spcAft>
                <a:spcPts val="0"/>
              </a:spcAft>
              <a:buFont typeface="Wingdings"/>
              <a:buAutoNum type="arabicPeriod"/>
              <a:defRPr/>
            </a:pPr>
            <a:r>
              <a:rPr lang="sl-SI" sz="1600" b="1" dirty="0">
                <a:solidFill>
                  <a:schemeClr val="accent3">
                    <a:lumMod val="40000"/>
                    <a:lumOff val="60000"/>
                  </a:schemeClr>
                </a:solidFill>
                <a:latin typeface="Adobe Garamond Pro" pitchFamily="18" charset="0"/>
              </a:rPr>
              <a:t>With Or Without You                                                                      </a:t>
            </a:r>
          </a:p>
        </p:txBody>
      </p:sp>
      <p:sp>
        <p:nvSpPr>
          <p:cNvPr id="4" name="Pravokotnik 3">
            <a:extLst>
              <a:ext uri="{FF2B5EF4-FFF2-40B4-BE49-F238E27FC236}">
                <a16:creationId xmlns:a16="http://schemas.microsoft.com/office/drawing/2014/main" id="{FD779B7F-100A-4602-B977-7B8697C2FB4B}"/>
              </a:ext>
            </a:extLst>
          </p:cNvPr>
          <p:cNvSpPr>
            <a:spLocks noChangeArrowheads="1"/>
          </p:cNvSpPr>
          <p:nvPr/>
        </p:nvSpPr>
        <p:spPr bwMode="auto">
          <a:xfrm>
            <a:off x="1357313" y="600075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sl-SI" altLang="sl-SI">
                <a:hlinkClick r:id="rId2"/>
              </a:rPr>
              <a:t>http://www.youtube.com/watch?v=JFM7Ty1EEvs</a:t>
            </a:r>
            <a:r>
              <a:rPr lang="sl-SI" altLang="sl-SI"/>
              <a:t>    </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66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7600"/>
                            </p:stCondLst>
                            <p:childTnLst>
                              <p:par>
                                <p:cTn id="17" presetID="47"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8600"/>
                            </p:stCondLst>
                            <p:childTnLst>
                              <p:par>
                                <p:cTn id="23" presetID="47"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9600"/>
                            </p:stCondLst>
                            <p:childTnLst>
                              <p:par>
                                <p:cTn id="29" presetID="47"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10600"/>
                            </p:stCondLst>
                            <p:childTnLst>
                              <p:par>
                                <p:cTn id="35" presetID="47"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1600"/>
                            </p:stCondLst>
                            <p:childTnLst>
                              <p:par>
                                <p:cTn id="41" presetID="47"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12600"/>
                            </p:stCondLst>
                            <p:childTnLst>
                              <p:par>
                                <p:cTn id="47" presetID="47"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13600"/>
                            </p:stCondLst>
                            <p:childTnLst>
                              <p:par>
                                <p:cTn id="53" presetID="47"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nodeType="afterGroup">
                            <p:stCondLst>
                              <p:cond delay="14600"/>
                            </p:stCondLst>
                            <p:childTnLst>
                              <p:par>
                                <p:cTn id="59" presetID="47"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4" fill="hold" nodeType="afterGroup">
                            <p:stCondLst>
                              <p:cond delay="15600"/>
                            </p:stCondLst>
                            <p:childTnLst>
                              <p:par>
                                <p:cTn id="65" presetID="47" presetClass="entr" presetSubtype="0" fill="hold" nodeType="after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70" fill="hold" nodeType="afterGroup">
                            <p:stCondLst>
                              <p:cond delay="16600"/>
                            </p:stCondLst>
                            <p:childTnLst>
                              <p:par>
                                <p:cTn id="71" presetID="47" presetClass="entr" presetSubtype="0" fill="hold" nodeType="after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6" fill="hold" nodeType="afterGroup">
                            <p:stCondLst>
                              <p:cond delay="17600"/>
                            </p:stCondLst>
                            <p:childTnLst>
                              <p:par>
                                <p:cTn id="77" presetID="47" presetClass="entr" presetSubtype="0" fill="hold"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1000"/>
                                        <p:tgtEl>
                                          <p:spTgt spid="3">
                                            <p:txEl>
                                              <p:pRg st="11" end="11"/>
                                            </p:txEl>
                                          </p:spTgt>
                                        </p:tgtEl>
                                      </p:cBhvr>
                                    </p:animEffect>
                                    <p:anim calcmode="lin" valueType="num">
                                      <p:cBhvr>
                                        <p:cTn id="8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82" fill="hold" nodeType="afterGroup">
                            <p:stCondLst>
                              <p:cond delay="18600"/>
                            </p:stCondLst>
                            <p:childTnLst>
                              <p:par>
                                <p:cTn id="83" presetID="13" presetClass="entr" presetSubtype="16" fill="hold" grpId="0" nodeType="after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plus(in)">
                                      <p:cBhvr>
                                        <p:cTn id="8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3EFBE8-CAED-419C-9801-70187771D9BB}"/>
              </a:ext>
            </a:extLst>
          </p:cNvPr>
          <p:cNvSpPr>
            <a:spLocks noGrp="1"/>
          </p:cNvSpPr>
          <p:nvPr>
            <p:ph type="title"/>
          </p:nvPr>
        </p:nvSpPr>
        <p:spPr/>
        <p:txBody>
          <a:bodyPr/>
          <a:lstStyle/>
          <a:p>
            <a:pPr fontAlgn="auto">
              <a:spcAft>
                <a:spcPts val="0"/>
              </a:spcAft>
              <a:defRPr/>
            </a:pPr>
            <a:r>
              <a:rPr lang="sl-SI" sz="3200" dirty="0">
                <a:solidFill>
                  <a:srgbClr val="FF0000"/>
                </a:solidFill>
              </a:rPr>
              <a:t>Nagrade</a:t>
            </a:r>
          </a:p>
        </p:txBody>
      </p:sp>
      <p:sp>
        <p:nvSpPr>
          <p:cNvPr id="3" name="Ograda vsebine 2">
            <a:extLst>
              <a:ext uri="{FF2B5EF4-FFF2-40B4-BE49-F238E27FC236}">
                <a16:creationId xmlns:a16="http://schemas.microsoft.com/office/drawing/2014/main" id="{0BF5CB30-8F20-4EA5-9D7C-275D66B7BACD}"/>
              </a:ext>
            </a:extLst>
          </p:cNvPr>
          <p:cNvSpPr>
            <a:spLocks noGrp="1"/>
          </p:cNvSpPr>
          <p:nvPr>
            <p:ph idx="1"/>
          </p:nvPr>
        </p:nvSpPr>
        <p:spPr/>
        <p:txBody>
          <a:bodyPr>
            <a:normAutofit fontScale="92500" lnSpcReduction="10000"/>
          </a:bodyPr>
          <a:lstStyle/>
          <a:p>
            <a:pPr marL="411480" fontAlgn="auto">
              <a:spcAft>
                <a:spcPts val="0"/>
              </a:spcAft>
              <a:buFont typeface="Wingdings"/>
              <a:buChar char=""/>
              <a:defRPr/>
            </a:pPr>
            <a:r>
              <a:rPr lang="sl-SI" sz="1600" dirty="0"/>
              <a:t> </a:t>
            </a:r>
            <a:r>
              <a:rPr lang="sl-SI" sz="1600" dirty="0">
                <a:solidFill>
                  <a:schemeClr val="accent3"/>
                </a:solidFill>
                <a:latin typeface="Adobe Caslon Pro Bold" pitchFamily="18" charset="0"/>
              </a:rPr>
              <a:t>American Music Awards (1)</a:t>
            </a:r>
          </a:p>
          <a:p>
            <a:pPr marL="411480" fontAlgn="auto">
              <a:spcAft>
                <a:spcPts val="0"/>
              </a:spcAft>
              <a:buFont typeface="Wingdings"/>
              <a:buChar char=""/>
              <a:defRPr/>
            </a:pPr>
            <a:r>
              <a:rPr lang="sl-SI" sz="1600" dirty="0">
                <a:solidFill>
                  <a:schemeClr val="accent3"/>
                </a:solidFill>
                <a:latin typeface="Adobe Caslon Pro Bold" pitchFamily="18" charset="0"/>
              </a:rPr>
              <a:t> </a:t>
            </a:r>
            <a:r>
              <a:rPr lang="sl-SI" sz="1600" b="1" dirty="0">
                <a:solidFill>
                  <a:schemeClr val="accent3"/>
                </a:solidFill>
                <a:latin typeface="Adobe Caslon Pro Bold" pitchFamily="18" charset="0"/>
              </a:rPr>
              <a:t>BRIT Awards (8)</a:t>
            </a:r>
          </a:p>
          <a:p>
            <a:pPr marL="411480" fontAlgn="auto">
              <a:spcAft>
                <a:spcPts val="0"/>
              </a:spcAft>
              <a:buFont typeface="Wingdings"/>
              <a:buChar char=""/>
              <a:defRPr/>
            </a:pPr>
            <a:r>
              <a:rPr lang="sl-SI" sz="1600" b="1" dirty="0">
                <a:solidFill>
                  <a:schemeClr val="accent3"/>
                </a:solidFill>
                <a:latin typeface="Adobe Caslon Pro Bold" pitchFamily="18" charset="0"/>
              </a:rPr>
              <a:t> MTV Video Music Awards (4)</a:t>
            </a:r>
          </a:p>
          <a:p>
            <a:pPr marL="411480" fontAlgn="auto">
              <a:spcAft>
                <a:spcPts val="0"/>
              </a:spcAft>
              <a:buFont typeface="Wingdings"/>
              <a:buChar char=""/>
              <a:defRPr/>
            </a:pPr>
            <a:r>
              <a:rPr lang="sl-SI" sz="1600" b="1" dirty="0">
                <a:solidFill>
                  <a:schemeClr val="accent3"/>
                </a:solidFill>
                <a:latin typeface="Adobe Caslon Pro Bold" pitchFamily="18" charset="0"/>
              </a:rPr>
              <a:t> Grammy Awards (22)</a:t>
            </a:r>
          </a:p>
          <a:p>
            <a:pPr marL="411480" fontAlgn="auto">
              <a:spcAft>
                <a:spcPts val="0"/>
              </a:spcAft>
              <a:buFont typeface="Wingdings"/>
              <a:buChar char=""/>
              <a:defRPr/>
            </a:pPr>
            <a:r>
              <a:rPr lang="sl-SI" sz="1600" b="1" dirty="0">
                <a:solidFill>
                  <a:schemeClr val="accent3"/>
                </a:solidFill>
                <a:latin typeface="Adobe Caslon Pro Bold" pitchFamily="18" charset="0"/>
              </a:rPr>
              <a:t> Q Awards (12)</a:t>
            </a:r>
          </a:p>
          <a:p>
            <a:pPr marL="411480" fontAlgn="auto">
              <a:spcAft>
                <a:spcPts val="0"/>
              </a:spcAft>
              <a:buFont typeface="Wingdings"/>
              <a:buChar char=""/>
              <a:defRPr/>
            </a:pPr>
            <a:r>
              <a:rPr lang="sl-SI" sz="1600" b="1" dirty="0">
                <a:solidFill>
                  <a:schemeClr val="accent3"/>
                </a:solidFill>
                <a:latin typeface="Adobe Caslon Pro Bold" pitchFamily="18" charset="0"/>
              </a:rPr>
              <a:t> Juno Awards (3)</a:t>
            </a:r>
          </a:p>
          <a:p>
            <a:pPr marL="411480" fontAlgn="auto">
              <a:spcAft>
                <a:spcPts val="0"/>
              </a:spcAft>
              <a:buFont typeface="Wingdings"/>
              <a:buChar char=""/>
              <a:defRPr/>
            </a:pPr>
            <a:r>
              <a:rPr lang="sl-SI" sz="1600" b="1" dirty="0">
                <a:solidFill>
                  <a:schemeClr val="accent3"/>
                </a:solidFill>
                <a:latin typeface="Adobe Caslon Pro Bold" pitchFamily="18" charset="0"/>
              </a:rPr>
              <a:t> Billboard Music Awards (1)</a:t>
            </a:r>
          </a:p>
          <a:p>
            <a:pPr marL="411480" fontAlgn="auto">
              <a:spcAft>
                <a:spcPts val="0"/>
              </a:spcAft>
              <a:buFont typeface="Wingdings"/>
              <a:buChar char=""/>
              <a:defRPr/>
            </a:pPr>
            <a:r>
              <a:rPr lang="sl-SI" sz="1600" b="1" dirty="0">
                <a:solidFill>
                  <a:schemeClr val="accent3"/>
                </a:solidFill>
                <a:latin typeface="Adobe Caslon Pro Bold" pitchFamily="18" charset="0"/>
              </a:rPr>
              <a:t> Meteor Ireland Music Awards (15)</a:t>
            </a:r>
          </a:p>
          <a:p>
            <a:pPr marL="411480" fontAlgn="auto">
              <a:spcAft>
                <a:spcPts val="0"/>
              </a:spcAft>
              <a:buFont typeface="Wingdings"/>
              <a:buChar char=""/>
              <a:defRPr/>
            </a:pPr>
            <a:r>
              <a:rPr lang="sl-SI" sz="1600" b="1" dirty="0">
                <a:solidFill>
                  <a:schemeClr val="accent3"/>
                </a:solidFill>
                <a:latin typeface="Adobe Caslon Pro Bold" pitchFamily="18" charset="0"/>
              </a:rPr>
              <a:t> NME Awards (3)</a:t>
            </a:r>
          </a:p>
          <a:p>
            <a:pPr marL="411480" fontAlgn="auto">
              <a:spcAft>
                <a:spcPts val="0"/>
              </a:spcAft>
              <a:buFont typeface="Wingdings"/>
              <a:buChar char=""/>
              <a:defRPr/>
            </a:pPr>
            <a:r>
              <a:rPr lang="sl-SI" sz="1600" b="1" dirty="0">
                <a:solidFill>
                  <a:schemeClr val="accent3"/>
                </a:solidFill>
                <a:latin typeface="Adobe Caslon Pro Bold" pitchFamily="18" charset="0"/>
              </a:rPr>
              <a:t> </a:t>
            </a:r>
            <a:r>
              <a:rPr lang="en-US" sz="1600" b="1" dirty="0">
                <a:solidFill>
                  <a:schemeClr val="accent3"/>
                </a:solidFill>
                <a:latin typeface="Adobe Caslon Pro Bold" pitchFamily="18" charset="0"/>
              </a:rPr>
              <a:t>Las Vegas Film Critics Society awards</a:t>
            </a:r>
            <a:r>
              <a:rPr lang="sl-SI" sz="1600" b="1" dirty="0">
                <a:solidFill>
                  <a:schemeClr val="accent3"/>
                </a:solidFill>
                <a:latin typeface="Adobe Caslon Pro Bold" pitchFamily="18" charset="0"/>
              </a:rPr>
              <a:t> (1)</a:t>
            </a:r>
          </a:p>
          <a:p>
            <a:pPr marL="411480" fontAlgn="auto">
              <a:spcAft>
                <a:spcPts val="0"/>
              </a:spcAft>
              <a:buFont typeface="Wingdings"/>
              <a:buChar char=""/>
              <a:defRPr/>
            </a:pPr>
            <a:r>
              <a:rPr lang="sl-SI" sz="1600" b="1" dirty="0">
                <a:solidFill>
                  <a:schemeClr val="accent3"/>
                </a:solidFill>
                <a:latin typeface="Adobe Caslon Pro Bold" pitchFamily="18" charset="0"/>
              </a:rPr>
              <a:t> Golden Globe Awards (1)</a:t>
            </a:r>
          </a:p>
          <a:p>
            <a:pPr marL="411480" fontAlgn="auto">
              <a:spcAft>
                <a:spcPts val="0"/>
              </a:spcAft>
              <a:buFont typeface="Wingdings"/>
              <a:buChar char=""/>
              <a:defRPr/>
            </a:pPr>
            <a:r>
              <a:rPr lang="sl-SI" sz="1600" b="1" dirty="0">
                <a:solidFill>
                  <a:schemeClr val="accent3"/>
                </a:solidFill>
                <a:latin typeface="Adobe Caslon Pro Bold" pitchFamily="18" charset="0"/>
              </a:rPr>
              <a:t> People's Choice Awards (2)</a:t>
            </a:r>
          </a:p>
          <a:p>
            <a:pPr marL="411480" fontAlgn="auto">
              <a:spcAft>
                <a:spcPts val="0"/>
              </a:spcAft>
              <a:buFont typeface="Wingdings"/>
              <a:buChar char=""/>
              <a:defRPr/>
            </a:pPr>
            <a:r>
              <a:rPr lang="en-US" sz="1600" b="1" dirty="0">
                <a:solidFill>
                  <a:schemeClr val="accent3"/>
                </a:solidFill>
                <a:latin typeface="Adobe Caslon Pro Bold" pitchFamily="18" charset="0"/>
              </a:rPr>
              <a:t>Rock and Roll Hall of Fame</a:t>
            </a:r>
            <a:endParaRPr lang="sl-SI" sz="1600" b="1" dirty="0">
              <a:solidFill>
                <a:schemeClr val="accent3"/>
              </a:solidFill>
              <a:latin typeface="Adobe Caslon Pro Bold" pitchFamily="18" charset="0"/>
            </a:endParaRPr>
          </a:p>
          <a:p>
            <a:pPr marL="411480" fontAlgn="auto">
              <a:spcAft>
                <a:spcPts val="0"/>
              </a:spcAft>
              <a:buFont typeface="Wingdings"/>
              <a:buNone/>
              <a:defRPr/>
            </a:pPr>
            <a:r>
              <a:rPr lang="sl-SI" sz="1600" b="1" dirty="0"/>
              <a:t> </a:t>
            </a:r>
          </a:p>
          <a:p>
            <a:pPr marL="411480" fontAlgn="auto">
              <a:spcAft>
                <a:spcPts val="0"/>
              </a:spcAft>
              <a:buFont typeface="Wingdings"/>
              <a:buNone/>
              <a:defRPr/>
            </a:pPr>
            <a:r>
              <a:rPr lang="sl-SI" sz="1600" b="1" dirty="0"/>
              <a:t>Skupaj več kot 70 pomembnih nagrad.</a:t>
            </a:r>
            <a:endParaRPr lang="sl-SI" sz="1600"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47"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2000"/>
                            </p:stCondLst>
                            <p:childTnLst>
                              <p:par>
                                <p:cTn id="18" presetID="47" presetClass="entr" presetSubtype="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3000"/>
                            </p:stCondLst>
                            <p:childTnLst>
                              <p:par>
                                <p:cTn id="24" presetID="47" presetClass="entr" presetSubtype="0"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4000"/>
                            </p:stCondLst>
                            <p:childTnLst>
                              <p:par>
                                <p:cTn id="30" presetID="47"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5000"/>
                            </p:stCondLst>
                            <p:childTnLst>
                              <p:par>
                                <p:cTn id="36" presetID="47" presetClass="entr" presetSubtype="0" fill="hold"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nodeType="afterGroup">
                            <p:stCondLst>
                              <p:cond delay="6000"/>
                            </p:stCondLst>
                            <p:childTnLst>
                              <p:par>
                                <p:cTn id="42" presetID="47" presetClass="entr" presetSubtype="0" fill="hold"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7000"/>
                            </p:stCondLst>
                            <p:childTnLst>
                              <p:par>
                                <p:cTn id="48" presetID="47" presetClass="entr" presetSubtype="0" fill="hold"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3" fill="hold" nodeType="afterGroup">
                            <p:stCondLst>
                              <p:cond delay="8000"/>
                            </p:stCondLst>
                            <p:childTnLst>
                              <p:par>
                                <p:cTn id="54" presetID="47" presetClass="entr" presetSubtype="0" fill="hold"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9" fill="hold" nodeType="afterGroup">
                            <p:stCondLst>
                              <p:cond delay="9000"/>
                            </p:stCondLst>
                            <p:childTnLst>
                              <p:par>
                                <p:cTn id="60" presetID="47" presetClass="entr" presetSubtype="0" fill="hold" nodeType="after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10000"/>
                            </p:stCondLst>
                            <p:childTnLst>
                              <p:par>
                                <p:cTn id="66" presetID="47" presetClass="entr" presetSubtype="0" fill="hold" nodeType="after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71" fill="hold" nodeType="afterGroup">
                            <p:stCondLst>
                              <p:cond delay="11000"/>
                            </p:stCondLst>
                            <p:childTnLst>
                              <p:par>
                                <p:cTn id="72" presetID="47" presetClass="entr" presetSubtype="0" fill="hold" nodeType="afterEffect">
                                  <p:stCondLst>
                                    <p:cond delay="0"/>
                                  </p:stCondLst>
                                  <p:childTnLst>
                                    <p:set>
                                      <p:cBhvr>
                                        <p:cTn id="73" dur="1" fill="hold">
                                          <p:stCondLst>
                                            <p:cond delay="0"/>
                                          </p:stCondLst>
                                        </p:cTn>
                                        <p:tgtEl>
                                          <p:spTgt spid="3">
                                            <p:txEl>
                                              <p:pRg st="10" end="10"/>
                                            </p:txEl>
                                          </p:spTgt>
                                        </p:tgtEl>
                                        <p:attrNameLst>
                                          <p:attrName>style.visibility</p:attrName>
                                        </p:attrNameLst>
                                      </p:cBhvr>
                                      <p:to>
                                        <p:strVal val="visible"/>
                                      </p:to>
                                    </p:set>
                                    <p:animEffect transition="in" filter="fade">
                                      <p:cBhvr>
                                        <p:cTn id="74" dur="1000"/>
                                        <p:tgtEl>
                                          <p:spTgt spid="3">
                                            <p:txEl>
                                              <p:pRg st="10" end="10"/>
                                            </p:txEl>
                                          </p:spTgt>
                                        </p:tgtEl>
                                      </p:cBhvr>
                                    </p:animEffect>
                                    <p:anim calcmode="lin" valueType="num">
                                      <p:cBhvr>
                                        <p:cTn id="7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7" fill="hold" nodeType="afterGroup">
                            <p:stCondLst>
                              <p:cond delay="12000"/>
                            </p:stCondLst>
                            <p:childTnLst>
                              <p:par>
                                <p:cTn id="78" presetID="47" presetClass="entr" presetSubtype="0" fill="hold" nodeType="afterEffect">
                                  <p:stCondLst>
                                    <p:cond delay="0"/>
                                  </p:stCondLst>
                                  <p:childTnLst>
                                    <p:set>
                                      <p:cBhvr>
                                        <p:cTn id="79" dur="1" fill="hold">
                                          <p:stCondLst>
                                            <p:cond delay="0"/>
                                          </p:stCondLst>
                                        </p:cTn>
                                        <p:tgtEl>
                                          <p:spTgt spid="3">
                                            <p:txEl>
                                              <p:pRg st="11" end="11"/>
                                            </p:txEl>
                                          </p:spTgt>
                                        </p:tgtEl>
                                        <p:attrNameLst>
                                          <p:attrName>style.visibility</p:attrName>
                                        </p:attrNameLst>
                                      </p:cBhvr>
                                      <p:to>
                                        <p:strVal val="visible"/>
                                      </p:to>
                                    </p:set>
                                    <p:animEffect transition="in" filter="fade">
                                      <p:cBhvr>
                                        <p:cTn id="80" dur="1000"/>
                                        <p:tgtEl>
                                          <p:spTgt spid="3">
                                            <p:txEl>
                                              <p:pRg st="11" end="11"/>
                                            </p:txEl>
                                          </p:spTgt>
                                        </p:tgtEl>
                                      </p:cBhvr>
                                    </p:animEffect>
                                    <p:anim calcmode="lin" valueType="num">
                                      <p:cBhvr>
                                        <p:cTn id="8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83" fill="hold" nodeType="afterGroup">
                            <p:stCondLst>
                              <p:cond delay="13000"/>
                            </p:stCondLst>
                            <p:childTnLst>
                              <p:par>
                                <p:cTn id="84" presetID="47" presetClass="entr" presetSubtype="0" fill="hold" nodeType="afterEffect">
                                  <p:stCondLst>
                                    <p:cond delay="0"/>
                                  </p:stCondLst>
                                  <p:childTnLst>
                                    <p:set>
                                      <p:cBhvr>
                                        <p:cTn id="85" dur="1" fill="hold">
                                          <p:stCondLst>
                                            <p:cond delay="0"/>
                                          </p:stCondLst>
                                        </p:cTn>
                                        <p:tgtEl>
                                          <p:spTgt spid="3">
                                            <p:txEl>
                                              <p:pRg st="12" end="12"/>
                                            </p:txEl>
                                          </p:spTgt>
                                        </p:tgtEl>
                                        <p:attrNameLst>
                                          <p:attrName>style.visibility</p:attrName>
                                        </p:attrNameLst>
                                      </p:cBhvr>
                                      <p:to>
                                        <p:strVal val="visible"/>
                                      </p:to>
                                    </p:set>
                                    <p:animEffect transition="in" filter="fade">
                                      <p:cBhvr>
                                        <p:cTn id="86" dur="1000"/>
                                        <p:tgtEl>
                                          <p:spTgt spid="3">
                                            <p:txEl>
                                              <p:pRg st="12" end="12"/>
                                            </p:txEl>
                                          </p:spTgt>
                                        </p:tgtEl>
                                      </p:cBhvr>
                                    </p:animEffect>
                                    <p:anim calcmode="lin" valueType="num">
                                      <p:cBhvr>
                                        <p:cTn id="8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9" fill="hold" nodeType="afterGroup">
                            <p:stCondLst>
                              <p:cond delay="14000"/>
                            </p:stCondLst>
                            <p:childTnLst>
                              <p:par>
                                <p:cTn id="90" presetID="27" presetClass="entr" presetSubtype="0" fill="hold" nodeType="afterEffect">
                                  <p:stCondLst>
                                    <p:cond delay="0"/>
                                  </p:stCondLst>
                                  <p:iterate type="lt">
                                    <p:tmPct val="50000"/>
                                  </p:iterate>
                                  <p:childTnLst>
                                    <p:set>
                                      <p:cBhvr>
                                        <p:cTn id="91" dur="1" fill="hold">
                                          <p:stCondLst>
                                            <p:cond delay="0"/>
                                          </p:stCondLst>
                                        </p:cTn>
                                        <p:tgtEl>
                                          <p:spTgt spid="3">
                                            <p:txEl>
                                              <p:pRg st="14" end="14"/>
                                            </p:txEl>
                                          </p:spTgt>
                                        </p:tgtEl>
                                        <p:attrNameLst>
                                          <p:attrName>style.visibility</p:attrName>
                                        </p:attrNameLst>
                                      </p:cBhvr>
                                      <p:to>
                                        <p:strVal val="visible"/>
                                      </p:to>
                                    </p:set>
                                    <p:anim calcmode="discrete" valueType="clr">
                                      <p:cBhvr override="childStyle">
                                        <p:cTn id="92" dur="80"/>
                                        <p:tgtEl>
                                          <p:spTgt spid="3">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3" dur="80"/>
                                        <p:tgtEl>
                                          <p:spTgt spid="3">
                                            <p:txEl>
                                              <p:pRg st="14" end="14"/>
                                            </p:txEl>
                                          </p:spTgt>
                                        </p:tgtEl>
                                        <p:attrNameLst>
                                          <p:attrName>fillcolor</p:attrName>
                                        </p:attrNameLst>
                                      </p:cBhvr>
                                      <p:tavLst>
                                        <p:tav tm="0">
                                          <p:val>
                                            <p:clrVal>
                                              <a:schemeClr val="accent2"/>
                                            </p:clrVal>
                                          </p:val>
                                        </p:tav>
                                        <p:tav tm="50000">
                                          <p:val>
                                            <p:clrVal>
                                              <a:schemeClr val="hlink"/>
                                            </p:clrVal>
                                          </p:val>
                                        </p:tav>
                                      </p:tavLst>
                                    </p:anim>
                                    <p:set>
                                      <p:cBhvr>
                                        <p:cTn id="94" dur="80"/>
                                        <p:tgtEl>
                                          <p:spTgt spid="3">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D1AD095-925C-4D68-A362-5849F709DCAF}"/>
              </a:ext>
            </a:extLst>
          </p:cNvPr>
          <p:cNvSpPr>
            <a:spLocks noGrp="1"/>
          </p:cNvSpPr>
          <p:nvPr>
            <p:ph type="title"/>
          </p:nvPr>
        </p:nvSpPr>
        <p:spPr/>
        <p:txBody>
          <a:bodyPr/>
          <a:lstStyle/>
          <a:p>
            <a:pPr fontAlgn="auto">
              <a:spcAft>
                <a:spcPts val="0"/>
              </a:spcAft>
              <a:defRPr/>
            </a:pPr>
            <a:endParaRPr lang="sl-SI">
              <a:solidFill>
                <a:schemeClr val="tx2">
                  <a:satMod val="200000"/>
                </a:schemeClr>
              </a:solidFill>
            </a:endParaRPr>
          </a:p>
        </p:txBody>
      </p:sp>
      <p:sp>
        <p:nvSpPr>
          <p:cNvPr id="19459" name="Ograda vsebine 2">
            <a:extLst>
              <a:ext uri="{FF2B5EF4-FFF2-40B4-BE49-F238E27FC236}">
                <a16:creationId xmlns:a16="http://schemas.microsoft.com/office/drawing/2014/main" id="{712B5B1F-572F-4B3C-B25A-B51EB3673027}"/>
              </a:ext>
            </a:extLst>
          </p:cNvPr>
          <p:cNvSpPr>
            <a:spLocks noGrp="1"/>
          </p:cNvSpPr>
          <p:nvPr>
            <p:ph idx="1"/>
          </p:nvPr>
        </p:nvSpPr>
        <p:spPr/>
        <p:txBody>
          <a:bodyPr/>
          <a:lstStyle/>
          <a:p>
            <a:endParaRPr lang="sl-SI" altLang="sl-SI"/>
          </a:p>
        </p:txBody>
      </p:sp>
      <p:pic>
        <p:nvPicPr>
          <p:cNvPr id="1028" name="Picture 4" descr="http://stereogum.com/img/gallery/2009/07/u2s_360_tour_opener_camp_nou_barcenloa_63009/gallery_enlarged/gallery_enlarged-5.jpg">
            <a:extLst>
              <a:ext uri="{FF2B5EF4-FFF2-40B4-BE49-F238E27FC236}">
                <a16:creationId xmlns:a16="http://schemas.microsoft.com/office/drawing/2014/main" id="{39334EE9-B892-4A78-99A7-9D3131A5976F}"/>
              </a:ext>
            </a:extLst>
          </p:cNvPr>
          <p:cNvPicPr>
            <a:picLocks noChangeAspect="1" noChangeArrowheads="1"/>
          </p:cNvPicPr>
          <p:nvPr/>
        </p:nvPicPr>
        <p:blipFill>
          <a:blip r:embed="rId2" cstate="print"/>
          <a:srcRect/>
          <a:stretch>
            <a:fillRect/>
          </a:stretch>
        </p:blipFill>
        <p:spPr bwMode="auto">
          <a:xfrm rot="21262580">
            <a:off x="-409280" y="3468602"/>
            <a:ext cx="5357850" cy="357469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30" name="Picture 6" descr="http://cdn.laligatalk.com/wp-content/uploads/2009/03/0u2campnoubarcelonatour2005vertigo.jpg">
            <a:extLst>
              <a:ext uri="{FF2B5EF4-FFF2-40B4-BE49-F238E27FC236}">
                <a16:creationId xmlns:a16="http://schemas.microsoft.com/office/drawing/2014/main" id="{4E4085A7-A44D-48D7-AD59-2DBDA320270A}"/>
              </a:ext>
            </a:extLst>
          </p:cNvPr>
          <p:cNvPicPr>
            <a:picLocks noChangeAspect="1" noChangeArrowheads="1"/>
          </p:cNvPicPr>
          <p:nvPr/>
        </p:nvPicPr>
        <p:blipFill>
          <a:blip r:embed="rId3" cstate="print"/>
          <a:srcRect/>
          <a:stretch>
            <a:fillRect/>
          </a:stretch>
        </p:blipFill>
        <p:spPr bwMode="auto">
          <a:xfrm rot="1260615">
            <a:off x="5243357" y="302245"/>
            <a:ext cx="3810000" cy="28575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032" name="Picture 8" descr="http://planeteyetraveler.com/wp-content/uploads/2009/07/u22009small.jpg">
            <a:extLst>
              <a:ext uri="{FF2B5EF4-FFF2-40B4-BE49-F238E27FC236}">
                <a16:creationId xmlns:a16="http://schemas.microsoft.com/office/drawing/2014/main" id="{5C6192A2-56F3-4B4F-BABB-F442E13D2089}"/>
              </a:ext>
            </a:extLst>
          </p:cNvPr>
          <p:cNvPicPr>
            <a:picLocks noChangeAspect="1" noChangeArrowheads="1"/>
          </p:cNvPicPr>
          <p:nvPr/>
        </p:nvPicPr>
        <p:blipFill>
          <a:blip r:embed="rId4" cstate="print"/>
          <a:srcRect/>
          <a:stretch>
            <a:fillRect/>
          </a:stretch>
        </p:blipFill>
        <p:spPr bwMode="auto">
          <a:xfrm rot="20779373">
            <a:off x="5104181" y="3530924"/>
            <a:ext cx="4267200" cy="32004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026" name="Picture 2" descr="http://www.typicallyspanish.com/spain/uploads/3/u2space.jpg">
            <a:extLst>
              <a:ext uri="{FF2B5EF4-FFF2-40B4-BE49-F238E27FC236}">
                <a16:creationId xmlns:a16="http://schemas.microsoft.com/office/drawing/2014/main" id="{1C0E2562-7AD7-45CD-A1B3-553B49AA613C}"/>
              </a:ext>
            </a:extLst>
          </p:cNvPr>
          <p:cNvPicPr>
            <a:picLocks noChangeAspect="1" noChangeArrowheads="1"/>
          </p:cNvPicPr>
          <p:nvPr/>
        </p:nvPicPr>
        <p:blipFill>
          <a:blip r:embed="rId5" cstate="print"/>
          <a:srcRect/>
          <a:stretch>
            <a:fillRect/>
          </a:stretch>
        </p:blipFill>
        <p:spPr bwMode="auto">
          <a:xfrm>
            <a:off x="0" y="0"/>
            <a:ext cx="5715000" cy="3810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par>
                          <p:cTn id="21" fill="hold" nodeType="afterGroup">
                            <p:stCondLst>
                              <p:cond delay="2000"/>
                            </p:stCondLst>
                            <p:childTnLst>
                              <p:par>
                                <p:cTn id="22" presetID="34" presetClass="entr" presetSubtype="0" fill="hold" nodeType="afterEffect">
                                  <p:stCondLst>
                                    <p:cond delay="0"/>
                                  </p:stCondLst>
                                  <p:childTnLst>
                                    <p:set>
                                      <p:cBhvr>
                                        <p:cTn id="23" dur="1" fill="hold">
                                          <p:stCondLst>
                                            <p:cond delay="0"/>
                                          </p:stCondLst>
                                        </p:cTn>
                                        <p:tgtEl>
                                          <p:spTgt spid="1030"/>
                                        </p:tgtEl>
                                        <p:attrNameLst>
                                          <p:attrName>style.visibility</p:attrName>
                                        </p:attrNameLst>
                                      </p:cBhvr>
                                      <p:to>
                                        <p:strVal val="visible"/>
                                      </p:to>
                                    </p:set>
                                    <p:anim from="(-#ppt_w/2)" to="(#ppt_x)" calcmode="lin" valueType="num">
                                      <p:cBhvr>
                                        <p:cTn id="24" dur="600" fill="hold">
                                          <p:stCondLst>
                                            <p:cond delay="0"/>
                                          </p:stCondLst>
                                        </p:cTn>
                                        <p:tgtEl>
                                          <p:spTgt spid="1030"/>
                                        </p:tgtEl>
                                        <p:attrNameLst>
                                          <p:attrName>ppt_x</p:attrName>
                                        </p:attrNameLst>
                                      </p:cBhvr>
                                    </p:anim>
                                    <p:anim from="0" to="-1.0" calcmode="lin" valueType="num">
                                      <p:cBhvr>
                                        <p:cTn id="25" dur="200" decel="50000" autoRev="1" fill="hold">
                                          <p:stCondLst>
                                            <p:cond delay="600"/>
                                          </p:stCondLst>
                                        </p:cTn>
                                        <p:tgtEl>
                                          <p:spTgt spid="1030"/>
                                        </p:tgtEl>
                                        <p:attrNameLst>
                                          <p:attrName>xshear</p:attrName>
                                        </p:attrNameLst>
                                      </p:cBhvr>
                                    </p:anim>
                                    <p:animScale>
                                      <p:cBhvr>
                                        <p:cTn id="26" dur="200" decel="100000" autoRev="1" fill="hold">
                                          <p:stCondLst>
                                            <p:cond delay="600"/>
                                          </p:stCondLst>
                                        </p:cTn>
                                        <p:tgtEl>
                                          <p:spTgt spid="1030"/>
                                        </p:tgtEl>
                                      </p:cBhvr>
                                      <p:from x="100000" y="100000"/>
                                      <p:to x="80000" y="100000"/>
                                    </p:animScale>
                                    <p:anim by="(#ppt_h/3+#ppt_w*0.1)" calcmode="lin" valueType="num">
                                      <p:cBhvr additive="sum">
                                        <p:cTn id="27" dur="200" decel="100000" autoRev="1" fill="hold">
                                          <p:stCondLst>
                                            <p:cond delay="600"/>
                                          </p:stCondLst>
                                        </p:cTn>
                                        <p:tgtEl>
                                          <p:spTgt spid="1030"/>
                                        </p:tgtEl>
                                        <p:attrNameLst>
                                          <p:attrName>ppt_x</p:attrName>
                                        </p:attrNameLst>
                                      </p:cBhvr>
                                    </p:anim>
                                  </p:childTnLst>
                                </p:cTn>
                              </p:par>
                            </p:childTnLst>
                          </p:cTn>
                        </p:par>
                        <p:par>
                          <p:cTn id="28" fill="hold" nodeType="afterGroup">
                            <p:stCondLst>
                              <p:cond delay="3000"/>
                            </p:stCondLst>
                            <p:childTnLst>
                              <p:par>
                                <p:cTn id="29" presetID="15" presetClass="entr" presetSubtype="0" fill="hold" nodeType="afterEffect">
                                  <p:stCondLst>
                                    <p:cond delay="0"/>
                                  </p:stCondLst>
                                  <p:childTnLst>
                                    <p:set>
                                      <p:cBhvr>
                                        <p:cTn id="30" dur="1" fill="hold">
                                          <p:stCondLst>
                                            <p:cond delay="0"/>
                                          </p:stCondLst>
                                        </p:cTn>
                                        <p:tgtEl>
                                          <p:spTgt spid="1028"/>
                                        </p:tgtEl>
                                        <p:attrNameLst>
                                          <p:attrName>style.visibility</p:attrName>
                                        </p:attrNameLst>
                                      </p:cBhvr>
                                      <p:to>
                                        <p:strVal val="visible"/>
                                      </p:to>
                                    </p:set>
                                    <p:anim calcmode="lin" valueType="num">
                                      <p:cBhvr>
                                        <p:cTn id="31" dur="1000" fill="hold"/>
                                        <p:tgtEl>
                                          <p:spTgt spid="1028"/>
                                        </p:tgtEl>
                                        <p:attrNameLst>
                                          <p:attrName>ppt_w</p:attrName>
                                        </p:attrNameLst>
                                      </p:cBhvr>
                                      <p:tavLst>
                                        <p:tav tm="0">
                                          <p:val>
                                            <p:fltVal val="0"/>
                                          </p:val>
                                        </p:tav>
                                        <p:tav tm="100000">
                                          <p:val>
                                            <p:strVal val="#ppt_w"/>
                                          </p:val>
                                        </p:tav>
                                      </p:tavLst>
                                    </p:anim>
                                    <p:anim calcmode="lin" valueType="num">
                                      <p:cBhvr>
                                        <p:cTn id="32" dur="1000" fill="hold"/>
                                        <p:tgtEl>
                                          <p:spTgt spid="1028"/>
                                        </p:tgtEl>
                                        <p:attrNameLst>
                                          <p:attrName>ppt_h</p:attrName>
                                        </p:attrNameLst>
                                      </p:cBhvr>
                                      <p:tavLst>
                                        <p:tav tm="0">
                                          <p:val>
                                            <p:fltVal val="0"/>
                                          </p:val>
                                        </p:tav>
                                        <p:tav tm="100000">
                                          <p:val>
                                            <p:strVal val="#ppt_h"/>
                                          </p:val>
                                        </p:tav>
                                      </p:tavLst>
                                    </p:anim>
                                    <p:anim calcmode="lin" valueType="num">
                                      <p:cBhvr>
                                        <p:cTn id="33" dur="1000" fill="hold"/>
                                        <p:tgtEl>
                                          <p:spTgt spid="102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28"/>
                                        </p:tgtEl>
                                        <p:attrNameLst>
                                          <p:attrName>ppt_y</p:attrName>
                                        </p:attrNameLst>
                                      </p:cBhvr>
                                      <p:tavLst>
                                        <p:tav tm="0" fmla="#ppt_y+(sin(-2*pi*(1-$))*-#ppt_x+cos(-2*pi*(1-$))*(1-#ppt_y))*(1-$)">
                                          <p:val>
                                            <p:fltVal val="0"/>
                                          </p:val>
                                        </p:tav>
                                        <p:tav tm="100000">
                                          <p:val>
                                            <p:fltVal val="1"/>
                                          </p:val>
                                        </p:tav>
                                      </p:tavLst>
                                    </p:anim>
                                  </p:childTnLst>
                                </p:cTn>
                              </p:par>
                            </p:childTnLst>
                          </p:cTn>
                        </p:par>
                        <p:par>
                          <p:cTn id="35" fill="hold" nodeType="afterGroup">
                            <p:stCondLst>
                              <p:cond delay="4000"/>
                            </p:stCondLst>
                            <p:childTnLst>
                              <p:par>
                                <p:cTn id="36" presetID="26" presetClass="entr" presetSubtype="0" fill="hold" nodeType="afterEffect">
                                  <p:stCondLst>
                                    <p:cond delay="0"/>
                                  </p:stCondLst>
                                  <p:childTnLst>
                                    <p:set>
                                      <p:cBhvr>
                                        <p:cTn id="37" dur="1" fill="hold">
                                          <p:stCondLst>
                                            <p:cond delay="0"/>
                                          </p:stCondLst>
                                        </p:cTn>
                                        <p:tgtEl>
                                          <p:spTgt spid="1032"/>
                                        </p:tgtEl>
                                        <p:attrNameLst>
                                          <p:attrName>style.visibility</p:attrName>
                                        </p:attrNameLst>
                                      </p:cBhvr>
                                      <p:to>
                                        <p:strVal val="visible"/>
                                      </p:to>
                                    </p:set>
                                    <p:animEffect transition="in" filter="wipe(down)">
                                      <p:cBhvr>
                                        <p:cTn id="38" dur="580">
                                          <p:stCondLst>
                                            <p:cond delay="0"/>
                                          </p:stCondLst>
                                        </p:cTn>
                                        <p:tgtEl>
                                          <p:spTgt spid="1032"/>
                                        </p:tgtEl>
                                      </p:cBhvr>
                                    </p:animEffect>
                                    <p:anim calcmode="lin" valueType="num">
                                      <p:cBhvr>
                                        <p:cTn id="39" dur="1822" tmFilter="0,0; 0.14,0.36; 0.43,0.73; 0.71,0.91; 1.0,1.0">
                                          <p:stCondLst>
                                            <p:cond delay="0"/>
                                          </p:stCondLst>
                                        </p:cTn>
                                        <p:tgtEl>
                                          <p:spTgt spid="1032"/>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032"/>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032"/>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032"/>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032"/>
                                        </p:tgtEl>
                                        <p:attrNameLst>
                                          <p:attrName>ppt_y</p:attrName>
                                        </p:attrNameLst>
                                      </p:cBhvr>
                                      <p:tavLst>
                                        <p:tav tm="0" fmla="#ppt_y-sin(pi*$)/81">
                                          <p:val>
                                            <p:fltVal val="0"/>
                                          </p:val>
                                        </p:tav>
                                        <p:tav tm="100000">
                                          <p:val>
                                            <p:fltVal val="1"/>
                                          </p:val>
                                        </p:tav>
                                      </p:tavLst>
                                    </p:anim>
                                    <p:animScale>
                                      <p:cBhvr>
                                        <p:cTn id="44" dur="26">
                                          <p:stCondLst>
                                            <p:cond delay="650"/>
                                          </p:stCondLst>
                                        </p:cTn>
                                        <p:tgtEl>
                                          <p:spTgt spid="1032"/>
                                        </p:tgtEl>
                                      </p:cBhvr>
                                      <p:to x="100000" y="60000"/>
                                    </p:animScale>
                                    <p:animScale>
                                      <p:cBhvr>
                                        <p:cTn id="45" dur="166" decel="50000">
                                          <p:stCondLst>
                                            <p:cond delay="676"/>
                                          </p:stCondLst>
                                        </p:cTn>
                                        <p:tgtEl>
                                          <p:spTgt spid="1032"/>
                                        </p:tgtEl>
                                      </p:cBhvr>
                                      <p:to x="100000" y="100000"/>
                                    </p:animScale>
                                    <p:animScale>
                                      <p:cBhvr>
                                        <p:cTn id="46" dur="26">
                                          <p:stCondLst>
                                            <p:cond delay="1312"/>
                                          </p:stCondLst>
                                        </p:cTn>
                                        <p:tgtEl>
                                          <p:spTgt spid="1032"/>
                                        </p:tgtEl>
                                      </p:cBhvr>
                                      <p:to x="100000" y="80000"/>
                                    </p:animScale>
                                    <p:animScale>
                                      <p:cBhvr>
                                        <p:cTn id="47" dur="166" decel="50000">
                                          <p:stCondLst>
                                            <p:cond delay="1338"/>
                                          </p:stCondLst>
                                        </p:cTn>
                                        <p:tgtEl>
                                          <p:spTgt spid="1032"/>
                                        </p:tgtEl>
                                      </p:cBhvr>
                                      <p:to x="100000" y="100000"/>
                                    </p:animScale>
                                    <p:animScale>
                                      <p:cBhvr>
                                        <p:cTn id="48" dur="26">
                                          <p:stCondLst>
                                            <p:cond delay="1642"/>
                                          </p:stCondLst>
                                        </p:cTn>
                                        <p:tgtEl>
                                          <p:spTgt spid="1032"/>
                                        </p:tgtEl>
                                      </p:cBhvr>
                                      <p:to x="100000" y="90000"/>
                                    </p:animScale>
                                    <p:animScale>
                                      <p:cBhvr>
                                        <p:cTn id="49" dur="166" decel="50000">
                                          <p:stCondLst>
                                            <p:cond delay="1668"/>
                                          </p:stCondLst>
                                        </p:cTn>
                                        <p:tgtEl>
                                          <p:spTgt spid="1032"/>
                                        </p:tgtEl>
                                      </p:cBhvr>
                                      <p:to x="100000" y="100000"/>
                                    </p:animScale>
                                    <p:animScale>
                                      <p:cBhvr>
                                        <p:cTn id="50" dur="26">
                                          <p:stCondLst>
                                            <p:cond delay="1808"/>
                                          </p:stCondLst>
                                        </p:cTn>
                                        <p:tgtEl>
                                          <p:spTgt spid="1032"/>
                                        </p:tgtEl>
                                      </p:cBhvr>
                                      <p:to x="100000" y="95000"/>
                                    </p:animScale>
                                    <p:animScale>
                                      <p:cBhvr>
                                        <p:cTn id="51" dur="166" decel="50000">
                                          <p:stCondLst>
                                            <p:cond delay="1834"/>
                                          </p:stCondLst>
                                        </p:cTn>
                                        <p:tgtEl>
                                          <p:spTgt spid="103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len\Documents\Šola\Glasba\u2_001.jpg">
            <a:extLst>
              <a:ext uri="{FF2B5EF4-FFF2-40B4-BE49-F238E27FC236}">
                <a16:creationId xmlns:a16="http://schemas.microsoft.com/office/drawing/2014/main" id="{4340B59F-4863-4A98-A55C-7EB70C933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457200"/>
            <a:ext cx="9753601"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49D54CF6-CCE5-4A1A-BB0E-26514A0F03AC}"/>
              </a:ext>
            </a:extLst>
          </p:cNvPr>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fontAlgn="auto">
              <a:spcAft>
                <a:spcPts val="0"/>
              </a:spcAft>
              <a:defRPr/>
            </a:pPr>
            <a:r>
              <a:rPr lang="sl-SI" sz="3600" dirty="0">
                <a:solidFill>
                  <a:schemeClr val="bg1"/>
                </a:solidFill>
                <a:latin typeface="Calibri" pitchFamily="34" charset="0"/>
                <a:cs typeface="Calibri" pitchFamily="34" charset="0"/>
              </a:rPr>
              <a:t>Viri</a:t>
            </a:r>
          </a:p>
        </p:txBody>
      </p:sp>
      <p:sp>
        <p:nvSpPr>
          <p:cNvPr id="3" name="Ograda vsebine 2">
            <a:extLst>
              <a:ext uri="{FF2B5EF4-FFF2-40B4-BE49-F238E27FC236}">
                <a16:creationId xmlns:a16="http://schemas.microsoft.com/office/drawing/2014/main" id="{94B0BEB1-A8A8-4739-8D76-74457E103D16}"/>
              </a:ext>
            </a:extLst>
          </p:cNvPr>
          <p:cNvSpPr>
            <a:spLocks noGrp="1"/>
          </p:cNvSpPr>
          <p:nvPr>
            <p:ph idx="1"/>
          </p:nvPr>
        </p:nvSpPr>
        <p:spPr>
          <a:xfrm>
            <a:off x="914400" y="1783560"/>
            <a:ext cx="7772400" cy="4572000"/>
          </a:xfrm>
        </p:spPr>
        <p:style>
          <a:lnRef idx="3">
            <a:schemeClr val="lt1"/>
          </a:lnRef>
          <a:fillRef idx="1">
            <a:schemeClr val="dk1"/>
          </a:fillRef>
          <a:effectRef idx="1">
            <a:schemeClr val="dk1"/>
          </a:effectRef>
          <a:fontRef idx="minor">
            <a:schemeClr val="lt1"/>
          </a:fontRef>
        </p:style>
        <p:txBody>
          <a:bodyPr>
            <a:normAutofit/>
          </a:bodyPr>
          <a:lstStyle/>
          <a:p>
            <a:pPr marL="411480" fontAlgn="auto">
              <a:spcAft>
                <a:spcPts val="0"/>
              </a:spcAft>
              <a:buFont typeface="Wingdings"/>
              <a:buChar char=""/>
              <a:defRPr/>
            </a:pPr>
            <a:r>
              <a:rPr lang="sl-SI" sz="1600" u="sng" dirty="0">
                <a:hlinkClick r:id="rId3"/>
              </a:rPr>
              <a:t>http://sl.wikipedia.org/wiki/U2</a:t>
            </a:r>
            <a:endParaRPr lang="sl-SI" sz="1600" dirty="0"/>
          </a:p>
          <a:p>
            <a:pPr marL="411480" fontAlgn="auto">
              <a:spcAft>
                <a:spcPts val="0"/>
              </a:spcAft>
              <a:buFont typeface="Wingdings"/>
              <a:buChar char=""/>
              <a:defRPr/>
            </a:pPr>
            <a:r>
              <a:rPr lang="sl-SI" sz="1600" dirty="0"/>
              <a:t> </a:t>
            </a:r>
            <a:r>
              <a:rPr lang="sl-SI" sz="1600" u="sng" dirty="0">
                <a:hlinkClick r:id="rId4"/>
              </a:rPr>
              <a:t>http://sl.wikipedia.org/wiki/Pop_rock</a:t>
            </a:r>
            <a:endParaRPr lang="sl-SI" sz="1600" dirty="0"/>
          </a:p>
          <a:p>
            <a:pPr marL="411480" fontAlgn="auto">
              <a:spcAft>
                <a:spcPts val="0"/>
              </a:spcAft>
              <a:buFont typeface="Wingdings"/>
              <a:buChar char=""/>
              <a:defRPr/>
            </a:pPr>
            <a:r>
              <a:rPr lang="sl-SI" sz="1600" u="sng" dirty="0">
                <a:hlinkClick r:id="rId5"/>
              </a:rPr>
              <a:t>http://www.atu2.com/band/bono/</a:t>
            </a:r>
            <a:endParaRPr lang="sl-SI" sz="1600" dirty="0"/>
          </a:p>
          <a:p>
            <a:pPr marL="411480" fontAlgn="auto">
              <a:spcAft>
                <a:spcPts val="0"/>
              </a:spcAft>
              <a:buFont typeface="Wingdings"/>
              <a:buChar char=""/>
              <a:defRPr/>
            </a:pPr>
            <a:r>
              <a:rPr lang="sl-SI" sz="1600" u="sng" dirty="0">
                <a:hlinkClick r:id="rId6"/>
              </a:rPr>
              <a:t>http://www.atu2.com/band/larry</a:t>
            </a:r>
            <a:r>
              <a:rPr lang="sl-SI" sz="1600" dirty="0"/>
              <a:t>    </a:t>
            </a:r>
          </a:p>
          <a:p>
            <a:pPr marL="411480" fontAlgn="auto">
              <a:spcAft>
                <a:spcPts val="0"/>
              </a:spcAft>
              <a:buFont typeface="Wingdings"/>
              <a:buChar char=""/>
              <a:defRPr/>
            </a:pPr>
            <a:r>
              <a:rPr lang="sl-SI" sz="1600" u="sng" dirty="0">
                <a:hlinkClick r:id="rId7"/>
              </a:rPr>
              <a:t>http://www.atu2.com/band/Adam</a:t>
            </a:r>
            <a:endParaRPr lang="sl-SI" sz="1600" dirty="0"/>
          </a:p>
          <a:p>
            <a:pPr marL="411480" fontAlgn="auto">
              <a:spcAft>
                <a:spcPts val="0"/>
              </a:spcAft>
              <a:buFont typeface="Wingdings"/>
              <a:buChar char=""/>
              <a:defRPr/>
            </a:pPr>
            <a:r>
              <a:rPr lang="sl-SI" sz="1600" u="sng" dirty="0">
                <a:hlinkClick r:id="rId8"/>
              </a:rPr>
              <a:t>http://www.atu2.com/band/Edge</a:t>
            </a:r>
            <a:r>
              <a:rPr lang="sl-SI" sz="1600" dirty="0"/>
              <a:t> </a:t>
            </a:r>
          </a:p>
          <a:p>
            <a:pPr marL="411480" fontAlgn="auto">
              <a:spcAft>
                <a:spcPts val="0"/>
              </a:spcAft>
              <a:buFont typeface="Wingdings"/>
              <a:buChar char=""/>
              <a:defRPr/>
            </a:pPr>
            <a:r>
              <a:rPr lang="sl-SI" sz="1600" u="sng" dirty="0">
                <a:hlinkClick r:id="rId9"/>
              </a:rPr>
              <a:t>http://brianx.com/brrumoursbestofu2.html</a:t>
            </a:r>
            <a:r>
              <a:rPr lang="sl-SI" sz="1600" dirty="0"/>
              <a:t> </a:t>
            </a:r>
          </a:p>
          <a:p>
            <a:pPr marL="411480" fontAlgn="auto">
              <a:spcAft>
                <a:spcPts val="0"/>
              </a:spcAft>
              <a:buFont typeface="Wingdings"/>
              <a:buChar char=""/>
              <a:defRPr/>
            </a:pPr>
            <a:r>
              <a:rPr lang="sl-SI" sz="1600" u="sng" dirty="0">
                <a:hlinkClick r:id="rId10"/>
              </a:rPr>
              <a:t>http://en.wikipedia.org/wiki/List_of_awards_received_by_U2</a:t>
            </a:r>
            <a:r>
              <a:rPr lang="sl-SI" sz="1600" dirty="0"/>
              <a:t> </a:t>
            </a:r>
          </a:p>
          <a:p>
            <a:pPr marL="411480" fontAlgn="auto">
              <a:spcAft>
                <a:spcPts val="0"/>
              </a:spcAft>
              <a:buFont typeface="Wingdings"/>
              <a:buChar char=""/>
              <a:defRPr/>
            </a:pPr>
            <a:endParaRPr lang="sl-SI" sz="1600" dirty="0"/>
          </a:p>
          <a:p>
            <a:pPr marL="411480" fontAlgn="auto">
              <a:spcAft>
                <a:spcPts val="0"/>
              </a:spcAft>
              <a:buFont typeface="Wingdings"/>
              <a:buChar char=""/>
              <a:defRPr/>
            </a:pPr>
            <a:endParaRPr lang="sl-SI" sz="1600"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0FF7A8-7A4D-43DB-A257-53169AD4E787}"/>
              </a:ext>
            </a:extLst>
          </p:cNvPr>
          <p:cNvSpPr>
            <a:spLocks noGrp="1"/>
          </p:cNvSpPr>
          <p:nvPr>
            <p:ph type="title"/>
          </p:nvPr>
        </p:nvSpPr>
        <p:spPr/>
        <p:txBody>
          <a:bodyPr/>
          <a:lstStyle/>
          <a:p>
            <a:pPr fontAlgn="auto">
              <a:spcAft>
                <a:spcPts val="0"/>
              </a:spcAft>
              <a:defRPr/>
            </a:pPr>
            <a:r>
              <a:rPr lang="sl-SI" b="1" dirty="0">
                <a:solidFill>
                  <a:srgbClr val="FFFF00"/>
                </a:solidFill>
                <a:latin typeface="Chiller" pitchFamily="82" charset="0"/>
              </a:rPr>
              <a:t>Splošno o skupini</a:t>
            </a:r>
            <a:r>
              <a:rPr lang="sl-SI" dirty="0">
                <a:solidFill>
                  <a:srgbClr val="FFFF00"/>
                </a:solidFill>
                <a:latin typeface="Chiller" pitchFamily="82" charset="0"/>
              </a:rPr>
              <a:t> </a:t>
            </a:r>
          </a:p>
        </p:txBody>
      </p:sp>
      <p:sp>
        <p:nvSpPr>
          <p:cNvPr id="3" name="Ograda vsebine 2">
            <a:extLst>
              <a:ext uri="{FF2B5EF4-FFF2-40B4-BE49-F238E27FC236}">
                <a16:creationId xmlns:a16="http://schemas.microsoft.com/office/drawing/2014/main" id="{CB9478F9-297C-4F36-8566-8C5252A77DC3}"/>
              </a:ext>
            </a:extLst>
          </p:cNvPr>
          <p:cNvSpPr>
            <a:spLocks noGrp="1"/>
          </p:cNvSpPr>
          <p:nvPr>
            <p:ph idx="1"/>
          </p:nvPr>
        </p:nvSpPr>
        <p:spPr>
          <a:xfrm>
            <a:off x="914400" y="1784350"/>
            <a:ext cx="4371975" cy="4572000"/>
          </a:xfrm>
        </p:spPr>
        <p:txBody>
          <a:bodyPr>
            <a:normAutofit/>
          </a:bodyPr>
          <a:lstStyle/>
          <a:p>
            <a:pPr marL="411480" fontAlgn="auto">
              <a:spcAft>
                <a:spcPts val="0"/>
              </a:spcAft>
              <a:buFont typeface="Wingdings"/>
              <a:buChar char=""/>
              <a:defRPr/>
            </a:pPr>
            <a:r>
              <a:rPr lang="sl-SI" sz="2400" dirty="0">
                <a:solidFill>
                  <a:schemeClr val="tx2">
                    <a:lumMod val="50000"/>
                  </a:schemeClr>
                </a:solidFill>
                <a:latin typeface="Adobe Garamond Pro" pitchFamily="18" charset="0"/>
              </a:rPr>
              <a:t> U2 je </a:t>
            </a:r>
            <a:r>
              <a:rPr lang="sl-SI" sz="2400">
                <a:solidFill>
                  <a:schemeClr val="tx2">
                    <a:lumMod val="50000"/>
                  </a:schemeClr>
                </a:solidFill>
                <a:latin typeface="Adobe Garamond Pro" pitchFamily="18" charset="0"/>
              </a:rPr>
              <a:t>irska pop/rock </a:t>
            </a:r>
            <a:r>
              <a:rPr lang="sl-SI" sz="2400" dirty="0">
                <a:solidFill>
                  <a:schemeClr val="tx2">
                    <a:lumMod val="50000"/>
                  </a:schemeClr>
                </a:solidFill>
                <a:latin typeface="Adobe Garamond Pro" pitchFamily="18" charset="0"/>
              </a:rPr>
              <a:t>skupina, ki sodi med najbolj znane v svoji zvrsti. </a:t>
            </a:r>
          </a:p>
          <a:p>
            <a:pPr marL="411480" fontAlgn="auto">
              <a:spcAft>
                <a:spcPts val="0"/>
              </a:spcAft>
              <a:buFont typeface="Wingdings"/>
              <a:buChar char=""/>
              <a:defRPr/>
            </a:pPr>
            <a:r>
              <a:rPr lang="sl-SI" sz="2400" dirty="0">
                <a:solidFill>
                  <a:schemeClr val="tx2">
                    <a:lumMod val="50000"/>
                  </a:schemeClr>
                </a:solidFill>
                <a:latin typeface="Adobe Garamond Pro" pitchFamily="18" charset="0"/>
              </a:rPr>
              <a:t> Izdali so že več kot deset studijskih albumov.</a:t>
            </a:r>
          </a:p>
          <a:p>
            <a:pPr marL="411480" fontAlgn="auto">
              <a:spcAft>
                <a:spcPts val="0"/>
              </a:spcAft>
              <a:buFont typeface="Wingdings"/>
              <a:buChar char=""/>
              <a:defRPr/>
            </a:pPr>
            <a:r>
              <a:rPr lang="sl-SI" sz="2400" dirty="0">
                <a:solidFill>
                  <a:schemeClr val="tx2">
                    <a:lumMod val="50000"/>
                  </a:schemeClr>
                </a:solidFill>
                <a:latin typeface="Adobe Garamond Pro" pitchFamily="18" charset="0"/>
              </a:rPr>
              <a:t> Skupina je nastala v poznih sedemdesetih letih 20. stoletja in je znana tudi po delovanju v dobrodelnih organizacijah.   </a:t>
            </a:r>
          </a:p>
          <a:p>
            <a:pPr marL="411480" fontAlgn="auto">
              <a:spcAft>
                <a:spcPts val="0"/>
              </a:spcAft>
              <a:buFont typeface="Wingdings"/>
              <a:buNone/>
              <a:defRPr/>
            </a:pPr>
            <a:r>
              <a:rPr lang="sl-SI" sz="2400" dirty="0">
                <a:solidFill>
                  <a:schemeClr val="tx2">
                    <a:lumMod val="50000"/>
                  </a:schemeClr>
                </a:solidFill>
                <a:latin typeface="Adobe Garamond Pro" pitchFamily="18" charset="0"/>
              </a:rPr>
              <a:t> </a:t>
            </a:r>
          </a:p>
        </p:txBody>
      </p:sp>
      <p:pic>
        <p:nvPicPr>
          <p:cNvPr id="1026" name="Picture 2" descr="http://www.leninimports.com/u2bluenamep1.jpg">
            <a:extLst>
              <a:ext uri="{FF2B5EF4-FFF2-40B4-BE49-F238E27FC236}">
                <a16:creationId xmlns:a16="http://schemas.microsoft.com/office/drawing/2014/main" id="{3210AFD1-D5A4-4E64-A909-68D91BAE69F0}"/>
              </a:ext>
            </a:extLst>
          </p:cNvPr>
          <p:cNvPicPr>
            <a:picLocks noChangeAspect="1" noChangeArrowheads="1"/>
          </p:cNvPicPr>
          <p:nvPr/>
        </p:nvPicPr>
        <p:blipFill>
          <a:blip r:embed="rId2" cstate="print"/>
          <a:srcRect/>
          <a:stretch>
            <a:fillRect/>
          </a:stretch>
        </p:blipFill>
        <p:spPr bwMode="auto">
          <a:xfrm rot="742750">
            <a:off x="6000760" y="1428736"/>
            <a:ext cx="2095500" cy="168592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9221" name="AutoShape 4" descr="http://www.barco.com/corporate/downloads/2009_U2_stage.jpg">
            <a:extLst>
              <a:ext uri="{FF2B5EF4-FFF2-40B4-BE49-F238E27FC236}">
                <a16:creationId xmlns:a16="http://schemas.microsoft.com/office/drawing/2014/main" id="{314AD029-F738-42AC-9299-E11B7CFAEA96}"/>
              </a:ext>
            </a:extLst>
          </p:cNvPr>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4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26"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wipe(down)">
                                      <p:cBhvr>
                                        <p:cTn id="18" dur="580">
                                          <p:stCondLst>
                                            <p:cond delay="0"/>
                                          </p:stCondLst>
                                        </p:cTn>
                                        <p:tgtEl>
                                          <p:spTgt spid="1026"/>
                                        </p:tgtEl>
                                      </p:cBhvr>
                                    </p:animEffect>
                                    <p:anim calcmode="lin" valueType="num">
                                      <p:cBhvr>
                                        <p:cTn id="19"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4" dur="26">
                                          <p:stCondLst>
                                            <p:cond delay="650"/>
                                          </p:stCondLst>
                                        </p:cTn>
                                        <p:tgtEl>
                                          <p:spTgt spid="1026"/>
                                        </p:tgtEl>
                                      </p:cBhvr>
                                      <p:to x="100000" y="60000"/>
                                    </p:animScale>
                                    <p:animScale>
                                      <p:cBhvr>
                                        <p:cTn id="25" dur="166" decel="50000">
                                          <p:stCondLst>
                                            <p:cond delay="676"/>
                                          </p:stCondLst>
                                        </p:cTn>
                                        <p:tgtEl>
                                          <p:spTgt spid="1026"/>
                                        </p:tgtEl>
                                      </p:cBhvr>
                                      <p:to x="100000" y="100000"/>
                                    </p:animScale>
                                    <p:animScale>
                                      <p:cBhvr>
                                        <p:cTn id="26" dur="26">
                                          <p:stCondLst>
                                            <p:cond delay="1312"/>
                                          </p:stCondLst>
                                        </p:cTn>
                                        <p:tgtEl>
                                          <p:spTgt spid="1026"/>
                                        </p:tgtEl>
                                      </p:cBhvr>
                                      <p:to x="100000" y="80000"/>
                                    </p:animScale>
                                    <p:animScale>
                                      <p:cBhvr>
                                        <p:cTn id="27" dur="166" decel="50000">
                                          <p:stCondLst>
                                            <p:cond delay="1338"/>
                                          </p:stCondLst>
                                        </p:cTn>
                                        <p:tgtEl>
                                          <p:spTgt spid="1026"/>
                                        </p:tgtEl>
                                      </p:cBhvr>
                                      <p:to x="100000" y="100000"/>
                                    </p:animScale>
                                    <p:animScale>
                                      <p:cBhvr>
                                        <p:cTn id="28" dur="26">
                                          <p:stCondLst>
                                            <p:cond delay="1642"/>
                                          </p:stCondLst>
                                        </p:cTn>
                                        <p:tgtEl>
                                          <p:spTgt spid="1026"/>
                                        </p:tgtEl>
                                      </p:cBhvr>
                                      <p:to x="100000" y="90000"/>
                                    </p:animScale>
                                    <p:animScale>
                                      <p:cBhvr>
                                        <p:cTn id="29" dur="166" decel="50000">
                                          <p:stCondLst>
                                            <p:cond delay="1668"/>
                                          </p:stCondLst>
                                        </p:cTn>
                                        <p:tgtEl>
                                          <p:spTgt spid="1026"/>
                                        </p:tgtEl>
                                      </p:cBhvr>
                                      <p:to x="100000" y="100000"/>
                                    </p:animScale>
                                    <p:animScale>
                                      <p:cBhvr>
                                        <p:cTn id="30" dur="26">
                                          <p:stCondLst>
                                            <p:cond delay="1808"/>
                                          </p:stCondLst>
                                        </p:cTn>
                                        <p:tgtEl>
                                          <p:spTgt spid="1026"/>
                                        </p:tgtEl>
                                      </p:cBhvr>
                                      <p:to x="100000" y="95000"/>
                                    </p:animScale>
                                    <p:animScale>
                                      <p:cBhvr>
                                        <p:cTn id="31" dur="166" decel="50000">
                                          <p:stCondLst>
                                            <p:cond delay="1834"/>
                                          </p:stCondLst>
                                        </p:cTn>
                                        <p:tgtEl>
                                          <p:spTgt spid="1026"/>
                                        </p:tgtEl>
                                      </p:cBhvr>
                                      <p:to x="100000" y="100000"/>
                                    </p:animScale>
                                  </p:childTnLst>
                                </p:cTn>
                              </p:par>
                            </p:childTnLst>
                          </p:cTn>
                        </p:par>
                        <p:par>
                          <p:cTn id="32" fill="hold" nodeType="afterGroup">
                            <p:stCondLst>
                              <p:cond delay="4400"/>
                            </p:stCondLst>
                            <p:childTnLst>
                              <p:par>
                                <p:cTn id="33" presetID="47" presetClass="entr" presetSubtype="0" fill="hold" nodeType="after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1000"/>
                                        <p:tgtEl>
                                          <p:spTgt spid="3">
                                            <p:txEl>
                                              <p:pRg st="1" end="1"/>
                                            </p:txEl>
                                          </p:spTgt>
                                        </p:tgtEl>
                                      </p:cBhvr>
                                    </p:animEffect>
                                    <p:anim calcmode="lin" valueType="num">
                                      <p:cBhvr>
                                        <p:cTn id="3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5400"/>
                            </p:stCondLst>
                            <p:childTnLst>
                              <p:par>
                                <p:cTn id="39" presetID="47" presetClass="entr" presetSubtype="0" fill="hold" nodeType="after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1000"/>
                                        <p:tgtEl>
                                          <p:spTgt spid="3">
                                            <p:txEl>
                                              <p:pRg st="2" end="2"/>
                                            </p:txEl>
                                          </p:spTgt>
                                        </p:tgtEl>
                                      </p:cBhvr>
                                    </p:animEffect>
                                    <p:anim calcmode="lin" valueType="num">
                                      <p:cBhvr>
                                        <p:cTn id="4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Alen\Desktop\squier-cyclone-electric-guitar-black.jpg">
            <a:extLst>
              <a:ext uri="{FF2B5EF4-FFF2-40B4-BE49-F238E27FC236}">
                <a16:creationId xmlns:a16="http://schemas.microsoft.com/office/drawing/2014/main" id="{186C463C-E53C-4B12-922F-27D88302783A}"/>
              </a:ext>
            </a:extLst>
          </p:cNvPr>
          <p:cNvPicPr>
            <a:picLocks noChangeAspect="1" noChangeArrowheads="1"/>
          </p:cNvPicPr>
          <p:nvPr/>
        </p:nvPicPr>
        <p:blipFill>
          <a:blip r:embed="rId2"/>
          <a:srcRect/>
          <a:stretch>
            <a:fillRect/>
          </a:stretch>
        </p:blipFill>
        <p:spPr bwMode="auto">
          <a:xfrm>
            <a:off x="142875" y="-285750"/>
            <a:ext cx="2071688" cy="2071688"/>
          </a:xfrm>
          <a:prstGeom prst="rect">
            <a:avLst/>
          </a:prstGeom>
          <a:ln w="38100" cap="sq">
            <a:solidFill>
              <a:schemeClr val="accent2"/>
            </a:solidFill>
            <a:prstDash val="solid"/>
            <a:miter lim="800000"/>
          </a:ln>
          <a:effectLst>
            <a:outerShdw blurRad="50800" dist="38100" dir="2700000" algn="tl" rotWithShape="0">
              <a:srgbClr val="000000">
                <a:alpha val="43000"/>
              </a:srgbClr>
            </a:outerShdw>
          </a:effectLst>
        </p:spPr>
      </p:pic>
      <p:pic>
        <p:nvPicPr>
          <p:cNvPr id="1029" name="Picture 5" descr="C:\Users\Alen\Desktop\note.jpg">
            <a:extLst>
              <a:ext uri="{FF2B5EF4-FFF2-40B4-BE49-F238E27FC236}">
                <a16:creationId xmlns:a16="http://schemas.microsoft.com/office/drawing/2014/main" id="{19E97ACE-E2C5-48A9-94A0-10E298D17719}"/>
              </a:ext>
            </a:extLst>
          </p:cNvPr>
          <p:cNvPicPr>
            <a:picLocks noChangeAspect="1" noChangeArrowheads="1"/>
          </p:cNvPicPr>
          <p:nvPr/>
        </p:nvPicPr>
        <p:blipFill>
          <a:blip r:embed="rId3" cstate="print"/>
          <a:srcRect/>
          <a:stretch>
            <a:fillRect/>
          </a:stretch>
        </p:blipFill>
        <p:spPr bwMode="auto">
          <a:xfrm>
            <a:off x="7215206" y="-1071594"/>
            <a:ext cx="3048000" cy="3048000"/>
          </a:xfrm>
          <a:prstGeom prst="ellipse">
            <a:avLst/>
          </a:prstGeom>
          <a:ln>
            <a:solidFill>
              <a:schemeClr val="tx2">
                <a:lumMod val="50000"/>
              </a:schemeClr>
            </a:solidFill>
          </a:ln>
          <a:effectLst>
            <a:softEdge rad="112500"/>
          </a:effectLst>
        </p:spPr>
      </p:pic>
      <p:sp>
        <p:nvSpPr>
          <p:cNvPr id="2" name="Naslov 1">
            <a:extLst>
              <a:ext uri="{FF2B5EF4-FFF2-40B4-BE49-F238E27FC236}">
                <a16:creationId xmlns:a16="http://schemas.microsoft.com/office/drawing/2014/main" id="{FE98E1F3-75D7-47F0-B19A-7E8B251F3609}"/>
              </a:ext>
            </a:extLst>
          </p:cNvPr>
          <p:cNvSpPr>
            <a:spLocks noGrp="1"/>
          </p:cNvSpPr>
          <p:nvPr>
            <p:ph type="title"/>
          </p:nvPr>
        </p:nvSpPr>
        <p:spPr>
          <a:xfrm>
            <a:off x="928688" y="571500"/>
            <a:ext cx="7772400" cy="914400"/>
          </a:xfrm>
        </p:spPr>
        <p:txBody>
          <a:bodyPr/>
          <a:lstStyle/>
          <a:p>
            <a:pPr fontAlgn="auto">
              <a:spcAft>
                <a:spcPts val="0"/>
              </a:spcAft>
              <a:defRPr/>
            </a:pPr>
            <a:r>
              <a:rPr lang="sl-SI" dirty="0">
                <a:solidFill>
                  <a:srgbClr val="FF0000"/>
                </a:solidFill>
                <a:latin typeface="Old English Text MT" pitchFamily="66" charset="0"/>
                <a:cs typeface="Calibri" pitchFamily="34" charset="0"/>
              </a:rPr>
              <a:t>Zvrst glasbe</a:t>
            </a:r>
          </a:p>
        </p:txBody>
      </p:sp>
      <p:sp>
        <p:nvSpPr>
          <p:cNvPr id="3" name="Ograda vsebine 2">
            <a:extLst>
              <a:ext uri="{FF2B5EF4-FFF2-40B4-BE49-F238E27FC236}">
                <a16:creationId xmlns:a16="http://schemas.microsoft.com/office/drawing/2014/main" id="{AAB93AA4-C453-49A9-A2A1-5307A4519539}"/>
              </a:ext>
            </a:extLst>
          </p:cNvPr>
          <p:cNvSpPr>
            <a:spLocks noGrp="1"/>
          </p:cNvSpPr>
          <p:nvPr>
            <p:ph idx="1"/>
          </p:nvPr>
        </p:nvSpPr>
        <p:spPr/>
        <p:txBody>
          <a:bodyPr/>
          <a:lstStyle/>
          <a:p>
            <a:r>
              <a:rPr lang="sl-SI" altLang="sl-SI" sz="1600">
                <a:latin typeface="Adobe Garamond Pro" panose="02020502060506020403" pitchFamily="18" charset="-18"/>
              </a:rPr>
              <a:t> </a:t>
            </a:r>
            <a:r>
              <a:rPr lang="sl-SI" altLang="sl-SI" sz="1600">
                <a:solidFill>
                  <a:srgbClr val="FFFF00"/>
                </a:solidFill>
                <a:latin typeface="Adobe Garamond Pro" panose="02020502060506020403" pitchFamily="18" charset="-18"/>
              </a:rPr>
              <a:t>Zvrst glasbe, ki jo skupina izvaja se imenuje pop/rock in kot že ime pove je to mešanica popa in rocka.</a:t>
            </a:r>
          </a:p>
          <a:p>
            <a:r>
              <a:rPr lang="sl-SI" altLang="sl-SI" sz="1600">
                <a:solidFill>
                  <a:srgbClr val="FFFF00"/>
                </a:solidFill>
                <a:latin typeface="Adobe Garamond Pro" panose="02020502060506020403" pitchFamily="18" charset="-18"/>
              </a:rPr>
              <a:t> Pojavila se je v 80ih letih, saj so v 70ih te dve zvrsti ločevali.</a:t>
            </a:r>
          </a:p>
          <a:p>
            <a:r>
              <a:rPr lang="sl-SI" altLang="sl-SI" sz="1600">
                <a:solidFill>
                  <a:srgbClr val="FFFF00"/>
                </a:solidFill>
                <a:latin typeface="Adobe Garamond Pro" panose="02020502060506020403" pitchFamily="18" charset="-18"/>
              </a:rPr>
              <a:t> Vsebuje elemente obeh zvrsti: od popa spevne refrene, od rocka zvok kitare in solistične vložke. </a:t>
            </a:r>
          </a:p>
          <a:p>
            <a:r>
              <a:rPr lang="sl-SI" altLang="sl-SI" sz="1600">
                <a:solidFill>
                  <a:srgbClr val="FFFF00"/>
                </a:solidFill>
                <a:latin typeface="Adobe Garamond Pro" panose="02020502060506020403" pitchFamily="18" charset="-18"/>
              </a:rPr>
              <a:t> Pop rock skladbe imajo po navadi zelo prepoznavne uvode, katerih cilj je ta, da pritegnejo radijskega poslušalca k poslušanju cele skladbe.</a:t>
            </a:r>
          </a:p>
          <a:p>
            <a:r>
              <a:rPr lang="sl-SI" altLang="sl-SI" sz="1600">
                <a:solidFill>
                  <a:srgbClr val="FFFF00"/>
                </a:solidFill>
                <a:latin typeface="Adobe Garamond Pro" panose="02020502060506020403" pitchFamily="18" charset="-18"/>
              </a:rPr>
              <a:t> Druga pomembna lastnost je refren, ki mora biti grajen na čim manj akordih, a mora imeti čim bolj poslušljivo melodično linijo, ki si jo potencialni kupec/poslušalec zapomni že ob prvem poslušanju. </a:t>
            </a:r>
          </a:p>
          <a:p>
            <a:r>
              <a:rPr lang="sl-SI" altLang="sl-SI" sz="1600">
                <a:solidFill>
                  <a:srgbClr val="FFFF00"/>
                </a:solidFill>
                <a:latin typeface="Adobe Garamond Pro" panose="02020502060506020403" pitchFamily="18" charset="-18"/>
              </a:rPr>
              <a:t> Standardna struktura pop rock skladbe je: uvod - dve kitici - refren - solo (melodična kitica) - kitica - dva refrena.</a:t>
            </a:r>
          </a:p>
          <a:p>
            <a:r>
              <a:rPr lang="sl-SI" altLang="sl-SI" sz="1600">
                <a:solidFill>
                  <a:srgbClr val="FFFF00"/>
                </a:solidFill>
                <a:latin typeface="Adobe Garamond Pro" panose="02020502060506020403" pitchFamily="18" charset="-18"/>
              </a:rPr>
              <a:t> Nedolgo nazaj so se tovrstne skladbe skoraj praviloma končevale s fade outom (to je glasbeni strokovni izraz za postopno stiševanje skladbe, dokler ne nastopi tišina).</a:t>
            </a:r>
          </a:p>
          <a:p>
            <a:pPr>
              <a:buFont typeface="Wingdings" panose="05000000000000000000" pitchFamily="2" charset="2"/>
              <a:buNone/>
            </a:pPr>
            <a:r>
              <a:rPr lang="sl-SI" altLang="sl-SI" sz="1600">
                <a:solidFill>
                  <a:srgbClr val="FFFF00"/>
                </a:solidFill>
                <a:latin typeface="Adobe Garamond Pro" panose="02020502060506020403" pitchFamily="18" charset="-18"/>
              </a:rPr>
              <a:t>  </a:t>
            </a:r>
          </a:p>
          <a:p>
            <a:pPr>
              <a:buFont typeface="Wingdings" panose="05000000000000000000" pitchFamily="2" charset="2"/>
              <a:buNone/>
            </a:pPr>
            <a:endParaRPr lang="sl-SI" altLang="sl-SI" sz="1600"/>
          </a:p>
          <a:p>
            <a:pPr>
              <a:buFont typeface="Wingdings" panose="05000000000000000000" pitchFamily="2" charset="2"/>
              <a:buNone/>
            </a:pPr>
            <a:endParaRPr lang="sl-SI" altLang="sl-SI" sz="160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nodeType="afterGroup">
                            <p:stCondLst>
                              <p:cond delay="1000"/>
                            </p:stCondLst>
                            <p:childTnLst>
                              <p:par>
                                <p:cTn id="16" presetID="47" presetClass="entr" presetSubtype="0"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47" presetClass="entr" presetSubtype="0" fill="hold"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7"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3" presetID="10" presetClass="entr" presetSubtype="0" fill="hold" nodeType="withEffect">
                                  <p:stCondLst>
                                    <p:cond delay="0"/>
                                  </p:stCondLst>
                                  <p:childTnLst>
                                    <p:set>
                                      <p:cBhvr>
                                        <p:cTn id="34" dur="1" fill="hold">
                                          <p:stCondLst>
                                            <p:cond delay="0"/>
                                          </p:stCondLst>
                                        </p:cTn>
                                        <p:tgtEl>
                                          <p:spTgt spid="1030"/>
                                        </p:tgtEl>
                                        <p:attrNameLst>
                                          <p:attrName>style.visibility</p:attrName>
                                        </p:attrNameLst>
                                      </p:cBhvr>
                                      <p:to>
                                        <p:strVal val="visible"/>
                                      </p:to>
                                    </p:set>
                                    <p:animEffect transition="in" filter="fade">
                                      <p:cBhvr>
                                        <p:cTn id="35" dur="2000"/>
                                        <p:tgtEl>
                                          <p:spTgt spid="1030"/>
                                        </p:tgtEl>
                                      </p:cBhvr>
                                    </p:animEffect>
                                  </p:childTnLst>
                                </p:cTn>
                              </p:par>
                            </p:childTnLst>
                          </p:cTn>
                        </p:par>
                        <p:par>
                          <p:cTn id="36" fill="hold" nodeType="afterGroup">
                            <p:stCondLst>
                              <p:cond delay="5000"/>
                            </p:stCondLst>
                            <p:childTnLst>
                              <p:par>
                                <p:cTn id="37" presetID="47" presetClass="entr" presetSubtype="0" fill="hold"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6000"/>
                            </p:stCondLst>
                            <p:childTnLst>
                              <p:par>
                                <p:cTn id="43" presetID="47" presetClass="entr" presetSubtype="0" fill="hold"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8" presetID="53" presetClass="entr" presetSubtype="0" fill="hold" nodeType="withEffect">
                                  <p:stCondLst>
                                    <p:cond delay="0"/>
                                  </p:stCondLst>
                                  <p:childTnLst>
                                    <p:set>
                                      <p:cBhvr>
                                        <p:cTn id="49" dur="1" fill="hold">
                                          <p:stCondLst>
                                            <p:cond delay="0"/>
                                          </p:stCondLst>
                                        </p:cTn>
                                        <p:tgtEl>
                                          <p:spTgt spid="1029"/>
                                        </p:tgtEl>
                                        <p:attrNameLst>
                                          <p:attrName>style.visibility</p:attrName>
                                        </p:attrNameLst>
                                      </p:cBhvr>
                                      <p:to>
                                        <p:strVal val="visible"/>
                                      </p:to>
                                    </p:set>
                                    <p:anim calcmode="lin" valueType="num">
                                      <p:cBhvr>
                                        <p:cTn id="50" dur="500" fill="hold"/>
                                        <p:tgtEl>
                                          <p:spTgt spid="1029"/>
                                        </p:tgtEl>
                                        <p:attrNameLst>
                                          <p:attrName>ppt_w</p:attrName>
                                        </p:attrNameLst>
                                      </p:cBhvr>
                                      <p:tavLst>
                                        <p:tav tm="0">
                                          <p:val>
                                            <p:fltVal val="0"/>
                                          </p:val>
                                        </p:tav>
                                        <p:tav tm="100000">
                                          <p:val>
                                            <p:strVal val="#ppt_w"/>
                                          </p:val>
                                        </p:tav>
                                      </p:tavLst>
                                    </p:anim>
                                    <p:anim calcmode="lin" valueType="num">
                                      <p:cBhvr>
                                        <p:cTn id="51" dur="500" fill="hold"/>
                                        <p:tgtEl>
                                          <p:spTgt spid="1029"/>
                                        </p:tgtEl>
                                        <p:attrNameLst>
                                          <p:attrName>ppt_h</p:attrName>
                                        </p:attrNameLst>
                                      </p:cBhvr>
                                      <p:tavLst>
                                        <p:tav tm="0">
                                          <p:val>
                                            <p:fltVal val="0"/>
                                          </p:val>
                                        </p:tav>
                                        <p:tav tm="100000">
                                          <p:val>
                                            <p:strVal val="#ppt_h"/>
                                          </p:val>
                                        </p:tav>
                                      </p:tavLst>
                                    </p:anim>
                                    <p:animEffect transition="in" filter="fade">
                                      <p:cBhvr>
                                        <p:cTn id="52" dur="500"/>
                                        <p:tgtEl>
                                          <p:spTgt spid="1029"/>
                                        </p:tgtEl>
                                      </p:cBhvr>
                                    </p:animEffect>
                                  </p:childTnLst>
                                </p:cTn>
                              </p:par>
                            </p:childTnLst>
                          </p:cTn>
                        </p:par>
                        <p:par>
                          <p:cTn id="53" fill="hold" nodeType="afterGroup">
                            <p:stCondLst>
                              <p:cond delay="7000"/>
                            </p:stCondLst>
                            <p:childTnLst>
                              <p:par>
                                <p:cTn id="54" presetID="47" presetClass="entr" presetSubtype="0" fill="hold" nodeType="after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59" fill="hold" nodeType="afterGroup">
                            <p:stCondLst>
                              <p:cond delay="8000"/>
                            </p:stCondLst>
                            <p:childTnLst>
                              <p:par>
                                <p:cTn id="60" presetID="47" presetClass="entr" presetSubtype="0" fill="hold" nodeType="after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1000"/>
                                        <p:tgtEl>
                                          <p:spTgt spid="3">
                                            <p:txEl>
                                              <p:pRg st="6" end="6"/>
                                            </p:txEl>
                                          </p:spTgt>
                                        </p:tgtEl>
                                      </p:cBhvr>
                                    </p:animEffect>
                                    <p:anim calcmode="lin" valueType="num">
                                      <p:cBhvr>
                                        <p:cTn id="6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12DB84-0199-49DA-8857-1433D2D32915}"/>
              </a:ext>
            </a:extLst>
          </p:cNvPr>
          <p:cNvSpPr>
            <a:spLocks noGrp="1"/>
          </p:cNvSpPr>
          <p:nvPr>
            <p:ph type="title"/>
          </p:nvPr>
        </p:nvSpPr>
        <p:spPr/>
        <p:txBody>
          <a:bodyPr/>
          <a:lstStyle/>
          <a:p>
            <a:pPr fontAlgn="auto">
              <a:spcAft>
                <a:spcPts val="0"/>
              </a:spcAft>
              <a:defRPr/>
            </a:pPr>
            <a:r>
              <a:rPr lang="sl-SI" dirty="0">
                <a:solidFill>
                  <a:schemeClr val="accent3"/>
                </a:solidFill>
                <a:latin typeface="Comic Sans MS" pitchFamily="66" charset="0"/>
              </a:rPr>
              <a:t>Zgodovina skupine</a:t>
            </a:r>
          </a:p>
        </p:txBody>
      </p:sp>
      <p:sp>
        <p:nvSpPr>
          <p:cNvPr id="3" name="Ograda vsebine 2">
            <a:extLst>
              <a:ext uri="{FF2B5EF4-FFF2-40B4-BE49-F238E27FC236}">
                <a16:creationId xmlns:a16="http://schemas.microsoft.com/office/drawing/2014/main" id="{A56093B9-6313-4733-972A-D598F92E875D}"/>
              </a:ext>
            </a:extLst>
          </p:cNvPr>
          <p:cNvSpPr>
            <a:spLocks noGrp="1"/>
          </p:cNvSpPr>
          <p:nvPr>
            <p:ph idx="1"/>
          </p:nvPr>
        </p:nvSpPr>
        <p:spPr/>
        <p:txBody>
          <a:bodyPr>
            <a:normAutofit fontScale="62500" lnSpcReduction="20000"/>
          </a:bodyPr>
          <a:lstStyle/>
          <a:p>
            <a:pPr marL="411480" fontAlgn="auto">
              <a:spcAft>
                <a:spcPts val="0"/>
              </a:spcAft>
              <a:buFont typeface="Wingdings"/>
              <a:buChar char=""/>
              <a:defRPr/>
            </a:pPr>
            <a:r>
              <a:rPr lang="sl-SI" b="1" dirty="0"/>
              <a:t> </a:t>
            </a:r>
            <a:r>
              <a:rPr lang="sl-SI" sz="2900" b="1" dirty="0">
                <a:solidFill>
                  <a:srgbClr val="00B050"/>
                </a:solidFill>
                <a:latin typeface="Adobe Garamond Pro" pitchFamily="18" charset="0"/>
              </a:rPr>
              <a:t>Skupina je začela nastajati že jeseni leta 1976, ko je 14 letni bobnar Larry Mullen na oglasno desko svoje srednje šole obesil razglas, da išče člane za rockband. Na avdiciji pri njem so se zbrali basist Adam Clayton, brata Dick in David Envas , ki sta igrala kitari, in Paul Hewson, ki ni znal nič koristnega, zato so mu prepustili vlogo pevca.</a:t>
            </a:r>
          </a:p>
          <a:p>
            <a:pPr marL="411480" fontAlgn="auto">
              <a:spcAft>
                <a:spcPts val="0"/>
              </a:spcAft>
              <a:buFont typeface="Wingdings"/>
              <a:buChar char=""/>
              <a:defRPr/>
            </a:pPr>
            <a:r>
              <a:rPr lang="sl-SI" sz="2900" b="1" dirty="0">
                <a:solidFill>
                  <a:srgbClr val="00B050"/>
                </a:solidFill>
                <a:latin typeface="Adobe Garamond Pro" pitchFamily="18" charset="0"/>
              </a:rPr>
              <a:t> Na začetku se je  skupina imenovala Larry Mullen Band a se je  kmalu po ustanovitvi</a:t>
            </a:r>
            <a:r>
              <a:rPr lang="sl-SI" sz="2600" b="1" dirty="0">
                <a:solidFill>
                  <a:srgbClr val="00B050"/>
                </a:solidFill>
                <a:latin typeface="Adobe Garamond Pro" pitchFamily="18" charset="0"/>
              </a:rPr>
              <a:t> </a:t>
            </a:r>
            <a:r>
              <a:rPr lang="sl-SI" sz="2900" b="1" dirty="0">
                <a:solidFill>
                  <a:srgbClr val="00B050"/>
                </a:solidFill>
                <a:latin typeface="Adobe Garamond Pro" pitchFamily="18" charset="0"/>
              </a:rPr>
              <a:t> preimenovala v Feedback, nato pa v  The Hype. Na začetku leta 1978 je Dick Evans odšel iz banda, takoj zatem pa se je skupina preimenovala v U2.</a:t>
            </a:r>
          </a:p>
          <a:p>
            <a:pPr marL="411480" fontAlgn="auto">
              <a:spcAft>
                <a:spcPts val="0"/>
              </a:spcAft>
              <a:buFont typeface="Wingdings"/>
              <a:buChar char=""/>
              <a:defRPr/>
            </a:pPr>
            <a:r>
              <a:rPr lang="sl-SI" sz="2900" b="1" dirty="0">
                <a:solidFill>
                  <a:srgbClr val="00B050"/>
                </a:solidFill>
                <a:latin typeface="Adobe Garamond Pro" pitchFamily="18" charset="0"/>
              </a:rPr>
              <a:t> Marca istega leta so sodelovali na natečaju za mlade glasbene talente v Limericku, kjer so zmagali in dobili nagrado v višini 500 funtov ter pravice za studijsko snemanje demo posnetka.</a:t>
            </a:r>
          </a:p>
          <a:p>
            <a:pPr marL="411480" fontAlgn="auto">
              <a:spcAft>
                <a:spcPts val="0"/>
              </a:spcAft>
              <a:buFont typeface="Wingdings"/>
              <a:buChar char=""/>
              <a:defRPr/>
            </a:pPr>
            <a:r>
              <a:rPr lang="sl-SI" sz="2900" b="1" dirty="0">
                <a:solidFill>
                  <a:srgbClr val="00B050"/>
                </a:solidFill>
                <a:latin typeface="Adobe Garamond Pro" pitchFamily="18" charset="0"/>
              </a:rPr>
              <a:t> Naslednje leto in pol je skupina igrala v glavnem kot predskupina bolj uveljavljenim bandom. Po nabiranju izkušenj na Irskem je leto 1980 za U2 prineslo prve pomembnejše dogodke. Že v decembru 1979 so igrali v Angliji, ob vrnitvi na Irsko pa so 26. februarja1980 nastopili v Dublinu pred večtisočglavo množico na nacionalnem štadionu. Nastop je bil tako prepričljiv in poln energije, da so po koncertu U2 podpisali pogodbo z založbo Island. </a:t>
            </a:r>
          </a:p>
          <a:p>
            <a:pPr marL="411480" fontAlgn="auto">
              <a:spcAft>
                <a:spcPts val="0"/>
              </a:spcAft>
              <a:buFont typeface="Wingdings"/>
              <a:buChar char=""/>
              <a:defRPr/>
            </a:pPr>
            <a:endParaRPr lang="sl-SI" sz="2900" b="1" dirty="0">
              <a:solidFill>
                <a:srgbClr val="00B050"/>
              </a:solidFill>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47"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500"/>
                            </p:stCondLst>
                            <p:childTnLst>
                              <p:par>
                                <p:cTn id="18" presetID="47" presetClass="entr" presetSubtype="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500"/>
                            </p:stCondLst>
                            <p:childTnLst>
                              <p:par>
                                <p:cTn id="24" presetID="47" presetClass="entr" presetSubtype="0"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500"/>
                            </p:stCondLst>
                            <p:childTnLst>
                              <p:par>
                                <p:cTn id="30" presetID="47"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atu2.com/band/bono/thefly.jpg">
            <a:extLst>
              <a:ext uri="{FF2B5EF4-FFF2-40B4-BE49-F238E27FC236}">
                <a16:creationId xmlns:a16="http://schemas.microsoft.com/office/drawing/2014/main" id="{3AF09163-F382-493D-B6A3-E4C7F5682028}"/>
              </a:ext>
            </a:extLst>
          </p:cNvPr>
          <p:cNvPicPr>
            <a:picLocks noChangeAspect="1" noChangeArrowheads="1"/>
          </p:cNvPicPr>
          <p:nvPr/>
        </p:nvPicPr>
        <p:blipFill>
          <a:blip r:embed="rId2" cstate="print"/>
          <a:srcRect/>
          <a:stretch>
            <a:fillRect/>
          </a:stretch>
        </p:blipFill>
        <p:spPr bwMode="auto">
          <a:xfrm rot="994040">
            <a:off x="-21465" y="5142102"/>
            <a:ext cx="1371600" cy="15525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1026" name="Picture 2" descr="C:\Users\Alen\Desktop\220px-Bono_at_the_2009_Tribeca_Film_Festival.jpg">
            <a:extLst>
              <a:ext uri="{FF2B5EF4-FFF2-40B4-BE49-F238E27FC236}">
                <a16:creationId xmlns:a16="http://schemas.microsoft.com/office/drawing/2014/main" id="{A2AB44B6-4D99-4569-92A9-F94AF950DD4B}"/>
              </a:ext>
            </a:extLst>
          </p:cNvPr>
          <p:cNvPicPr>
            <a:picLocks noChangeAspect="1" noChangeArrowheads="1"/>
          </p:cNvPicPr>
          <p:nvPr/>
        </p:nvPicPr>
        <p:blipFill>
          <a:blip r:embed="rId3" cstate="print"/>
          <a:srcRect/>
          <a:stretch>
            <a:fillRect/>
          </a:stretch>
        </p:blipFill>
        <p:spPr bwMode="auto">
          <a:xfrm>
            <a:off x="7358082" y="4143380"/>
            <a:ext cx="1571636" cy="257267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Naslov 1">
            <a:extLst>
              <a:ext uri="{FF2B5EF4-FFF2-40B4-BE49-F238E27FC236}">
                <a16:creationId xmlns:a16="http://schemas.microsoft.com/office/drawing/2014/main" id="{818B8B93-3409-439F-8C7D-50DD15FEAFD5}"/>
              </a:ext>
            </a:extLst>
          </p:cNvPr>
          <p:cNvSpPr>
            <a:spLocks noGrp="1"/>
          </p:cNvSpPr>
          <p:nvPr>
            <p:ph type="title"/>
          </p:nvPr>
        </p:nvSpPr>
        <p:spPr>
          <a:xfrm>
            <a:off x="914400" y="512064"/>
            <a:ext cx="7772400" cy="914400"/>
          </a:xfrm>
        </p:spPr>
        <p:style>
          <a:lnRef idx="2">
            <a:schemeClr val="accent1">
              <a:shade val="50000"/>
            </a:schemeClr>
          </a:lnRef>
          <a:fillRef idx="1">
            <a:schemeClr val="accent1"/>
          </a:fillRef>
          <a:effectRef idx="0">
            <a:schemeClr val="accent1"/>
          </a:effectRef>
          <a:fontRef idx="minor">
            <a:schemeClr val="lt1"/>
          </a:fontRef>
        </p:style>
        <p:txBody>
          <a:bodyPr/>
          <a:lstStyle/>
          <a:p>
            <a:pPr fontAlgn="auto">
              <a:spcAft>
                <a:spcPts val="0"/>
              </a:spcAft>
              <a:defRPr/>
            </a:pPr>
            <a:r>
              <a:rPr lang="sl-SI" sz="3200" b="1"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Unicode MS" pitchFamily="34" charset="-128"/>
                <a:ea typeface="Arial Unicode MS" pitchFamily="34" charset="-128"/>
                <a:cs typeface="Arial Unicode MS" pitchFamily="34" charset="-128"/>
              </a:rPr>
              <a:t>Paul David Hewson (Bono Vox, Bono)</a:t>
            </a:r>
          </a:p>
        </p:txBody>
      </p:sp>
      <p:sp>
        <p:nvSpPr>
          <p:cNvPr id="3" name="Ograda vsebine 2">
            <a:extLst>
              <a:ext uri="{FF2B5EF4-FFF2-40B4-BE49-F238E27FC236}">
                <a16:creationId xmlns:a16="http://schemas.microsoft.com/office/drawing/2014/main" id="{B2DC3141-4487-41B3-A6D7-053EB979D7E8}"/>
              </a:ext>
            </a:extLst>
          </p:cNvPr>
          <p:cNvSpPr>
            <a:spLocks noGrp="1"/>
          </p:cNvSpPr>
          <p:nvPr>
            <p:ph idx="1"/>
          </p:nvPr>
        </p:nvSpPr>
        <p:spPr>
          <a:xfrm>
            <a:off x="914400" y="1784350"/>
            <a:ext cx="7772400" cy="4716463"/>
          </a:xfrm>
        </p:spPr>
        <p:txBody>
          <a:bodyPr>
            <a:normAutofit fontScale="62500" lnSpcReduction="20000"/>
          </a:bodyPr>
          <a:lstStyle/>
          <a:p>
            <a:pPr marL="411480" fontAlgn="auto">
              <a:spcAft>
                <a:spcPts val="0"/>
              </a:spcAft>
              <a:buFont typeface="Wingdings"/>
              <a:buChar char=""/>
              <a:defRPr/>
            </a:pPr>
            <a:r>
              <a:rPr lang="sl-SI" sz="2900" dirty="0"/>
              <a:t>  </a:t>
            </a:r>
            <a:r>
              <a:rPr lang="sl-SI" sz="2900" dirty="0">
                <a:solidFill>
                  <a:schemeClr val="tx2">
                    <a:lumMod val="50000"/>
                  </a:schemeClr>
                </a:solidFill>
                <a:latin typeface="Adobe Caslon Pro Bold" pitchFamily="18" charset="0"/>
              </a:rPr>
              <a:t>Rodil se je 10. maja 1960 v Dublinu (Irska).</a:t>
            </a:r>
          </a:p>
          <a:p>
            <a:pPr marL="411480" fontAlgn="auto">
              <a:spcAft>
                <a:spcPts val="0"/>
              </a:spcAft>
              <a:buFont typeface="Wingdings"/>
              <a:buChar char=""/>
              <a:defRPr/>
            </a:pPr>
            <a:r>
              <a:rPr lang="sl-SI" sz="2900" dirty="0">
                <a:solidFill>
                  <a:schemeClr val="tx2">
                    <a:lumMod val="50000"/>
                  </a:schemeClr>
                </a:solidFill>
                <a:latin typeface="Adobe Caslon Pro Bold" pitchFamily="18" charset="0"/>
              </a:rPr>
              <a:t> Kot pevec in vodilni član skupine je občudovan s strani glasbene industrije in ima po svetu ogromno oboževalcev. Poleg tega je pa tudi zelo humanitaren in velike borec za človekove pravice zaradi česar je bil tudi nominiran za Nobelovo nagrado za mir.</a:t>
            </a:r>
          </a:p>
          <a:p>
            <a:pPr marL="411480" fontAlgn="auto">
              <a:spcAft>
                <a:spcPts val="0"/>
              </a:spcAft>
              <a:buFont typeface="Wingdings"/>
              <a:buChar char=""/>
              <a:defRPr/>
            </a:pPr>
            <a:r>
              <a:rPr lang="sl-SI" sz="2900" dirty="0">
                <a:solidFill>
                  <a:schemeClr val="tx2">
                    <a:lumMod val="50000"/>
                  </a:schemeClr>
                </a:solidFill>
                <a:latin typeface="Adobe Caslon Pro Bold" pitchFamily="18" charset="0"/>
              </a:rPr>
              <a:t>  Pri 14. letih je utrpel tragične izgube, saj mu je umrla mama zaradi možganske krvavitve med udeleževanjem pogreba svojega očeta. </a:t>
            </a:r>
          </a:p>
          <a:p>
            <a:pPr marL="411480" fontAlgn="auto">
              <a:spcAft>
                <a:spcPts val="0"/>
              </a:spcAft>
              <a:buFont typeface="Wingdings"/>
              <a:buChar char=""/>
              <a:defRPr/>
            </a:pPr>
            <a:r>
              <a:rPr lang="sl-SI" sz="2900" dirty="0">
                <a:solidFill>
                  <a:schemeClr val="tx2">
                    <a:lumMod val="50000"/>
                  </a:schemeClr>
                </a:solidFill>
                <a:latin typeface="Adobe Caslon Pro Bold" pitchFamily="18" charset="0"/>
              </a:rPr>
              <a:t> Čeprav je oče skušal družino držati skupaj, mu to nekako ni uspevalo, zato je bil Bono še bolj odločen slediti svojim sanjam.</a:t>
            </a:r>
          </a:p>
          <a:p>
            <a:pPr marL="411480" fontAlgn="auto">
              <a:spcAft>
                <a:spcPts val="0"/>
              </a:spcAft>
              <a:buFont typeface="Wingdings"/>
              <a:buChar char=""/>
              <a:defRPr/>
            </a:pPr>
            <a:r>
              <a:rPr lang="sl-SI" sz="2900" dirty="0">
                <a:solidFill>
                  <a:schemeClr val="tx2">
                    <a:lumMod val="50000"/>
                  </a:schemeClr>
                </a:solidFill>
                <a:latin typeface="Adobe Caslon Pro Bold" pitchFamily="18" charset="0"/>
              </a:rPr>
              <a:t>  Njegova značilnost je, da vedno nosi sončna očala in s strani publike ni skoraj nikoli viden brez njih.</a:t>
            </a:r>
          </a:p>
          <a:p>
            <a:pPr marL="411480" fontAlgn="auto">
              <a:spcAft>
                <a:spcPts val="0"/>
              </a:spcAft>
              <a:buFont typeface="Wingdings"/>
              <a:buChar char=""/>
              <a:defRPr/>
            </a:pPr>
            <a:r>
              <a:rPr lang="sl-SI" sz="2900" dirty="0">
                <a:solidFill>
                  <a:schemeClr val="tx2">
                    <a:lumMod val="50000"/>
                  </a:schemeClr>
                </a:solidFill>
                <a:latin typeface="Adobe Caslon Pro Bold" pitchFamily="18" charset="0"/>
              </a:rPr>
              <a:t>  Skoraj vse pesmi za U2 napiše on, katere pogosto vsebujejo socialne in</a:t>
            </a:r>
          </a:p>
          <a:p>
            <a:pPr marL="411480" fontAlgn="auto">
              <a:spcAft>
                <a:spcPts val="0"/>
              </a:spcAft>
              <a:buFont typeface="Wingdings"/>
              <a:buNone/>
              <a:defRPr/>
            </a:pPr>
            <a:r>
              <a:rPr lang="sl-SI" sz="2900" dirty="0">
                <a:solidFill>
                  <a:schemeClr val="tx2">
                    <a:lumMod val="50000"/>
                  </a:schemeClr>
                </a:solidFill>
                <a:latin typeface="Adobe Caslon Pro Bold" pitchFamily="18" charset="0"/>
              </a:rPr>
              <a:t>politične teme. </a:t>
            </a:r>
          </a:p>
          <a:p>
            <a:pPr marL="411480" fontAlgn="auto">
              <a:spcAft>
                <a:spcPts val="0"/>
              </a:spcAft>
              <a:buFont typeface="Wingdings"/>
              <a:buNone/>
              <a:defRPr/>
            </a:pPr>
            <a:endParaRPr lang="sl-SI" sz="2900" dirty="0">
              <a:solidFill>
                <a:schemeClr val="tx2">
                  <a:lumMod val="50000"/>
                </a:schemeClr>
              </a:solidFill>
              <a:latin typeface="Adobe Caslon Pro Bold" pitchFamily="18" charset="0"/>
            </a:endParaRPr>
          </a:p>
          <a:p>
            <a:pPr marL="411480" fontAlgn="auto">
              <a:spcAft>
                <a:spcPts val="0"/>
              </a:spcAft>
              <a:buFont typeface="Wingdings"/>
              <a:buNone/>
              <a:defRPr/>
            </a:pPr>
            <a:r>
              <a:rPr lang="sl-SI" sz="2900" dirty="0">
                <a:solidFill>
                  <a:schemeClr val="tx2">
                    <a:lumMod val="50000"/>
                  </a:schemeClr>
                </a:solidFill>
                <a:latin typeface="Adobe Caslon Pro Bold" pitchFamily="18" charset="0"/>
              </a:rPr>
              <a:t>               </a:t>
            </a:r>
            <a:endParaRPr lang="sl-SI" sz="2900" dirty="0"/>
          </a:p>
          <a:p>
            <a:pPr marL="411480" fontAlgn="auto">
              <a:spcAft>
                <a:spcPts val="0"/>
              </a:spcAft>
              <a:buFont typeface="Wingdings"/>
              <a:buNone/>
              <a:defRPr/>
            </a:pPr>
            <a:endParaRPr lang="sl-SI" sz="1700" dirty="0">
              <a:solidFill>
                <a:schemeClr val="tx2">
                  <a:lumMod val="50000"/>
                </a:schemeClr>
              </a:solidFill>
              <a:latin typeface="Adobe Caslon Pro Bold" pitchFamily="18" charset="0"/>
            </a:endParaRPr>
          </a:p>
          <a:p>
            <a:pPr marL="411480" fontAlgn="auto">
              <a:spcAft>
                <a:spcPts val="0"/>
              </a:spcAft>
              <a:buFont typeface="Wingdings"/>
              <a:buNone/>
              <a:defRPr/>
            </a:pPr>
            <a:r>
              <a:rPr lang="sl-SI" sz="1700" dirty="0"/>
              <a:t> </a:t>
            </a:r>
            <a:endParaRPr lang="sl-SI" sz="1700" dirty="0">
              <a:solidFill>
                <a:schemeClr val="tx2">
                  <a:lumMod val="50000"/>
                </a:schemeClr>
              </a:solidFill>
              <a:latin typeface="Adobe Caslon Pro Bold" pitchFamily="18" charset="0"/>
            </a:endParaRPr>
          </a:p>
          <a:p>
            <a:pPr marL="411480" fontAlgn="auto">
              <a:spcAft>
                <a:spcPts val="0"/>
              </a:spcAft>
              <a:buFont typeface="Wingdings"/>
              <a:buNone/>
              <a:defRPr/>
            </a:pPr>
            <a:endParaRPr lang="sl-SI" sz="1600" dirty="0">
              <a:solidFill>
                <a:schemeClr val="tx2">
                  <a:lumMod val="50000"/>
                </a:schemeClr>
              </a:solidFill>
            </a:endParaRPr>
          </a:p>
        </p:txBody>
      </p:sp>
      <p:sp>
        <p:nvSpPr>
          <p:cNvPr id="6" name="Pravokotnik 5">
            <a:extLst>
              <a:ext uri="{FF2B5EF4-FFF2-40B4-BE49-F238E27FC236}">
                <a16:creationId xmlns:a16="http://schemas.microsoft.com/office/drawing/2014/main" id="{32B120FE-002E-4886-B0A3-BA66AEE6F7F9}"/>
              </a:ext>
            </a:extLst>
          </p:cNvPr>
          <p:cNvSpPr>
            <a:spLocks noChangeArrowheads="1"/>
          </p:cNvSpPr>
          <p:nvPr/>
        </p:nvSpPr>
        <p:spPr bwMode="auto">
          <a:xfrm>
            <a:off x="1857375" y="5934075"/>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sl-SI" altLang="sl-SI">
                <a:hlinkClick r:id="rId4"/>
              </a:rPr>
              <a:t>http://www.youtube.com/watch?v=PaV5UCMsW-8</a:t>
            </a:r>
            <a:endParaRPr lang="sl-SI" altLang="sl-SI"/>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38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800"/>
                            </p:stCondLst>
                            <p:childTnLst>
                              <p:par>
                                <p:cTn id="17" presetID="47"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5800"/>
                            </p:stCondLst>
                            <p:childTnLst>
                              <p:par>
                                <p:cTn id="23" presetID="47"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6800"/>
                            </p:stCondLst>
                            <p:childTnLst>
                              <p:par>
                                <p:cTn id="29" presetID="47"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7800"/>
                            </p:stCondLst>
                            <p:childTnLst>
                              <p:par>
                                <p:cTn id="35" presetID="47"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8800"/>
                            </p:stCondLst>
                            <p:childTnLst>
                              <p:par>
                                <p:cTn id="41" presetID="47"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1" fill="hold" nodeType="afterGroup">
                            <p:stCondLst>
                              <p:cond delay="9800"/>
                            </p:stCondLst>
                            <p:childTnLst>
                              <p:par>
                                <p:cTn id="52" presetID="31" presetClass="entr" presetSubtype="0" fill="hold" nodeType="afterEffect">
                                  <p:stCondLst>
                                    <p:cond delay="0"/>
                                  </p:stCondLst>
                                  <p:iterate type="lt">
                                    <p:tmPct val="5000"/>
                                  </p:iterate>
                                  <p:childTnLst>
                                    <p:set>
                                      <p:cBhvr>
                                        <p:cTn id="53" dur="1" fill="hold">
                                          <p:stCondLst>
                                            <p:cond delay="0"/>
                                          </p:stCondLst>
                                        </p:cTn>
                                        <p:tgtEl>
                                          <p:spTgt spid="1026"/>
                                        </p:tgtEl>
                                        <p:attrNameLst>
                                          <p:attrName>style.visibility</p:attrName>
                                        </p:attrNameLst>
                                      </p:cBhvr>
                                      <p:to>
                                        <p:strVal val="visible"/>
                                      </p:to>
                                    </p:set>
                                    <p:anim calcmode="lin" valueType="num">
                                      <p:cBhvr>
                                        <p:cTn id="54" dur="1000" fill="hold"/>
                                        <p:tgtEl>
                                          <p:spTgt spid="1026"/>
                                        </p:tgtEl>
                                        <p:attrNameLst>
                                          <p:attrName>ppt_w</p:attrName>
                                        </p:attrNameLst>
                                      </p:cBhvr>
                                      <p:tavLst>
                                        <p:tav tm="0">
                                          <p:val>
                                            <p:fltVal val="0"/>
                                          </p:val>
                                        </p:tav>
                                        <p:tav tm="100000">
                                          <p:val>
                                            <p:strVal val="#ppt_w"/>
                                          </p:val>
                                        </p:tav>
                                      </p:tavLst>
                                    </p:anim>
                                    <p:anim calcmode="lin" valueType="num">
                                      <p:cBhvr>
                                        <p:cTn id="55" dur="1000" fill="hold"/>
                                        <p:tgtEl>
                                          <p:spTgt spid="1026"/>
                                        </p:tgtEl>
                                        <p:attrNameLst>
                                          <p:attrName>ppt_h</p:attrName>
                                        </p:attrNameLst>
                                      </p:cBhvr>
                                      <p:tavLst>
                                        <p:tav tm="0">
                                          <p:val>
                                            <p:fltVal val="0"/>
                                          </p:val>
                                        </p:tav>
                                        <p:tav tm="100000">
                                          <p:val>
                                            <p:strVal val="#ppt_h"/>
                                          </p:val>
                                        </p:tav>
                                      </p:tavLst>
                                    </p:anim>
                                    <p:anim calcmode="lin" valueType="num">
                                      <p:cBhvr>
                                        <p:cTn id="56" dur="1000" fill="hold"/>
                                        <p:tgtEl>
                                          <p:spTgt spid="1026"/>
                                        </p:tgtEl>
                                        <p:attrNameLst>
                                          <p:attrName>style.rotation</p:attrName>
                                        </p:attrNameLst>
                                      </p:cBhvr>
                                      <p:tavLst>
                                        <p:tav tm="0">
                                          <p:val>
                                            <p:fltVal val="90"/>
                                          </p:val>
                                        </p:tav>
                                        <p:tav tm="100000">
                                          <p:val>
                                            <p:fltVal val="0"/>
                                          </p:val>
                                        </p:tav>
                                      </p:tavLst>
                                    </p:anim>
                                    <p:animEffect transition="in" filter="fade">
                                      <p:cBhvr>
                                        <p:cTn id="57" dur="1000"/>
                                        <p:tgtEl>
                                          <p:spTgt spid="1026"/>
                                        </p:tgtEl>
                                      </p:cBhvr>
                                    </p:animEffect>
                                  </p:childTnLst>
                                </p:cTn>
                              </p:par>
                            </p:childTnLst>
                          </p:cTn>
                        </p:par>
                        <p:par>
                          <p:cTn id="58" fill="hold" nodeType="afterGroup">
                            <p:stCondLst>
                              <p:cond delay="10800"/>
                            </p:stCondLst>
                            <p:childTnLst>
                              <p:par>
                                <p:cTn id="59" presetID="7" presetClass="entr" presetSubtype="4" fill="hold" nodeType="afterEffect">
                                  <p:stCondLst>
                                    <p:cond delay="0"/>
                                  </p:stCondLst>
                                  <p:childTnLst>
                                    <p:set>
                                      <p:cBhvr>
                                        <p:cTn id="60" dur="1" fill="hold">
                                          <p:stCondLst>
                                            <p:cond delay="0"/>
                                          </p:stCondLst>
                                        </p:cTn>
                                        <p:tgtEl>
                                          <p:spTgt spid="2050"/>
                                        </p:tgtEl>
                                        <p:attrNameLst>
                                          <p:attrName>style.visibility</p:attrName>
                                        </p:attrNameLst>
                                      </p:cBhvr>
                                      <p:to>
                                        <p:strVal val="visible"/>
                                      </p:to>
                                    </p:set>
                                    <p:anim calcmode="lin" valueType="num">
                                      <p:cBhvr additive="base">
                                        <p:cTn id="61" dur="5000" fill="hold"/>
                                        <p:tgtEl>
                                          <p:spTgt spid="2050"/>
                                        </p:tgtEl>
                                        <p:attrNameLst>
                                          <p:attrName>ppt_x</p:attrName>
                                        </p:attrNameLst>
                                      </p:cBhvr>
                                      <p:tavLst>
                                        <p:tav tm="0">
                                          <p:val>
                                            <p:strVal val="#ppt_x"/>
                                          </p:val>
                                        </p:tav>
                                        <p:tav tm="100000">
                                          <p:val>
                                            <p:strVal val="#ppt_x"/>
                                          </p:val>
                                        </p:tav>
                                      </p:tavLst>
                                    </p:anim>
                                    <p:anim calcmode="lin" valueType="num">
                                      <p:cBhvr additive="base">
                                        <p:cTn id="62" dur="5000" fill="hold"/>
                                        <p:tgtEl>
                                          <p:spTgt spid="2050"/>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15800"/>
                            </p:stCondLst>
                            <p:childTnLst>
                              <p:par>
                                <p:cTn id="64" presetID="10" presetClass="entr" presetSubtype="0" fill="hold" grpId="0" nodeType="after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u2only.weblog.com.pt/arquivo/Larry%2BMullen%2B02l.jpg">
            <a:extLst>
              <a:ext uri="{FF2B5EF4-FFF2-40B4-BE49-F238E27FC236}">
                <a16:creationId xmlns:a16="http://schemas.microsoft.com/office/drawing/2014/main" id="{E522A58D-77C1-45ED-9A57-C6353289E677}"/>
              </a:ext>
            </a:extLst>
          </p:cNvPr>
          <p:cNvPicPr>
            <a:picLocks noChangeAspect="1" noChangeArrowheads="1"/>
          </p:cNvPicPr>
          <p:nvPr/>
        </p:nvPicPr>
        <p:blipFill>
          <a:blip r:embed="rId2" cstate="print"/>
          <a:srcRect/>
          <a:stretch>
            <a:fillRect/>
          </a:stretch>
        </p:blipFill>
        <p:spPr bwMode="auto">
          <a:xfrm rot="1358998">
            <a:off x="6807971" y="-104204"/>
            <a:ext cx="2243040" cy="2786385"/>
          </a:xfrm>
          <a:prstGeom prst="ellipse">
            <a:avLst/>
          </a:prstGeom>
          <a:ln>
            <a:noFill/>
          </a:ln>
          <a:effectLst>
            <a:softEdge rad="112500"/>
          </a:effectLst>
        </p:spPr>
      </p:pic>
      <p:sp>
        <p:nvSpPr>
          <p:cNvPr id="2" name="Naslov 1">
            <a:extLst>
              <a:ext uri="{FF2B5EF4-FFF2-40B4-BE49-F238E27FC236}">
                <a16:creationId xmlns:a16="http://schemas.microsoft.com/office/drawing/2014/main" id="{5DE56974-AA14-49CD-A697-51FC27DE418A}"/>
              </a:ext>
            </a:extLst>
          </p:cNvPr>
          <p:cNvSpPr>
            <a:spLocks noGrp="1"/>
          </p:cNvSpPr>
          <p:nvPr>
            <p:ph type="title"/>
          </p:nvPr>
        </p:nvSpPr>
        <p:spPr>
          <a:xfrm>
            <a:off x="857250" y="357188"/>
            <a:ext cx="7772400" cy="914400"/>
          </a:xfrm>
        </p:spPr>
        <p:txBody>
          <a:bodyPr/>
          <a:lstStyle/>
          <a:p>
            <a:pPr fontAlgn="auto">
              <a:spcAft>
                <a:spcPts val="0"/>
              </a:spcAft>
              <a:defRPr/>
            </a:pPr>
            <a:r>
              <a:rPr lang="en-US" sz="3200" dirty="0">
                <a:solidFill>
                  <a:schemeClr val="tx2">
                    <a:satMod val="200000"/>
                  </a:schemeClr>
                </a:solidFill>
                <a:latin typeface="Comic Sans MS" pitchFamily="66" charset="0"/>
              </a:rPr>
              <a:t>Lawrence Joseph Mullen</a:t>
            </a:r>
            <a:r>
              <a:rPr lang="sl-SI" sz="3200" dirty="0">
                <a:solidFill>
                  <a:schemeClr val="tx2">
                    <a:satMod val="200000"/>
                  </a:schemeClr>
                </a:solidFill>
                <a:latin typeface="Comic Sans MS" pitchFamily="66" charset="0"/>
              </a:rPr>
              <a:t> (Larry)</a:t>
            </a:r>
          </a:p>
        </p:txBody>
      </p:sp>
      <p:sp>
        <p:nvSpPr>
          <p:cNvPr id="3" name="Ograda vsebine 2">
            <a:extLst>
              <a:ext uri="{FF2B5EF4-FFF2-40B4-BE49-F238E27FC236}">
                <a16:creationId xmlns:a16="http://schemas.microsoft.com/office/drawing/2014/main" id="{DC5143BF-0C96-43C9-842D-38A6379A1203}"/>
              </a:ext>
            </a:extLst>
          </p:cNvPr>
          <p:cNvSpPr>
            <a:spLocks noGrp="1"/>
          </p:cNvSpPr>
          <p:nvPr>
            <p:ph idx="1"/>
          </p:nvPr>
        </p:nvSpPr>
        <p:spPr>
          <a:xfrm>
            <a:off x="928688" y="1714500"/>
            <a:ext cx="7758112" cy="4071938"/>
          </a:xfrm>
        </p:spPr>
        <p:txBody>
          <a:bodyPr>
            <a:normAutofit lnSpcReduction="10000"/>
          </a:bodyPr>
          <a:lstStyle/>
          <a:p>
            <a:pPr marL="411480" fontAlgn="auto">
              <a:spcAft>
                <a:spcPts val="0"/>
              </a:spcAft>
              <a:buFont typeface="Wingdings"/>
              <a:buChar char=""/>
              <a:defRPr/>
            </a:pPr>
            <a:r>
              <a:rPr lang="sl-SI" dirty="0"/>
              <a:t> </a:t>
            </a:r>
            <a:r>
              <a:rPr lang="sl-SI" sz="1600" dirty="0">
                <a:solidFill>
                  <a:schemeClr val="accent3"/>
                </a:solidFill>
                <a:latin typeface="Adobe Garamond Pro" pitchFamily="18" charset="0"/>
              </a:rPr>
              <a:t>Rodil se je 31. oktobra leta 1961 in je ustanovitelj skupineU2. </a:t>
            </a:r>
          </a:p>
          <a:p>
            <a:pPr marL="411480" fontAlgn="auto">
              <a:spcAft>
                <a:spcPts val="0"/>
              </a:spcAft>
              <a:buFont typeface="Wingdings"/>
              <a:buChar char=""/>
              <a:defRPr/>
            </a:pPr>
            <a:r>
              <a:rPr lang="sl-SI" sz="1600" dirty="0">
                <a:solidFill>
                  <a:schemeClr val="accent3"/>
                </a:solidFill>
                <a:latin typeface="Adobe Garamond Pro" pitchFamily="18" charset="0"/>
              </a:rPr>
              <a:t> Njegova glasbena kariera se je začela, ko je pri 8. letih začel igrati klavir, ker pa mu to ni šlo najbolje je odnehal in začel igrati bobne leta 1971. Vadil je z Irskim najbolj znanim bobnarjem Joe-</a:t>
            </a:r>
            <a:r>
              <a:rPr lang="sl-SI" sz="1600" dirty="0" err="1">
                <a:solidFill>
                  <a:schemeClr val="accent3"/>
                </a:solidFill>
                <a:latin typeface="Adobe Garamond Pro" pitchFamily="18" charset="0"/>
              </a:rPr>
              <a:t>om</a:t>
            </a:r>
            <a:r>
              <a:rPr lang="sl-SI" sz="1600" dirty="0">
                <a:solidFill>
                  <a:schemeClr val="accent3"/>
                </a:solidFill>
                <a:latin typeface="Adobe Garamond Pro" pitchFamily="18" charset="0"/>
              </a:rPr>
              <a:t>  Bonnie-jem.</a:t>
            </a:r>
          </a:p>
          <a:p>
            <a:pPr marL="411480" fontAlgn="auto">
              <a:spcAft>
                <a:spcPts val="0"/>
              </a:spcAft>
              <a:buFont typeface="Wingdings"/>
              <a:buChar char=""/>
              <a:defRPr/>
            </a:pPr>
            <a:r>
              <a:rPr lang="sl-SI" sz="1600" dirty="0">
                <a:solidFill>
                  <a:schemeClr val="accent3"/>
                </a:solidFill>
                <a:latin typeface="Adobe Garamond Pro" pitchFamily="18" charset="0"/>
              </a:rPr>
              <a:t> Med odraščanjem je hotel imeti normalno življenje, ampak mu je leta 1973 umrla starejša sestra, 5 let kasneje (leta 1978) pa mu je v prometni nesreči umrla še mati.</a:t>
            </a:r>
          </a:p>
          <a:p>
            <a:pPr marL="411480" fontAlgn="auto">
              <a:spcAft>
                <a:spcPts val="0"/>
              </a:spcAft>
              <a:buFont typeface="Wingdings"/>
              <a:buChar char=""/>
              <a:defRPr/>
            </a:pPr>
            <a:r>
              <a:rPr lang="sl-SI" sz="1600" dirty="0">
                <a:solidFill>
                  <a:schemeClr val="accent3"/>
                </a:solidFill>
                <a:latin typeface="Adobe Garamond Pro" pitchFamily="18" charset="0"/>
              </a:rPr>
              <a:t> Larry ne rad daje intervjuje, zato to raje prepusti drugim članom  skupine. Je tudi oboževalec mrtvega Elvisa Presleya. Obožuje tudi nogomet in se rad šali z ljudmi.</a:t>
            </a:r>
          </a:p>
          <a:p>
            <a:pPr marL="411480" fontAlgn="auto">
              <a:spcAft>
                <a:spcPts val="0"/>
              </a:spcAft>
              <a:buFont typeface="Wingdings"/>
              <a:buChar char=""/>
              <a:defRPr/>
            </a:pPr>
            <a:r>
              <a:rPr lang="sl-SI" sz="1600" dirty="0">
                <a:solidFill>
                  <a:schemeClr val="accent3"/>
                </a:solidFill>
                <a:latin typeface="Adobe Garamond Pro" pitchFamily="18" charset="0"/>
              </a:rPr>
              <a:t>  Leta 1993 je z Adamom Claytonom sodeloval na snemanju Mission Impossible. </a:t>
            </a:r>
          </a:p>
          <a:p>
            <a:pPr marL="411480" fontAlgn="auto">
              <a:spcAft>
                <a:spcPts val="0"/>
              </a:spcAft>
              <a:buFont typeface="Wingdings"/>
              <a:buNone/>
              <a:defRPr/>
            </a:pPr>
            <a:endParaRPr lang="sl-SI" sz="1600" dirty="0">
              <a:solidFill>
                <a:schemeClr val="accent3"/>
              </a:solidFill>
              <a:latin typeface="Adobe Garamond Pro" pitchFamily="18" charset="0"/>
            </a:endParaRPr>
          </a:p>
          <a:p>
            <a:pPr marL="411480" fontAlgn="auto">
              <a:spcAft>
                <a:spcPts val="0"/>
              </a:spcAft>
              <a:buFont typeface="Wingdings"/>
              <a:buNone/>
              <a:defRPr/>
            </a:pPr>
            <a:r>
              <a:rPr lang="sl-SI" sz="1600" dirty="0">
                <a:latin typeface="Adobe Garamond Pro" pitchFamily="18" charset="0"/>
              </a:rPr>
              <a:t>          </a:t>
            </a:r>
          </a:p>
          <a:p>
            <a:pPr marL="411480" fontAlgn="auto">
              <a:spcAft>
                <a:spcPts val="0"/>
              </a:spcAft>
              <a:buFont typeface="Wingdings"/>
              <a:buNone/>
              <a:defRPr/>
            </a:pPr>
            <a:endParaRPr lang="sl-SI" sz="1600" dirty="0">
              <a:latin typeface="Adobe Garamond Pro" pitchFamily="18" charset="0"/>
            </a:endParaRPr>
          </a:p>
          <a:p>
            <a:pPr marL="411480" fontAlgn="auto">
              <a:spcAft>
                <a:spcPts val="0"/>
              </a:spcAft>
              <a:buFont typeface="Wingdings"/>
              <a:buNone/>
              <a:defRPr/>
            </a:pPr>
            <a:r>
              <a:rPr lang="sl-SI" sz="1600" dirty="0">
                <a:latin typeface="Adobe Garamond Pro" pitchFamily="18" charset="0"/>
              </a:rPr>
              <a:t>    </a:t>
            </a:r>
          </a:p>
        </p:txBody>
      </p:sp>
      <p:pic>
        <p:nvPicPr>
          <p:cNvPr id="1028" name="Picture 4" descr="http://www.atu2.com/band/larry/larry.jpg">
            <a:extLst>
              <a:ext uri="{FF2B5EF4-FFF2-40B4-BE49-F238E27FC236}">
                <a16:creationId xmlns:a16="http://schemas.microsoft.com/office/drawing/2014/main" id="{30E50AA5-AC15-4849-B9FC-FB5DB58740BF}"/>
              </a:ext>
            </a:extLst>
          </p:cNvPr>
          <p:cNvPicPr>
            <a:picLocks noChangeAspect="1" noChangeArrowheads="1"/>
          </p:cNvPicPr>
          <p:nvPr/>
        </p:nvPicPr>
        <p:blipFill>
          <a:blip r:embed="rId3" cstate="print"/>
          <a:srcRect/>
          <a:stretch>
            <a:fillRect/>
          </a:stretch>
        </p:blipFill>
        <p:spPr bwMode="auto">
          <a:xfrm rot="20499513">
            <a:off x="5429256" y="4714884"/>
            <a:ext cx="1680875" cy="214311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nodeType="afterGroup">
                            <p:stCondLst>
                              <p:cond delay="1800"/>
                            </p:stCondLst>
                            <p:childTnLst>
                              <p:par>
                                <p:cTn id="13" presetID="47"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2800"/>
                            </p:stCondLst>
                            <p:childTnLst>
                              <p:par>
                                <p:cTn id="19" presetID="47"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31" presetClass="entr" presetSubtype="0" fill="hold" nodeType="withEffect">
                                  <p:stCondLst>
                                    <p:cond delay="0"/>
                                  </p:stCondLst>
                                  <p:iterate type="lt">
                                    <p:tmPct val="5000"/>
                                  </p:iterate>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style.rotation</p:attrName>
                                        </p:attrNameLst>
                                      </p:cBhvr>
                                      <p:tavLst>
                                        <p:tav tm="0">
                                          <p:val>
                                            <p:fltVal val="90"/>
                                          </p:val>
                                        </p:tav>
                                        <p:tav tm="100000">
                                          <p:val>
                                            <p:fltVal val="0"/>
                                          </p:val>
                                        </p:tav>
                                      </p:tavLst>
                                    </p:anim>
                                    <p:animEffect transition="in" filter="fade">
                                      <p:cBhvr>
                                        <p:cTn id="29" dur="1000"/>
                                        <p:tgtEl>
                                          <p:spTgt spid="5"/>
                                        </p:tgtEl>
                                      </p:cBhvr>
                                    </p:animEffect>
                                  </p:childTnLst>
                                </p:cTn>
                              </p:par>
                            </p:childTnLst>
                          </p:cTn>
                        </p:par>
                        <p:par>
                          <p:cTn id="30" fill="hold" nodeType="afterGroup">
                            <p:stCondLst>
                              <p:cond delay="3800"/>
                            </p:stCondLst>
                            <p:childTnLst>
                              <p:par>
                                <p:cTn id="31" presetID="47" presetClass="entr" presetSubtype="0" fill="hold" nodeType="afterEffect">
                                  <p:stCondLst>
                                    <p:cond delay="0"/>
                                  </p:stCondLst>
                                  <p:iterate type="lt">
                                    <p:tmPct val="0"/>
                                  </p:iterate>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4800"/>
                            </p:stCondLst>
                            <p:childTnLst>
                              <p:par>
                                <p:cTn id="37" presetID="47" presetClass="entr" presetSubtype="0" fill="hold"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5800"/>
                            </p:stCondLst>
                            <p:childTnLst>
                              <p:par>
                                <p:cTn id="43" presetID="47" presetClass="entr" presetSubtype="0" fill="hold"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8" fill="hold" nodeType="afterGroup">
                            <p:stCondLst>
                              <p:cond delay="6800"/>
                            </p:stCondLst>
                            <p:childTnLst>
                              <p:par>
                                <p:cTn id="49" presetID="50" presetClass="entr" presetSubtype="0" decel="100000" fill="hold" nodeType="afterEffect">
                                  <p:stCondLst>
                                    <p:cond delay="0"/>
                                  </p:stCondLst>
                                  <p:childTnLst>
                                    <p:set>
                                      <p:cBhvr>
                                        <p:cTn id="50" dur="1" fill="hold">
                                          <p:stCondLst>
                                            <p:cond delay="0"/>
                                          </p:stCondLst>
                                        </p:cTn>
                                        <p:tgtEl>
                                          <p:spTgt spid="1028"/>
                                        </p:tgtEl>
                                        <p:attrNameLst>
                                          <p:attrName>style.visibility</p:attrName>
                                        </p:attrNameLst>
                                      </p:cBhvr>
                                      <p:to>
                                        <p:strVal val="visible"/>
                                      </p:to>
                                    </p:set>
                                    <p:anim calcmode="lin" valueType="num">
                                      <p:cBhvr>
                                        <p:cTn id="51" dur="1000" fill="hold"/>
                                        <p:tgtEl>
                                          <p:spTgt spid="1028"/>
                                        </p:tgtEl>
                                        <p:attrNameLst>
                                          <p:attrName>ppt_w</p:attrName>
                                        </p:attrNameLst>
                                      </p:cBhvr>
                                      <p:tavLst>
                                        <p:tav tm="0">
                                          <p:val>
                                            <p:strVal val="#ppt_w+.3"/>
                                          </p:val>
                                        </p:tav>
                                        <p:tav tm="100000">
                                          <p:val>
                                            <p:strVal val="#ppt_w"/>
                                          </p:val>
                                        </p:tav>
                                      </p:tavLst>
                                    </p:anim>
                                    <p:anim calcmode="lin" valueType="num">
                                      <p:cBhvr>
                                        <p:cTn id="52" dur="1000" fill="hold"/>
                                        <p:tgtEl>
                                          <p:spTgt spid="1028"/>
                                        </p:tgtEl>
                                        <p:attrNameLst>
                                          <p:attrName>ppt_h</p:attrName>
                                        </p:attrNameLst>
                                      </p:cBhvr>
                                      <p:tavLst>
                                        <p:tav tm="0">
                                          <p:val>
                                            <p:strVal val="#ppt_h"/>
                                          </p:val>
                                        </p:tav>
                                        <p:tav tm="100000">
                                          <p:val>
                                            <p:strVal val="#ppt_h"/>
                                          </p:val>
                                        </p:tav>
                                      </p:tavLst>
                                    </p:anim>
                                    <p:animEffect transition="in" filter="fade">
                                      <p:cBhvr>
                                        <p:cTn id="53"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shdownmusic.com/artists/artist_images/adamclayton.jpg">
            <a:extLst>
              <a:ext uri="{FF2B5EF4-FFF2-40B4-BE49-F238E27FC236}">
                <a16:creationId xmlns:a16="http://schemas.microsoft.com/office/drawing/2014/main" id="{F1D82A1D-9AA2-459A-A1D0-DC0445E65824}"/>
              </a:ext>
            </a:extLst>
          </p:cNvPr>
          <p:cNvPicPr>
            <a:picLocks noChangeAspect="1" noChangeArrowheads="1"/>
          </p:cNvPicPr>
          <p:nvPr/>
        </p:nvPicPr>
        <p:blipFill>
          <a:blip r:embed="rId2" cstate="print"/>
          <a:srcRect/>
          <a:stretch>
            <a:fillRect/>
          </a:stretch>
        </p:blipFill>
        <p:spPr bwMode="auto">
          <a:xfrm>
            <a:off x="-142908" y="4646279"/>
            <a:ext cx="1714512" cy="221172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Naslov 1">
            <a:extLst>
              <a:ext uri="{FF2B5EF4-FFF2-40B4-BE49-F238E27FC236}">
                <a16:creationId xmlns:a16="http://schemas.microsoft.com/office/drawing/2014/main" id="{207FDDEC-C1BB-492B-9A8B-1C77AF6434CA}"/>
              </a:ext>
            </a:extLst>
          </p:cNvPr>
          <p:cNvSpPr>
            <a:spLocks noGrp="1"/>
          </p:cNvSpPr>
          <p:nvPr>
            <p:ph type="title"/>
          </p:nvPr>
        </p:nvSpPr>
        <p:spPr>
          <a:xfrm>
            <a:off x="914400" y="512064"/>
            <a:ext cx="7772400" cy="914400"/>
          </a:xfrm>
        </p:spPr>
        <p:style>
          <a:lnRef idx="3">
            <a:schemeClr val="lt1"/>
          </a:lnRef>
          <a:fillRef idx="1">
            <a:schemeClr val="accent4"/>
          </a:fillRef>
          <a:effectRef idx="1">
            <a:schemeClr val="accent4"/>
          </a:effectRef>
          <a:fontRef idx="minor">
            <a:schemeClr val="lt1"/>
          </a:fontRef>
        </p:style>
        <p:txBody>
          <a:bodyPr/>
          <a:lstStyle/>
          <a:p>
            <a:pPr fontAlgn="auto">
              <a:spcAft>
                <a:spcPts val="0"/>
              </a:spcAft>
              <a:defRPr/>
            </a:pPr>
            <a:r>
              <a:rPr lang="sl-SI" dirty="0">
                <a:solidFill>
                  <a:srgbClr val="FF0000"/>
                </a:solidFill>
                <a:latin typeface="Calibri" pitchFamily="34" charset="0"/>
                <a:cs typeface="Calibri" pitchFamily="34" charset="0"/>
              </a:rPr>
              <a:t>Adam Clayton</a:t>
            </a:r>
          </a:p>
        </p:txBody>
      </p:sp>
      <p:sp>
        <p:nvSpPr>
          <p:cNvPr id="3" name="Ograda vsebine 2">
            <a:extLst>
              <a:ext uri="{FF2B5EF4-FFF2-40B4-BE49-F238E27FC236}">
                <a16:creationId xmlns:a16="http://schemas.microsoft.com/office/drawing/2014/main" id="{FD2020A6-F478-4D93-BB91-D3E2163B5612}"/>
              </a:ext>
            </a:extLst>
          </p:cNvPr>
          <p:cNvSpPr>
            <a:spLocks noGrp="1"/>
          </p:cNvSpPr>
          <p:nvPr>
            <p:ph idx="1"/>
          </p:nvPr>
        </p:nvSpPr>
        <p:spPr/>
        <p:txBody>
          <a:bodyPr>
            <a:normAutofit/>
          </a:bodyPr>
          <a:lstStyle/>
          <a:p>
            <a:pPr marL="411480" fontAlgn="auto">
              <a:spcAft>
                <a:spcPts val="0"/>
              </a:spcAft>
              <a:buFont typeface="Wingdings"/>
              <a:buChar char=""/>
              <a:defRPr/>
            </a:pPr>
            <a:r>
              <a:rPr lang="sl-SI" dirty="0">
                <a:latin typeface="Adobe Garamond Pro" pitchFamily="18" charset="0"/>
              </a:rPr>
              <a:t> </a:t>
            </a:r>
            <a:r>
              <a:rPr lang="sl-SI" sz="1600" dirty="0">
                <a:solidFill>
                  <a:schemeClr val="accent6">
                    <a:lumMod val="60000"/>
                    <a:lumOff val="40000"/>
                  </a:schemeClr>
                </a:solidFill>
                <a:latin typeface="Adobe Garamond Pro" pitchFamily="18" charset="0"/>
              </a:rPr>
              <a:t>Rodil se je 13. marca 1960 v Oxfordshire-u v Angliji. Ko je bil star 5 let se je njegova družina preselila na Irsko.</a:t>
            </a:r>
          </a:p>
          <a:p>
            <a:pPr marL="411480" fontAlgn="auto">
              <a:spcAft>
                <a:spcPts val="0"/>
              </a:spcAft>
              <a:buFont typeface="Wingdings"/>
              <a:buChar char=""/>
              <a:defRPr/>
            </a:pPr>
            <a:r>
              <a:rPr lang="sl-SI" sz="1600" dirty="0">
                <a:solidFill>
                  <a:schemeClr val="accent6">
                    <a:lumMod val="60000"/>
                    <a:lumOff val="40000"/>
                  </a:schemeClr>
                </a:solidFill>
                <a:latin typeface="Adobe Garamond Pro" pitchFamily="18" charset="0"/>
              </a:rPr>
              <a:t> V otroštvu je sprva skušal igrati klavir, a je to dokaj hitro zapustil, zaradi pomanjkanja koordinacije in ambicije, začel se ja pa zanimati za kitaro.</a:t>
            </a:r>
          </a:p>
          <a:p>
            <a:pPr marL="411480" fontAlgn="auto">
              <a:spcAft>
                <a:spcPts val="0"/>
              </a:spcAft>
              <a:buFont typeface="Wingdings"/>
              <a:buChar char=""/>
              <a:defRPr/>
            </a:pPr>
            <a:r>
              <a:rPr lang="sl-SI" sz="1600" dirty="0">
                <a:solidFill>
                  <a:schemeClr val="accent6">
                    <a:lumMod val="60000"/>
                    <a:lumOff val="40000"/>
                  </a:schemeClr>
                </a:solidFill>
                <a:latin typeface="Adobe Garamond Pro" pitchFamily="18" charset="0"/>
              </a:rPr>
              <a:t>   Čez čas se je odločil, da bi raje bil basist, in ker je bil pri tem zelo odločen, sta mu starša kupila prvo bas kitaro.</a:t>
            </a:r>
          </a:p>
          <a:p>
            <a:pPr marL="411480" fontAlgn="auto">
              <a:spcAft>
                <a:spcPts val="0"/>
              </a:spcAft>
              <a:buFont typeface="Wingdings"/>
              <a:buChar char=""/>
              <a:defRPr/>
            </a:pPr>
            <a:r>
              <a:rPr lang="sl-SI" sz="1600" dirty="0">
                <a:solidFill>
                  <a:schemeClr val="accent6">
                    <a:lumMod val="60000"/>
                    <a:lumOff val="40000"/>
                  </a:schemeClr>
                </a:solidFill>
                <a:latin typeface="Adobe Garamond Pro" pitchFamily="18" charset="0"/>
              </a:rPr>
              <a:t> Avgusta 1989 je bil aretiran, ker so na njegovi posesti v Dublinu našli majhne količine marihuane. Da bi se izognil obsodbi, mu je sodnik dovolil, da namesto tega, daruje 25000 funtov centru za pomoč beguncem. Adamu je bilo žal, da je prekršil zakon, ni mu pa bilo žal, da je daroval denar.</a:t>
            </a:r>
          </a:p>
          <a:p>
            <a:pPr marL="411480" fontAlgn="auto">
              <a:spcAft>
                <a:spcPts val="0"/>
              </a:spcAft>
              <a:buFont typeface="Wingdings"/>
              <a:buChar char=""/>
              <a:defRPr/>
            </a:pPr>
            <a:r>
              <a:rPr lang="sl-SI" sz="1600" dirty="0">
                <a:solidFill>
                  <a:schemeClr val="accent6">
                    <a:lumMod val="60000"/>
                    <a:lumOff val="40000"/>
                  </a:schemeClr>
                </a:solidFill>
                <a:latin typeface="Adobe Garamond Pro" pitchFamily="18" charset="0"/>
              </a:rPr>
              <a:t> Izjavil je, da je odločitev, da se pridruži U2, najboljša odločitev, ki jih je bilo kdaj storil.</a:t>
            </a:r>
          </a:p>
        </p:txBody>
      </p:sp>
      <p:pic>
        <p:nvPicPr>
          <p:cNvPr id="1026" name="Picture 2" descr="Adam Clayton">
            <a:extLst>
              <a:ext uri="{FF2B5EF4-FFF2-40B4-BE49-F238E27FC236}">
                <a16:creationId xmlns:a16="http://schemas.microsoft.com/office/drawing/2014/main" id="{B8D2A4AC-9A02-4812-B167-C41D8C0410D1}"/>
              </a:ext>
            </a:extLst>
          </p:cNvPr>
          <p:cNvPicPr>
            <a:picLocks noChangeAspect="1" noChangeArrowheads="1"/>
          </p:cNvPicPr>
          <p:nvPr/>
        </p:nvPicPr>
        <p:blipFill>
          <a:blip r:embed="rId3" cstate="print"/>
          <a:srcRect/>
          <a:stretch>
            <a:fillRect/>
          </a:stretch>
        </p:blipFill>
        <p:spPr bwMode="auto">
          <a:xfrm rot="1236415">
            <a:off x="7138242" y="-69287"/>
            <a:ext cx="1571636" cy="1878105"/>
          </a:xfrm>
          <a:prstGeom prst="ellipse">
            <a:avLst/>
          </a:prstGeom>
          <a:ln>
            <a:noFill/>
          </a:ln>
          <a:effectLst>
            <a:softEdge rad="112500"/>
          </a:effectLst>
        </p:spPr>
      </p:pic>
      <p:sp>
        <p:nvSpPr>
          <p:cNvPr id="6" name="Pravokotnik 5">
            <a:extLst>
              <a:ext uri="{FF2B5EF4-FFF2-40B4-BE49-F238E27FC236}">
                <a16:creationId xmlns:a16="http://schemas.microsoft.com/office/drawing/2014/main" id="{A8C80BCD-8B4A-4C1B-9360-BEB05B982C7E}"/>
              </a:ext>
            </a:extLst>
          </p:cNvPr>
          <p:cNvSpPr>
            <a:spLocks noChangeArrowheads="1"/>
          </p:cNvSpPr>
          <p:nvPr/>
        </p:nvSpPr>
        <p:spPr bwMode="auto">
          <a:xfrm>
            <a:off x="2214563" y="5572125"/>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sl-SI" altLang="sl-SI">
                <a:hlinkClick r:id="rId4"/>
              </a:rPr>
              <a:t>http://www.youtube.com/watch?v=_Ye8GLPUVsM</a:t>
            </a:r>
            <a:endParaRPr lang="sl-SI" altLang="sl-SI"/>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par>
                          <p:cTn id="12" fill="hold" nodeType="afterGroup">
                            <p:stCondLst>
                              <p:cond delay="500"/>
                            </p:stCondLst>
                            <p:childTnLst>
                              <p:par>
                                <p:cTn id="13" presetID="47"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nodeType="afterGroup">
                            <p:stCondLst>
                              <p:cond delay="1500"/>
                            </p:stCondLst>
                            <p:childTnLst>
                              <p:par>
                                <p:cTn id="19" presetID="47"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1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2000"/>
                                        <p:tgtEl>
                                          <p:spTgt spid="1026"/>
                                        </p:tgtEl>
                                      </p:cBhvr>
                                    </p:animEffect>
                                  </p:childTnLst>
                                </p:cTn>
                              </p:par>
                            </p:childTnLst>
                          </p:cTn>
                        </p:par>
                        <p:par>
                          <p:cTn id="27" fill="hold" nodeType="afterGroup">
                            <p:stCondLst>
                              <p:cond delay="3500"/>
                            </p:stCondLst>
                            <p:childTnLst>
                              <p:par>
                                <p:cTn id="28" presetID="47" presetClass="entr" presetSubtype="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4500"/>
                            </p:stCondLst>
                            <p:childTnLst>
                              <p:par>
                                <p:cTn id="34" presetID="47" presetClass="entr" presetSubtype="0" fill="hold"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5500"/>
                            </p:stCondLst>
                            <p:childTnLst>
                              <p:par>
                                <p:cTn id="40" presetID="47" presetClass="entr" presetSubtype="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5" fill="hold" nodeType="afterGroup">
                            <p:stCondLst>
                              <p:cond delay="6500"/>
                            </p:stCondLst>
                            <p:childTnLst>
                              <p:par>
                                <p:cTn id="46" presetID="35" presetClass="entr" presetSubtype="0" fill="hold" nodeType="afterEffect">
                                  <p:stCondLst>
                                    <p:cond delay="0"/>
                                  </p:stCondLst>
                                  <p:childTnLst>
                                    <p:set>
                                      <p:cBhvr>
                                        <p:cTn id="47" dur="1" fill="hold">
                                          <p:stCondLst>
                                            <p:cond delay="0"/>
                                          </p:stCondLst>
                                        </p:cTn>
                                        <p:tgtEl>
                                          <p:spTgt spid="1028"/>
                                        </p:tgtEl>
                                        <p:attrNameLst>
                                          <p:attrName>style.visibility</p:attrName>
                                        </p:attrNameLst>
                                      </p:cBhvr>
                                      <p:to>
                                        <p:strVal val="visible"/>
                                      </p:to>
                                    </p:set>
                                    <p:animEffect transition="in" filter="fade">
                                      <p:cBhvr>
                                        <p:cTn id="48" dur="2000"/>
                                        <p:tgtEl>
                                          <p:spTgt spid="1028"/>
                                        </p:tgtEl>
                                      </p:cBhvr>
                                    </p:animEffect>
                                    <p:anim calcmode="lin" valueType="num">
                                      <p:cBhvr>
                                        <p:cTn id="49" dur="2000" fill="hold"/>
                                        <p:tgtEl>
                                          <p:spTgt spid="1028"/>
                                        </p:tgtEl>
                                        <p:attrNameLst>
                                          <p:attrName>style.rotation</p:attrName>
                                        </p:attrNameLst>
                                      </p:cBhvr>
                                      <p:tavLst>
                                        <p:tav tm="0">
                                          <p:val>
                                            <p:fltVal val="720"/>
                                          </p:val>
                                        </p:tav>
                                        <p:tav tm="100000">
                                          <p:val>
                                            <p:fltVal val="0"/>
                                          </p:val>
                                        </p:tav>
                                      </p:tavLst>
                                    </p:anim>
                                    <p:anim calcmode="lin" valueType="num">
                                      <p:cBhvr>
                                        <p:cTn id="50" dur="2000" fill="hold"/>
                                        <p:tgtEl>
                                          <p:spTgt spid="1028"/>
                                        </p:tgtEl>
                                        <p:attrNameLst>
                                          <p:attrName>ppt_h</p:attrName>
                                        </p:attrNameLst>
                                      </p:cBhvr>
                                      <p:tavLst>
                                        <p:tav tm="0">
                                          <p:val>
                                            <p:fltVal val="0"/>
                                          </p:val>
                                        </p:tav>
                                        <p:tav tm="100000">
                                          <p:val>
                                            <p:strVal val="#ppt_h"/>
                                          </p:val>
                                        </p:tav>
                                      </p:tavLst>
                                    </p:anim>
                                    <p:anim calcmode="lin" valueType="num">
                                      <p:cBhvr>
                                        <p:cTn id="51" dur="2000" fill="hold"/>
                                        <p:tgtEl>
                                          <p:spTgt spid="1028"/>
                                        </p:tgtEl>
                                        <p:attrNameLst>
                                          <p:attrName>ppt_w</p:attrName>
                                        </p:attrNameLst>
                                      </p:cBhvr>
                                      <p:tavLst>
                                        <p:tav tm="0">
                                          <p:val>
                                            <p:fltVal val="0"/>
                                          </p:val>
                                        </p:tav>
                                        <p:tav tm="100000">
                                          <p:val>
                                            <p:strVal val="#ppt_w"/>
                                          </p:val>
                                        </p:tav>
                                      </p:tavLst>
                                    </p:anim>
                                  </p:childTnLst>
                                </p:cTn>
                              </p:par>
                            </p:childTnLst>
                          </p:cTn>
                        </p:par>
                        <p:par>
                          <p:cTn id="52" fill="hold" nodeType="afterGroup">
                            <p:stCondLst>
                              <p:cond delay="8500"/>
                            </p:stCondLst>
                            <p:childTnLst>
                              <p:par>
                                <p:cTn id="53" presetID="10" presetClass="entr" presetSubtype="0" fill="hold" grpId="0" nodeType="after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A4EF57-2CB7-4656-AC8B-EBAA3E9D3531}"/>
              </a:ext>
            </a:extLst>
          </p:cNvPr>
          <p:cNvSpPr>
            <a:spLocks noGrp="1"/>
          </p:cNvSpPr>
          <p:nvPr>
            <p:ph type="title"/>
          </p:nvPr>
        </p:nvSpPr>
        <p:spPr/>
        <p:txBody>
          <a:bodyPr/>
          <a:lstStyle/>
          <a:p>
            <a:pPr fontAlgn="auto">
              <a:spcAft>
                <a:spcPts val="0"/>
              </a:spcAft>
              <a:defRPr/>
            </a:pPr>
            <a:r>
              <a:rPr lang="en-US" sz="3200" b="1" dirty="0">
                <a:solidFill>
                  <a:schemeClr val="accent6">
                    <a:lumMod val="60000"/>
                    <a:lumOff val="40000"/>
                  </a:schemeClr>
                </a:solidFill>
                <a:latin typeface="Calibri" pitchFamily="34" charset="0"/>
                <a:cs typeface="Calibri" pitchFamily="34" charset="0"/>
              </a:rPr>
              <a:t>David</a:t>
            </a:r>
            <a:r>
              <a:rPr lang="sl-SI" sz="3200" b="1" dirty="0">
                <a:solidFill>
                  <a:schemeClr val="accent6">
                    <a:lumMod val="60000"/>
                    <a:lumOff val="40000"/>
                  </a:schemeClr>
                </a:solidFill>
                <a:latin typeface="Calibri" pitchFamily="34" charset="0"/>
                <a:cs typeface="Calibri" pitchFamily="34" charset="0"/>
              </a:rPr>
              <a:t> </a:t>
            </a:r>
            <a:r>
              <a:rPr lang="en-US" sz="3200" b="1" dirty="0">
                <a:solidFill>
                  <a:schemeClr val="accent6">
                    <a:lumMod val="60000"/>
                    <a:lumOff val="40000"/>
                  </a:schemeClr>
                </a:solidFill>
                <a:latin typeface="Calibri" pitchFamily="34" charset="0"/>
                <a:cs typeface="Calibri" pitchFamily="34" charset="0"/>
              </a:rPr>
              <a:t>Howell Evans</a:t>
            </a:r>
            <a:r>
              <a:rPr lang="sl-SI" sz="3200" b="1" dirty="0">
                <a:solidFill>
                  <a:schemeClr val="accent6">
                    <a:lumMod val="60000"/>
                    <a:lumOff val="40000"/>
                  </a:schemeClr>
                </a:solidFill>
                <a:latin typeface="Calibri" pitchFamily="34" charset="0"/>
                <a:cs typeface="Calibri" pitchFamily="34" charset="0"/>
              </a:rPr>
              <a:t> (</a:t>
            </a:r>
            <a:r>
              <a:rPr lang="en-US" sz="3200" b="1" dirty="0">
                <a:solidFill>
                  <a:schemeClr val="accent6">
                    <a:lumMod val="60000"/>
                    <a:lumOff val="40000"/>
                  </a:schemeClr>
                </a:solidFill>
                <a:latin typeface="Calibri" pitchFamily="34" charset="0"/>
                <a:cs typeface="Calibri" pitchFamily="34" charset="0"/>
              </a:rPr>
              <a:t>The Edge</a:t>
            </a:r>
            <a:r>
              <a:rPr lang="sl-SI" sz="3200" b="1" dirty="0">
                <a:solidFill>
                  <a:schemeClr val="accent6">
                    <a:lumMod val="60000"/>
                    <a:lumOff val="40000"/>
                  </a:schemeClr>
                </a:solidFill>
                <a:latin typeface="Calibri" pitchFamily="34" charset="0"/>
                <a:cs typeface="Calibri" pitchFamily="34" charset="0"/>
              </a:rPr>
              <a:t>)</a:t>
            </a:r>
            <a:endParaRPr lang="sl-SI" sz="3200" dirty="0">
              <a:solidFill>
                <a:schemeClr val="accent6">
                  <a:lumMod val="60000"/>
                  <a:lumOff val="40000"/>
                </a:schemeClr>
              </a:solidFill>
              <a:latin typeface="Calibri" pitchFamily="34" charset="0"/>
              <a:cs typeface="Calibri" pitchFamily="34" charset="0"/>
            </a:endParaRPr>
          </a:p>
        </p:txBody>
      </p:sp>
      <p:sp>
        <p:nvSpPr>
          <p:cNvPr id="3" name="Ograda vsebine 2">
            <a:extLst>
              <a:ext uri="{FF2B5EF4-FFF2-40B4-BE49-F238E27FC236}">
                <a16:creationId xmlns:a16="http://schemas.microsoft.com/office/drawing/2014/main" id="{B89DE1C2-5D2D-4744-8EEE-CF36D5B7ADD2}"/>
              </a:ext>
            </a:extLst>
          </p:cNvPr>
          <p:cNvSpPr>
            <a:spLocks noGrp="1"/>
          </p:cNvSpPr>
          <p:nvPr>
            <p:ph idx="1"/>
          </p:nvPr>
        </p:nvSpPr>
        <p:spPr/>
        <p:txBody>
          <a:bodyPr/>
          <a:lstStyle/>
          <a:p>
            <a:r>
              <a:rPr lang="sl-SI" altLang="sl-SI" sz="1600">
                <a:solidFill>
                  <a:srgbClr val="FFFF00"/>
                </a:solidFill>
              </a:rPr>
              <a:t> </a:t>
            </a:r>
            <a:r>
              <a:rPr lang="sl-SI" altLang="sl-SI" sz="1600">
                <a:solidFill>
                  <a:srgbClr val="FFFF00"/>
                </a:solidFill>
                <a:latin typeface="Adobe Garamond Pro" panose="02020502060506020403" pitchFamily="18" charset="-18"/>
              </a:rPr>
              <a:t>Rodil se je 8. avgusta 1961 v vzhodnem Londonu v Angliji. Pri enem letu starosti so se z družino preselili v Dublin, kjer živi še danes.</a:t>
            </a:r>
          </a:p>
          <a:p>
            <a:r>
              <a:rPr lang="sl-SI" altLang="sl-SI" sz="1600">
                <a:solidFill>
                  <a:srgbClr val="FFFF00"/>
                </a:solidFill>
                <a:latin typeface="Adobe Garamond Pro" panose="02020502060506020403" pitchFamily="18" charset="-18"/>
              </a:rPr>
              <a:t> V šoli mu je šlo kar dobro. Dokler ni spoznal svojih prihodnjih “band prijateljev”, je hotel iti na univerzo in postati zdravnik ali inženir. </a:t>
            </a:r>
          </a:p>
          <a:p>
            <a:r>
              <a:rPr lang="sl-SI" altLang="sl-SI" sz="1600">
                <a:solidFill>
                  <a:srgbClr val="FFFF00"/>
                </a:solidFill>
                <a:latin typeface="Adobe Garamond Pro" panose="02020502060506020403" pitchFamily="18" charset="-18"/>
              </a:rPr>
              <a:t> Bil je prvi, ki se je odzval na Larryjevo prošnjo, da išče ljudi za band. Pokazal je spretnosti in znanje s kitaro, ki so bile nad povprečjem za njegovo takratno starostjo. </a:t>
            </a:r>
          </a:p>
          <a:p>
            <a:r>
              <a:rPr lang="sl-SI" altLang="sl-SI" sz="1600">
                <a:solidFill>
                  <a:srgbClr val="FFFF00"/>
                </a:solidFill>
                <a:latin typeface="Adobe Garamond Pro" panose="02020502060506020403" pitchFamily="18" charset="-18"/>
              </a:rPr>
              <a:t> Po končani srednji šoli je rekel staršem, da si bo vzel prosto leto in videl kako bo uspel z bendom. Na oktobrski turneji ni bil prepričan vase in v band, zato ni vedel kaj naj stori.  Upošteval je nasvet Boneja, ki mu je rekel, da naj sledi svojemu srcu in tako se je odločil, da bo svoje življenje nadaljeval v glasbi.</a:t>
            </a:r>
          </a:p>
          <a:p>
            <a:r>
              <a:rPr lang="sl-SI" altLang="sl-SI" sz="1600">
                <a:solidFill>
                  <a:srgbClr val="FFFF00"/>
                </a:solidFill>
                <a:latin typeface="Adobe Garamond Pro" panose="02020502060506020403" pitchFamily="18" charset="-18"/>
              </a:rPr>
              <a:t> Leta 1983 se je poročil. V naslednjih sedmih letih je dobil 3 hčerke. Od leta 1990 sta z ženo živela narazen, leta 1996 pa ločila.</a:t>
            </a:r>
          </a:p>
        </p:txBody>
      </p:sp>
      <p:pic>
        <p:nvPicPr>
          <p:cNvPr id="20482" name="Picture 2" descr="http://www.atu2.com/band/edge/edge.jpg">
            <a:extLst>
              <a:ext uri="{FF2B5EF4-FFF2-40B4-BE49-F238E27FC236}">
                <a16:creationId xmlns:a16="http://schemas.microsoft.com/office/drawing/2014/main" id="{CC5BC375-9076-419D-A29C-879A05358BA9}"/>
              </a:ext>
            </a:extLst>
          </p:cNvPr>
          <p:cNvPicPr>
            <a:picLocks noChangeAspect="1" noChangeArrowheads="1"/>
          </p:cNvPicPr>
          <p:nvPr/>
        </p:nvPicPr>
        <p:blipFill>
          <a:blip r:embed="rId2" cstate="print"/>
          <a:srcRect/>
          <a:stretch>
            <a:fillRect/>
          </a:stretch>
        </p:blipFill>
        <p:spPr bwMode="auto">
          <a:xfrm rot="1058886">
            <a:off x="6828903" y="5042590"/>
            <a:ext cx="1518741" cy="19288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0484" name="Picture 4" descr="Edge portrait">
            <a:extLst>
              <a:ext uri="{FF2B5EF4-FFF2-40B4-BE49-F238E27FC236}">
                <a16:creationId xmlns:a16="http://schemas.microsoft.com/office/drawing/2014/main" id="{D04CE1C7-2DD7-458A-8BBB-56D78FD601E6}"/>
              </a:ext>
            </a:extLst>
          </p:cNvPr>
          <p:cNvPicPr>
            <a:picLocks noChangeAspect="1" noChangeArrowheads="1"/>
          </p:cNvPicPr>
          <p:nvPr/>
        </p:nvPicPr>
        <p:blipFill>
          <a:blip r:embed="rId3" cstate="print"/>
          <a:srcRect/>
          <a:stretch>
            <a:fillRect/>
          </a:stretch>
        </p:blipFill>
        <p:spPr bwMode="auto">
          <a:xfrm>
            <a:off x="0" y="4857756"/>
            <a:ext cx="1333496" cy="200024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6" name="Pravokotnik 5">
            <a:extLst>
              <a:ext uri="{FF2B5EF4-FFF2-40B4-BE49-F238E27FC236}">
                <a16:creationId xmlns:a16="http://schemas.microsoft.com/office/drawing/2014/main" id="{36F5E7AD-DD04-433E-820A-99E437A7129F}"/>
              </a:ext>
            </a:extLst>
          </p:cNvPr>
          <p:cNvSpPr>
            <a:spLocks noChangeArrowheads="1"/>
          </p:cNvSpPr>
          <p:nvPr/>
        </p:nvSpPr>
        <p:spPr bwMode="auto">
          <a:xfrm>
            <a:off x="1571625" y="5500688"/>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sl-SI" altLang="sl-SI">
                <a:hlinkClick r:id="rId4"/>
              </a:rPr>
              <a:t>http://www.youtube.com/watch?v=K0adFYuNuns</a:t>
            </a:r>
            <a:endParaRPr lang="sl-SI" altLang="sl-SI"/>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par>
                          <p:cTn id="14" fill="hold" nodeType="afterGroup">
                            <p:stCondLst>
                              <p:cond delay="2000"/>
                            </p:stCondLst>
                            <p:childTnLst>
                              <p:par>
                                <p:cTn id="15" presetID="47" presetClass="entr" presetSubtype="0" fill="hold"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3000"/>
                            </p:stCondLst>
                            <p:childTnLst>
                              <p:par>
                                <p:cTn id="21" presetID="47" presetClass="entr" presetSubtype="0" fill="hold"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6" presetID="15" presetClass="entr" presetSubtype="0" fill="hold" nodeType="withEffect">
                                  <p:stCondLst>
                                    <p:cond delay="0"/>
                                  </p:stCondLst>
                                  <p:childTnLst>
                                    <p:set>
                                      <p:cBhvr>
                                        <p:cTn id="27" dur="1" fill="hold">
                                          <p:stCondLst>
                                            <p:cond delay="0"/>
                                          </p:stCondLst>
                                        </p:cTn>
                                        <p:tgtEl>
                                          <p:spTgt spid="20484"/>
                                        </p:tgtEl>
                                        <p:attrNameLst>
                                          <p:attrName>style.visibility</p:attrName>
                                        </p:attrNameLst>
                                      </p:cBhvr>
                                      <p:to>
                                        <p:strVal val="visible"/>
                                      </p:to>
                                    </p:set>
                                    <p:anim calcmode="lin" valueType="num">
                                      <p:cBhvr>
                                        <p:cTn id="28" dur="1000" fill="hold"/>
                                        <p:tgtEl>
                                          <p:spTgt spid="20484"/>
                                        </p:tgtEl>
                                        <p:attrNameLst>
                                          <p:attrName>ppt_w</p:attrName>
                                        </p:attrNameLst>
                                      </p:cBhvr>
                                      <p:tavLst>
                                        <p:tav tm="0">
                                          <p:val>
                                            <p:fltVal val="0"/>
                                          </p:val>
                                        </p:tav>
                                        <p:tav tm="100000">
                                          <p:val>
                                            <p:strVal val="#ppt_w"/>
                                          </p:val>
                                        </p:tav>
                                      </p:tavLst>
                                    </p:anim>
                                    <p:anim calcmode="lin" valueType="num">
                                      <p:cBhvr>
                                        <p:cTn id="29" dur="1000" fill="hold"/>
                                        <p:tgtEl>
                                          <p:spTgt spid="20484"/>
                                        </p:tgtEl>
                                        <p:attrNameLst>
                                          <p:attrName>ppt_h</p:attrName>
                                        </p:attrNameLst>
                                      </p:cBhvr>
                                      <p:tavLst>
                                        <p:tav tm="0">
                                          <p:val>
                                            <p:fltVal val="0"/>
                                          </p:val>
                                        </p:tav>
                                        <p:tav tm="100000">
                                          <p:val>
                                            <p:strVal val="#ppt_h"/>
                                          </p:val>
                                        </p:tav>
                                      </p:tavLst>
                                    </p:anim>
                                    <p:anim calcmode="lin" valueType="num">
                                      <p:cBhvr>
                                        <p:cTn id="30" dur="1000" fill="hold"/>
                                        <p:tgtEl>
                                          <p:spTgt spid="20484"/>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0484"/>
                                        </p:tgtEl>
                                        <p:attrNameLst>
                                          <p:attrName>ppt_y</p:attrName>
                                        </p:attrNameLst>
                                      </p:cBhvr>
                                      <p:tavLst>
                                        <p:tav tm="0" fmla="#ppt_y+(sin(-2*pi*(1-$))*-#ppt_x+cos(-2*pi*(1-$))*(1-#ppt_y))*(1-$)">
                                          <p:val>
                                            <p:fltVal val="0"/>
                                          </p:val>
                                        </p:tav>
                                        <p:tav tm="100000">
                                          <p:val>
                                            <p:fltVal val="1"/>
                                          </p:val>
                                        </p:tav>
                                      </p:tavLst>
                                    </p:anim>
                                  </p:childTnLst>
                                </p:cTn>
                              </p:par>
                            </p:childTnLst>
                          </p:cTn>
                        </p:par>
                        <p:par>
                          <p:cTn id="32" fill="hold" nodeType="afterGroup">
                            <p:stCondLst>
                              <p:cond delay="4000"/>
                            </p:stCondLst>
                            <p:childTnLst>
                              <p:par>
                                <p:cTn id="33" presetID="47" presetClass="entr" presetSubtype="0" fill="hold"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5000"/>
                            </p:stCondLst>
                            <p:childTnLst>
                              <p:par>
                                <p:cTn id="39" presetID="47"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6000"/>
                            </p:stCondLst>
                            <p:childTnLst>
                              <p:par>
                                <p:cTn id="45" presetID="47" presetClass="entr" presetSubtype="0" fill="hold" nodeType="after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7000"/>
                            </p:stCondLst>
                            <p:childTnLst>
                              <p:par>
                                <p:cTn id="51" presetID="47" presetClass="entr" presetSubtype="0" fill="hold" nodeType="afterEffect">
                                  <p:stCondLst>
                                    <p:cond delay="0"/>
                                  </p:stCondLst>
                                  <p:childTnLst>
                                    <p:set>
                                      <p:cBhvr>
                                        <p:cTn id="52" dur="1" fill="hold">
                                          <p:stCondLst>
                                            <p:cond delay="0"/>
                                          </p:stCondLst>
                                        </p:cTn>
                                        <p:tgtEl>
                                          <p:spTgt spid="20482"/>
                                        </p:tgtEl>
                                        <p:attrNameLst>
                                          <p:attrName>style.visibility</p:attrName>
                                        </p:attrNameLst>
                                      </p:cBhvr>
                                      <p:to>
                                        <p:strVal val="visible"/>
                                      </p:to>
                                    </p:set>
                                    <p:animEffect transition="in" filter="fade">
                                      <p:cBhvr>
                                        <p:cTn id="53" dur="1000"/>
                                        <p:tgtEl>
                                          <p:spTgt spid="20482"/>
                                        </p:tgtEl>
                                      </p:cBhvr>
                                    </p:animEffect>
                                    <p:anim calcmode="lin" valueType="num">
                                      <p:cBhvr>
                                        <p:cTn id="54" dur="1000" fill="hold"/>
                                        <p:tgtEl>
                                          <p:spTgt spid="20482"/>
                                        </p:tgtEl>
                                        <p:attrNameLst>
                                          <p:attrName>ppt_x</p:attrName>
                                        </p:attrNameLst>
                                      </p:cBhvr>
                                      <p:tavLst>
                                        <p:tav tm="0">
                                          <p:val>
                                            <p:strVal val="#ppt_x"/>
                                          </p:val>
                                        </p:tav>
                                        <p:tav tm="100000">
                                          <p:val>
                                            <p:strVal val="#ppt_x"/>
                                          </p:val>
                                        </p:tav>
                                      </p:tavLst>
                                    </p:anim>
                                    <p:anim calcmode="lin" valueType="num">
                                      <p:cBhvr>
                                        <p:cTn id="55" dur="1000" fill="hold"/>
                                        <p:tgtEl>
                                          <p:spTgt spid="20482"/>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8000"/>
                            </p:stCondLst>
                            <p:childTnLst>
                              <p:par>
                                <p:cTn id="57" presetID="10" presetClass="entr" presetSubtype="0" fill="hold" grpId="0"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fade">
                                      <p:cBhvr>
                                        <p:cTn id="5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851257-B86B-40A6-9BC0-390EC90277A7}"/>
              </a:ext>
            </a:extLst>
          </p:cNvPr>
          <p:cNvSpPr>
            <a:spLocks noGrp="1"/>
          </p:cNvSpPr>
          <p:nvPr>
            <p:ph type="title"/>
          </p:nvPr>
        </p:nvSpPr>
        <p:spPr/>
        <p:txBody>
          <a:bodyPr/>
          <a:lstStyle/>
          <a:p>
            <a:pPr fontAlgn="auto">
              <a:spcAft>
                <a:spcPts val="0"/>
              </a:spcAft>
              <a:defRPr/>
            </a:pPr>
            <a:r>
              <a:rPr lang="sl-SI" sz="3200" dirty="0">
                <a:solidFill>
                  <a:schemeClr val="tx2">
                    <a:satMod val="200000"/>
                  </a:schemeClr>
                </a:solidFill>
                <a:latin typeface="Calibri" pitchFamily="34" charset="0"/>
                <a:cs typeface="Calibri" pitchFamily="34" charset="0"/>
              </a:rPr>
              <a:t>Albumi</a:t>
            </a:r>
          </a:p>
        </p:txBody>
      </p:sp>
      <p:sp>
        <p:nvSpPr>
          <p:cNvPr id="3" name="Ograda vsebine 2">
            <a:extLst>
              <a:ext uri="{FF2B5EF4-FFF2-40B4-BE49-F238E27FC236}">
                <a16:creationId xmlns:a16="http://schemas.microsoft.com/office/drawing/2014/main" id="{5DB41F66-F389-418C-8E17-5219DF1E67E1}"/>
              </a:ext>
            </a:extLst>
          </p:cNvPr>
          <p:cNvSpPr>
            <a:spLocks noGrp="1"/>
          </p:cNvSpPr>
          <p:nvPr>
            <p:ph idx="1"/>
          </p:nvPr>
        </p:nvSpPr>
        <p:spPr/>
        <p:txBody>
          <a:bodyPr/>
          <a:lstStyle/>
          <a:p>
            <a:r>
              <a:rPr lang="sl-SI" altLang="sl-SI" sz="1600">
                <a:latin typeface="Adobe Caslon Pro Bold" panose="0205070206050A020403" pitchFamily="18" charset="-18"/>
              </a:rPr>
              <a:t>Boy (1980) </a:t>
            </a:r>
          </a:p>
          <a:p>
            <a:r>
              <a:rPr lang="sl-SI" altLang="sl-SI" sz="1600">
                <a:latin typeface="Adobe Caslon Pro Bold" panose="0205070206050A020403" pitchFamily="18" charset="-18"/>
              </a:rPr>
              <a:t> October (1981)</a:t>
            </a:r>
          </a:p>
          <a:p>
            <a:r>
              <a:rPr lang="sl-SI" altLang="sl-SI" sz="1600">
                <a:latin typeface="Adobe Caslon Pro Bold" panose="0205070206050A020403" pitchFamily="18" charset="-18"/>
              </a:rPr>
              <a:t> War (februar 1983)</a:t>
            </a:r>
          </a:p>
          <a:p>
            <a:r>
              <a:rPr lang="sl-SI" altLang="sl-SI" sz="1600">
                <a:latin typeface="Adobe Caslon Pro Bold" panose="0205070206050A020403" pitchFamily="18" charset="-18"/>
              </a:rPr>
              <a:t> Under a Blood Red Sky (september 1983)</a:t>
            </a:r>
          </a:p>
          <a:p>
            <a:r>
              <a:rPr lang="sl-SI" altLang="sl-SI" sz="1600">
                <a:latin typeface="Adobe Caslon Pro Bold" panose="0205070206050A020403" pitchFamily="18" charset="-18"/>
              </a:rPr>
              <a:t> The Unforgettable Fire (1984)</a:t>
            </a:r>
          </a:p>
          <a:p>
            <a:r>
              <a:rPr lang="sl-SI" altLang="sl-SI" sz="1600">
                <a:latin typeface="Adobe Caslon Pro Bold" panose="0205070206050A020403" pitchFamily="18" charset="-18"/>
              </a:rPr>
              <a:t> The Joshua Tree (1987)</a:t>
            </a:r>
          </a:p>
          <a:p>
            <a:r>
              <a:rPr lang="sl-SI" altLang="sl-SI" sz="1600">
                <a:latin typeface="Adobe Caslon Pro Bold" panose="0205070206050A020403" pitchFamily="18" charset="-18"/>
              </a:rPr>
              <a:t> Rattle &amp; Hum (1989)</a:t>
            </a:r>
          </a:p>
          <a:p>
            <a:r>
              <a:rPr lang="sl-SI" altLang="sl-SI" sz="1600">
                <a:latin typeface="Adobe Caslon Pro Bold" panose="0205070206050A020403" pitchFamily="18" charset="-18"/>
              </a:rPr>
              <a:t> Achtung Baby (1991)</a:t>
            </a:r>
          </a:p>
          <a:p>
            <a:r>
              <a:rPr lang="sl-SI" altLang="sl-SI" sz="1600">
                <a:latin typeface="Adobe Caslon Pro Bold" panose="0205070206050A020403" pitchFamily="18" charset="-18"/>
              </a:rPr>
              <a:t> Zooropa (1993)</a:t>
            </a:r>
          </a:p>
          <a:p>
            <a:r>
              <a:rPr lang="sl-SI" altLang="sl-SI" sz="1600">
                <a:latin typeface="Adobe Caslon Pro Bold" panose="0205070206050A020403" pitchFamily="18" charset="-18"/>
              </a:rPr>
              <a:t> Pop (1997)</a:t>
            </a:r>
          </a:p>
          <a:p>
            <a:r>
              <a:rPr lang="sl-SI" altLang="sl-SI" sz="1600">
                <a:latin typeface="Adobe Caslon Pro Bold" panose="0205070206050A020403" pitchFamily="18" charset="-18"/>
              </a:rPr>
              <a:t> All That You Can`t Leave Behind (2000)</a:t>
            </a:r>
          </a:p>
          <a:p>
            <a:r>
              <a:rPr lang="sl-SI" altLang="sl-SI" sz="1600">
                <a:latin typeface="Adobe Caslon Pro Bold" panose="0205070206050A020403" pitchFamily="18" charset="-18"/>
              </a:rPr>
              <a:t> How to Dismantle an Atomic Bomb (2004)</a:t>
            </a:r>
          </a:p>
          <a:p>
            <a:endParaRPr lang="sl-SI" altLang="sl-SI" sz="1600">
              <a:latin typeface="Adobe Caslon Pro Bold" panose="0205070206050A020403" pitchFamily="18" charset="-1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nodeType="afterGroup">
                            <p:stCondLst>
                              <p:cond delay="2000"/>
                            </p:stCondLst>
                            <p:childTnLst>
                              <p:par>
                                <p:cTn id="9" presetID="47"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3000"/>
                            </p:stCondLst>
                            <p:childTnLst>
                              <p:par>
                                <p:cTn id="15" presetID="47"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4000"/>
                            </p:stCondLst>
                            <p:childTnLst>
                              <p:par>
                                <p:cTn id="21" presetID="47"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5000"/>
                            </p:stCondLst>
                            <p:childTnLst>
                              <p:par>
                                <p:cTn id="27" presetID="47"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6000"/>
                            </p:stCondLst>
                            <p:childTnLst>
                              <p:par>
                                <p:cTn id="33" presetID="47"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7000"/>
                            </p:stCondLst>
                            <p:childTnLst>
                              <p:par>
                                <p:cTn id="39" presetID="47" presetClass="entr" presetSubtype="0"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8000"/>
                            </p:stCondLst>
                            <p:childTnLst>
                              <p:par>
                                <p:cTn id="45" presetID="47" presetClass="entr" presetSubtype="0" fill="hold"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9000"/>
                            </p:stCondLst>
                            <p:childTnLst>
                              <p:par>
                                <p:cTn id="51" presetID="47" presetClass="entr" presetSubtype="0" fill="hold"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10000"/>
                            </p:stCondLst>
                            <p:childTnLst>
                              <p:par>
                                <p:cTn id="57" presetID="47" presetClass="entr" presetSubtype="0" fill="hold" nodeType="after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2" fill="hold" nodeType="afterGroup">
                            <p:stCondLst>
                              <p:cond delay="11000"/>
                            </p:stCondLst>
                            <p:childTnLst>
                              <p:par>
                                <p:cTn id="63" presetID="47" presetClass="entr" presetSubtype="0" fill="hold" nodeType="after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8" fill="hold" nodeType="afterGroup">
                            <p:stCondLst>
                              <p:cond delay="12000"/>
                            </p:stCondLst>
                            <p:childTnLst>
                              <p:par>
                                <p:cTn id="69" presetID="47" presetClass="entr" presetSubtype="0" fill="hold" nodeType="after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4" fill="hold" nodeType="afterGroup">
                            <p:stCondLst>
                              <p:cond delay="13000"/>
                            </p:stCondLst>
                            <p:childTnLst>
                              <p:par>
                                <p:cTn id="75" presetID="47" presetClass="entr" presetSubtype="0" fill="hold" nodeType="after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1293</Words>
  <Application>Microsoft Office PowerPoint</Application>
  <PresentationFormat>On-screen Show (4:3)</PresentationFormat>
  <Paragraphs>109</Paragraphs>
  <Slides>13</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vt:i4>
      </vt:variant>
    </vt:vector>
  </HeadingPairs>
  <TitlesOfParts>
    <vt:vector size="27" baseType="lpstr">
      <vt:lpstr>Adobe Caslon Pro Bold</vt:lpstr>
      <vt:lpstr>Adobe Garamond Pro</vt:lpstr>
      <vt:lpstr>Arial</vt:lpstr>
      <vt:lpstr>Arial Unicode MS</vt:lpstr>
      <vt:lpstr>Calibri</vt:lpstr>
      <vt:lpstr>Chiller</vt:lpstr>
      <vt:lpstr>Comic Sans MS</vt:lpstr>
      <vt:lpstr>Consolas</vt:lpstr>
      <vt:lpstr>Corbel</vt:lpstr>
      <vt:lpstr>Old English Text MT</vt:lpstr>
      <vt:lpstr>Wingdings</vt:lpstr>
      <vt:lpstr>Wingdings 2</vt:lpstr>
      <vt:lpstr>Wingdings 3</vt:lpstr>
      <vt:lpstr>Metro</vt:lpstr>
      <vt:lpstr>PowerPoint Presentation</vt:lpstr>
      <vt:lpstr>Splošno o skupini </vt:lpstr>
      <vt:lpstr>Zvrst glasbe</vt:lpstr>
      <vt:lpstr>Zgodovina skupine</vt:lpstr>
      <vt:lpstr>Paul David Hewson (Bono Vox, Bono)</vt:lpstr>
      <vt:lpstr>Lawrence Joseph Mullen (Larry)</vt:lpstr>
      <vt:lpstr>Adam Clayton</vt:lpstr>
      <vt:lpstr>David Howell Evans (The Edge)</vt:lpstr>
      <vt:lpstr>Albumi</vt:lpstr>
      <vt:lpstr>Top 12 najuspešnejših pesmi</vt:lpstr>
      <vt:lpstr>Nagrade</vt:lpstr>
      <vt:lpstr>PowerPoint Presentation</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2019-05-31T08:47:46Z</dcterms:created>
  <dcterms:modified xsi:type="dcterms:W3CDTF">2019-05-31T08:47:46Z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