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  <p:sldId id="266" r:id="rId4"/>
    <p:sldId id="258" r:id="rId5"/>
    <p:sldId id="259" r:id="rId6"/>
    <p:sldId id="268" r:id="rId7"/>
    <p:sldId id="260" r:id="rId8"/>
    <p:sldId id="261" r:id="rId9"/>
    <p:sldId id="270" r:id="rId10"/>
    <p:sldId id="262" r:id="rId11"/>
    <p:sldId id="263" r:id="rId12"/>
    <p:sldId id="264" r:id="rId13"/>
    <p:sldId id="271" r:id="rId14"/>
    <p:sldId id="272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9200F6"/>
    <a:srgbClr val="00B800"/>
    <a:srgbClr val="CC00FF"/>
    <a:srgbClr val="0051C8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3" autoAdjust="0"/>
  </p:normalViewPr>
  <p:slideViewPr>
    <p:cSldViewPr>
      <p:cViewPr varScale="1">
        <p:scale>
          <a:sx n="106" d="100"/>
          <a:sy n="106" d="100"/>
        </p:scale>
        <p:origin x="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E7335-2A39-4C18-A8A9-F85D6DB3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A2D61-D0F5-4F3E-B05F-7C3CA0BA6B4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48649-A999-41B2-A661-7D96A60E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B2FDA-09EE-4DF4-8E0D-40B82489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EAD53-0F6B-4F9C-B258-A0ADDB47DD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9963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2256A-2445-44B7-BA91-6FCFF1F5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28CBE-9131-4497-928C-2C031485E64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A220C-F23F-4413-BF9B-93D2AEF1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65D4C-A72F-49FC-8D82-33136707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33414-4083-4156-AD3C-69F7C0905A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1380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5BE1C-3FD1-4105-AAF5-6472F657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A6B36-64B6-40DC-B662-FF928C5520F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284F4-C417-4607-ADFB-807F148F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6FF24-1E60-470C-BA94-6622A43E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BAA3B-64BA-4D11-97FB-7B41C760A4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499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0DAC3-2875-4D96-A75E-5AD52C9E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68612-CF8F-45F9-BAF1-3292415CD7C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0C82A-A9F6-4232-A8DA-9E2857A8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40F7-008C-452C-ADAA-3E939DAA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B680B-D993-4047-899F-B9259ED69E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8957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71D2F-8812-4FE7-9778-4FFFEDBF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5915-25A4-43A9-BA66-BF830F8D1BE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9A22F-CCD3-45BF-8078-113C29A8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C565F-18FE-46A1-90A9-179D57CB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2F255-059E-4FFE-83E7-97463CE920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0334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C7CC5B-5136-42A9-8D66-D0DEA690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0D818-C578-46E9-85A2-0E727FA8907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29264B-76C3-41B1-97BC-FFED11351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881540-CD78-4BCE-8C2A-76791523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E4603-CFB8-4AFC-99C8-C9561699FD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0555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F44483-F0B1-49CA-A987-3029AADF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D35D5-6315-470D-AB4B-BD67EB7D7AE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E56DE93-2C8C-478A-A3CC-F2038686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9E74B7-2966-49B2-912A-A63375DA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034AF-F83C-4F44-A8CC-E4FE43D75A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7004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10DA02-33B7-45BA-BE17-DF385339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9485-1F86-4121-ACE4-56F3EAE3A09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97E0F0-FE21-4F10-A975-A7492ABA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FDA8D3-A321-4FBF-9E7D-44273293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9A2A7-58CC-4290-8A3B-B4C46C0B72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9442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CA73FB-0327-4B1F-9B58-04B2EBB1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AC0B7-8A36-4B73-980D-4E62B90B14E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14D05A-6364-4275-927E-2CF74DFD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FA4162-233A-4DDB-AB4B-AC3D6040D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3C059-23C5-4B4A-950D-B1FEED35F8F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86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894987-4077-48A7-BC4E-347B74E05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BE0BE-BF1D-4D95-970A-E70D0DE2150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B96290-F904-44F4-90D5-C8980F05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1FAC96-41B6-457E-AAA3-5A170CE4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F927B-54F3-4FBD-9A8E-40772A24E3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835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071B6D-6CD0-4EFF-9394-34507E70F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A29E-94CC-47ED-8707-D39A2D411B1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9D48CB-8431-417B-B9E3-D0B176B58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939D72-5462-4D84-B6DD-614FDDA4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B2D1E-6D14-4F3F-B157-4E9892C74E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8205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CDAD2E2-2AFA-475C-96FA-F946799E9B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B87E3B2-353B-4AF0-A474-CC753FE3C7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6A0E3-8E29-40BC-B7CE-DF87BF99A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412E12-6BB4-4065-9634-5866EE16906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EC11A-D984-4696-8F01-BB80953F2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F8375-EC48-4CE7-8C89-2E7B6BE0B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384DC11-528A-468B-BA24-EF07F509301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d/d9/Peppina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057AD1D0-D194-490B-B25B-26F2E4692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4218">
            <a:off x="5027613" y="2763838"/>
            <a:ext cx="2706687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EE02F86-E89C-42F3-B1F3-088F1B79D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337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4ABEA6-4224-42B5-94F7-B9EF57619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6238" y="357188"/>
            <a:ext cx="7497762" cy="2568575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sl-SI" sz="6600" b="1" dirty="0">
                <a:solidFill>
                  <a:srgbClr val="00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Giuseppe Verdi </a:t>
            </a:r>
            <a:r>
              <a:rPr lang="sl-SI" sz="4800" b="1" dirty="0">
                <a:solidFill>
                  <a:srgbClr val="00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(1813-1901)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76D1F-762E-4BC0-BA47-15DD96587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88" y="3286125"/>
            <a:ext cx="7407275" cy="17526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sl-SI" b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sl-SI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6B86F1-174E-4393-A06C-A8E1C0282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53962-7C73-4856-AFAA-02154332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285750"/>
            <a:ext cx="7497762" cy="8683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00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Opere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2FE02-44FD-4F72-8783-261EF9B72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214422"/>
            <a:ext cx="8143932" cy="5214974"/>
          </a:xfrm>
        </p:spPr>
        <p:txBody>
          <a:bodyPr numCol="2" rtlCol="0"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1200" b="1" dirty="0">
                <a:solidFill>
                  <a:srgbClr val="CC00CC"/>
                </a:solidFill>
                <a:latin typeface="Comic Sans MS" pitchFamily="66" charset="0"/>
              </a:rPr>
              <a:t>Oberto, grof svetega Bonifacija </a:t>
            </a:r>
            <a:r>
              <a:rPr lang="sl-SI" sz="1200" b="1" dirty="0">
                <a:solidFill>
                  <a:srgbClr val="9200F6"/>
                </a:solidFill>
                <a:latin typeface="Comic Sans MS" pitchFamily="66" charset="0"/>
              </a:rPr>
              <a:t>(La Scala, Milano, 17. november 1839) - opera v dveh dejanjih (Temistocle Solera)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1200" b="1" dirty="0">
                <a:solidFill>
                  <a:srgbClr val="CC00CC"/>
                </a:solidFill>
                <a:latin typeface="Comic Sans MS" pitchFamily="66" charset="0"/>
              </a:rPr>
              <a:t>En dan kraljevanja </a:t>
            </a:r>
            <a:r>
              <a:rPr lang="sl-SI" sz="1200" b="1" dirty="0">
                <a:solidFill>
                  <a:srgbClr val="9200F6"/>
                </a:solidFill>
                <a:latin typeface="Comic Sans MS" pitchFamily="66" charset="0"/>
              </a:rPr>
              <a:t>(La Scala, Milano, 5. september 1840) – komična melodrama v dveh dejanjih (Felice Romani)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1200" b="1" dirty="0">
                <a:solidFill>
                  <a:srgbClr val="9200F6"/>
                </a:solidFill>
                <a:latin typeface="Comic Sans MS" pitchFamily="66" charset="0"/>
              </a:rPr>
              <a:t>Nabucco (La Scala, Milano 9. marec 1842) – lirična opera v štirih dejanjih (Temistocle Solera)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1200" b="1" dirty="0">
                <a:solidFill>
                  <a:srgbClr val="CC00CC"/>
                </a:solidFill>
                <a:latin typeface="Comic Sans MS" pitchFamily="66" charset="0"/>
              </a:rPr>
              <a:t>Lombardi na prvem križarskem pohodu </a:t>
            </a:r>
            <a:r>
              <a:rPr lang="sl-SI" sz="1200" b="1" dirty="0">
                <a:solidFill>
                  <a:srgbClr val="9200F6"/>
                </a:solidFill>
                <a:latin typeface="Comic Sans MS" pitchFamily="66" charset="0"/>
              </a:rPr>
              <a:t>(La Scala, Milano, 11. februar 1843) – lirična opera v štirih dejanjih (Temistocle Solera)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1200" b="1" dirty="0">
                <a:solidFill>
                  <a:srgbClr val="CC00CC"/>
                </a:solidFill>
                <a:latin typeface="Comic Sans MS" pitchFamily="66" charset="0"/>
              </a:rPr>
              <a:t>Ernan</a:t>
            </a:r>
            <a:r>
              <a:rPr lang="sl-SI" sz="1200" b="1" dirty="0">
                <a:solidFill>
                  <a:srgbClr val="9200F6"/>
                </a:solidFill>
                <a:latin typeface="Comic Sans MS" pitchFamily="66" charset="0"/>
              </a:rPr>
              <a:t>i (Teatro La Fenice, Benetke, 9. marec 1844) – lirična opera v štirih dejanjih (Francesco Maria Piave)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1200" b="1" dirty="0">
                <a:solidFill>
                  <a:srgbClr val="CC00CC"/>
                </a:solidFill>
                <a:latin typeface="Comic Sans MS" pitchFamily="66" charset="0"/>
              </a:rPr>
              <a:t>Devica orleanska </a:t>
            </a:r>
            <a:r>
              <a:rPr lang="sl-SI" sz="1200" b="1" dirty="0">
                <a:solidFill>
                  <a:srgbClr val="9200F6"/>
                </a:solidFill>
                <a:latin typeface="Comic Sans MS" pitchFamily="66" charset="0"/>
              </a:rPr>
              <a:t>(La Scala, Milano, 15. februar 1845) – lirična opera v treh dejanjih (Temistocle Solera)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1200" b="1" dirty="0">
                <a:solidFill>
                  <a:srgbClr val="CC00CC"/>
                </a:solidFill>
                <a:latin typeface="Comic Sans MS" pitchFamily="66" charset="0"/>
              </a:rPr>
              <a:t>Alzira</a:t>
            </a:r>
            <a:r>
              <a:rPr lang="sl-SI" sz="1200" b="1" dirty="0">
                <a:solidFill>
                  <a:srgbClr val="9200F6"/>
                </a:solidFill>
                <a:latin typeface="Comic Sans MS" pitchFamily="66" charset="0"/>
              </a:rPr>
              <a:t> (Teatro San Carlo, Neapelj, 12. avgust 1845) – lirična tragedija s prologom in dvema dejanjema (Salvatore Cammarano)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1200" b="1" dirty="0">
                <a:solidFill>
                  <a:srgbClr val="CC00CC"/>
                </a:solidFill>
                <a:latin typeface="Comic Sans MS" pitchFamily="66" charset="0"/>
              </a:rPr>
              <a:t>Attila</a:t>
            </a:r>
            <a:r>
              <a:rPr lang="sl-SI" sz="1200" b="1" dirty="0">
                <a:solidFill>
                  <a:srgbClr val="9200F6"/>
                </a:solidFill>
                <a:latin typeface="Comic Sans MS" pitchFamily="66" charset="0"/>
              </a:rPr>
              <a:t> (Teatro La Fenice, Benetke, 17. marec 1846) – lirična opera v treh dejanjih (Temistocle Solera)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1200" b="1" dirty="0">
                <a:solidFill>
                  <a:srgbClr val="CC00CC"/>
                </a:solidFill>
                <a:latin typeface="Comic Sans MS" pitchFamily="66" charset="0"/>
              </a:rPr>
              <a:t>Macbeth</a:t>
            </a:r>
            <a:r>
              <a:rPr lang="sl-SI" sz="1200" b="1" dirty="0">
                <a:solidFill>
                  <a:srgbClr val="9200F6"/>
                </a:solidFill>
                <a:latin typeface="Comic Sans MS" pitchFamily="66" charset="0"/>
              </a:rPr>
              <a:t> (Teatro della Pergola, Firence, 14. marec 1847) - melodrama v štirih dejanjih (Francesco Maria Piave in Andrea Maffei)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sl-SI" sz="1200" b="1" dirty="0">
              <a:solidFill>
                <a:srgbClr val="9200F6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1200" b="1" dirty="0">
                <a:solidFill>
                  <a:srgbClr val="CC00CC"/>
                </a:solidFill>
                <a:latin typeface="Comic Sans MS" pitchFamily="66" charset="0"/>
              </a:rPr>
              <a:t>Razbojniki</a:t>
            </a:r>
            <a:r>
              <a:rPr lang="sl-SI" sz="1200" b="1" dirty="0">
                <a:solidFill>
                  <a:srgbClr val="9200F6"/>
                </a:solidFill>
                <a:latin typeface="Comic Sans MS" pitchFamily="66" charset="0"/>
              </a:rPr>
              <a:t> (London, 22. julij 1847) – tragična melodrama v štirih dejanjih (Andrea Maffei)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1200" b="1" dirty="0">
                <a:solidFill>
                  <a:srgbClr val="CC00CC"/>
                </a:solidFill>
                <a:latin typeface="Comic Sans MS" pitchFamily="66" charset="0"/>
              </a:rPr>
              <a:t>Rigoletto</a:t>
            </a:r>
            <a:r>
              <a:rPr lang="sl-SI" sz="1200" b="1" dirty="0">
                <a:solidFill>
                  <a:srgbClr val="9200F6"/>
                </a:solidFill>
                <a:latin typeface="Comic Sans MS" pitchFamily="66" charset="0"/>
              </a:rPr>
              <a:t> (Teatro La Fenice, Benetke, 11. marec 1851) – melodrama v treh dejanjih (Francesco Maria Piave)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1200" b="1" dirty="0">
                <a:solidFill>
                  <a:srgbClr val="CC00CC"/>
                </a:solidFill>
                <a:latin typeface="Comic Sans MS" pitchFamily="66" charset="0"/>
              </a:rPr>
              <a:t>Trubadur</a:t>
            </a:r>
            <a:r>
              <a:rPr lang="sl-SI" sz="1200" b="1" dirty="0">
                <a:solidFill>
                  <a:srgbClr val="9200F6"/>
                </a:solidFill>
                <a:latin typeface="Comic Sans MS" pitchFamily="66" charset="0"/>
              </a:rPr>
              <a:t> (Teatro Apollo, Rim, 19. januar 1853) – drama v štirih dejanjih (Salvatore Cammarano, dokončal Leone Emanuele Bardare)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1200" b="1" dirty="0">
                <a:solidFill>
                  <a:srgbClr val="CC00CC"/>
                </a:solidFill>
                <a:latin typeface="Comic Sans MS" pitchFamily="66" charset="0"/>
              </a:rPr>
              <a:t>Traviata</a:t>
            </a:r>
            <a:r>
              <a:rPr lang="sl-SI" sz="1200" b="1" dirty="0">
                <a:solidFill>
                  <a:srgbClr val="9200F6"/>
                </a:solidFill>
                <a:latin typeface="Comic Sans MS" pitchFamily="66" charset="0"/>
              </a:rPr>
              <a:t> (Teatro La Fenice, 6. marec 1853) – melodrama v treh dejanjih (Francesco Maria Piave)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1200" b="1" dirty="0">
                <a:solidFill>
                  <a:srgbClr val="CC00CC"/>
                </a:solidFill>
                <a:latin typeface="Comic Sans MS" pitchFamily="66" charset="0"/>
              </a:rPr>
              <a:t>Sicilijanske večernice </a:t>
            </a:r>
            <a:r>
              <a:rPr lang="sl-SI" sz="1200" b="1" dirty="0">
                <a:solidFill>
                  <a:srgbClr val="9200F6"/>
                </a:solidFill>
                <a:latin typeface="Comic Sans MS" pitchFamily="66" charset="0"/>
              </a:rPr>
              <a:t>(Teatro de l'Operà, Pariz, 13. junij 1855) – drama v petih dejanjih (Eugène Scribe in Charles Duveyrier)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1200" b="1" dirty="0">
                <a:solidFill>
                  <a:srgbClr val="CC00CC"/>
                </a:solidFill>
                <a:latin typeface="Comic Sans MS" pitchFamily="66" charset="0"/>
              </a:rPr>
              <a:t>Ples v maskah </a:t>
            </a:r>
            <a:r>
              <a:rPr lang="sl-SI" sz="1200" b="1" dirty="0">
                <a:solidFill>
                  <a:srgbClr val="9200F6"/>
                </a:solidFill>
                <a:latin typeface="Comic Sans MS" pitchFamily="66" charset="0"/>
              </a:rPr>
              <a:t>(Teatro Apollo,Rim, 17. februar 1859) – melodrama v treh dejanjih Antonio Somma)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1200" b="1" dirty="0">
                <a:solidFill>
                  <a:srgbClr val="CC00CC"/>
                </a:solidFill>
                <a:latin typeface="Comic Sans MS" pitchFamily="66" charset="0"/>
              </a:rPr>
              <a:t>Moč usode </a:t>
            </a:r>
            <a:r>
              <a:rPr lang="sl-SI" sz="1200" b="1" dirty="0">
                <a:solidFill>
                  <a:srgbClr val="9200F6"/>
                </a:solidFill>
                <a:latin typeface="Comic Sans MS" pitchFamily="66" charset="0"/>
              </a:rPr>
              <a:t>(Cesarsko gledališče, Peterburg, 10. november 1862) – opera v štirih dejanjih (Francesco Maria Piave)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1200" b="1" dirty="0">
                <a:solidFill>
                  <a:srgbClr val="CC00CC"/>
                </a:solidFill>
                <a:latin typeface="Comic Sans MS" pitchFamily="66" charset="0"/>
              </a:rPr>
              <a:t>Don Carlos </a:t>
            </a:r>
            <a:r>
              <a:rPr lang="sl-SI" sz="1200" b="1" dirty="0">
                <a:solidFill>
                  <a:srgbClr val="9200F6"/>
                </a:solidFill>
                <a:latin typeface="Comic Sans MS" pitchFamily="66" charset="0"/>
              </a:rPr>
              <a:t>(Teatro de l'Operà, Pariz, 11. marec 1867) – velika opera v petih dejanjih (Joseph Méry in Camille Du Locle)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1200" b="1" dirty="0">
                <a:solidFill>
                  <a:srgbClr val="CC00CC"/>
                </a:solidFill>
                <a:latin typeface="Comic Sans MS" pitchFamily="66" charset="0"/>
              </a:rPr>
              <a:t>Aida </a:t>
            </a:r>
            <a:r>
              <a:rPr lang="sl-SI" sz="1200" b="1" dirty="0">
                <a:solidFill>
                  <a:srgbClr val="9200F6"/>
                </a:solidFill>
                <a:latin typeface="Comic Sans MS" pitchFamily="66" charset="0"/>
              </a:rPr>
              <a:t>(Kairo, 24. december 1871) – opera v štirih dejanjih (Antonio Ghislanzoni)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1200" b="1" dirty="0">
                <a:solidFill>
                  <a:srgbClr val="CC00CC"/>
                </a:solidFill>
                <a:latin typeface="Comic Sans MS" pitchFamily="66" charset="0"/>
              </a:rPr>
              <a:t>Otello</a:t>
            </a:r>
            <a:r>
              <a:rPr lang="sl-SI" sz="1200" b="1" dirty="0">
                <a:solidFill>
                  <a:srgbClr val="9200F6"/>
                </a:solidFill>
                <a:latin typeface="Comic Sans MS" pitchFamily="66" charset="0"/>
              </a:rPr>
              <a:t> (La Scala, Milano, 5. februar 1887) – lirična drama v štirih dejanjih (Arrigo Boito)</a:t>
            </a:r>
          </a:p>
          <a:p>
            <a:pPr fontAlgn="auto">
              <a:spcAft>
                <a:spcPts val="0"/>
              </a:spcAft>
              <a:defRPr/>
            </a:pPr>
            <a:endParaRPr lang="sl-SI" sz="11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65036C-9BDB-49A9-A6AD-B33BCA0E1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75725A-1446-4232-BCB2-C970B2BC3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00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Ostala dela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4035D-5A9D-4FF7-9355-A04E7C848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688" y="1357313"/>
            <a:ext cx="4208462" cy="47672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000" dirty="0">
                <a:solidFill>
                  <a:srgbClr val="9200F6"/>
                </a:solidFill>
                <a:latin typeface="Comic Sans MS" pitchFamily="66" charset="0"/>
              </a:rPr>
              <a:t>Libera me (napisano 1869 ob smrti italijanskega skladatelja Rossinija)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000" dirty="0">
                <a:solidFill>
                  <a:srgbClr val="9200F6"/>
                </a:solidFill>
                <a:latin typeface="Comic Sans MS" pitchFamily="66" charset="0"/>
              </a:rPr>
              <a:t>Requiem (napisan 1874 ob smrti italijanskega pesnika Manzonija)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000" dirty="0">
                <a:solidFill>
                  <a:srgbClr val="9200F6"/>
                </a:solidFill>
                <a:latin typeface="Comic Sans MS" pitchFamily="66" charset="0"/>
              </a:rPr>
              <a:t>Pater noster (1879)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000" dirty="0">
                <a:solidFill>
                  <a:srgbClr val="9200F6"/>
                </a:solidFill>
                <a:latin typeface="Comic Sans MS" pitchFamily="66" charset="0"/>
              </a:rPr>
              <a:t>Ave Maria (1880)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sl-SI" sz="2000" dirty="0">
              <a:solidFill>
                <a:srgbClr val="9200F6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1900" dirty="0">
                <a:solidFill>
                  <a:srgbClr val="CC00CC"/>
                </a:solidFill>
                <a:latin typeface="Comic Sans MS" pitchFamily="66" charset="0"/>
              </a:rPr>
              <a:t>NEPOZNANE BESEDE: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1900" dirty="0">
                <a:solidFill>
                  <a:srgbClr val="CC00CC"/>
                </a:solidFill>
                <a:latin typeface="Comic Sans MS" pitchFamily="66" charset="0"/>
              </a:rPr>
              <a:t>rekviem - pogrebna ali obletna maša za umrle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1900" dirty="0">
                <a:solidFill>
                  <a:srgbClr val="CC00CC"/>
                </a:solidFill>
                <a:latin typeface="Comic Sans MS" pitchFamily="66" charset="0"/>
              </a:rPr>
              <a:t>kontrapunkt - kompozicijska tehnika vodenja in kombiniranja dveh ali več samostojnih glasov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28111C01-FA53-4C77-9B33-3DD623143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928813"/>
            <a:ext cx="3429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BB1111-BD08-4177-9096-8B9914A03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15AD7799-259F-4D02-87DC-FA89BF11E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1257">
            <a:off x="2995613" y="2151063"/>
            <a:ext cx="2635250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F859D9D0-A2F5-48F3-AA70-0385840D6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2768">
            <a:off x="5695950" y="3671888"/>
            <a:ext cx="247015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D1503C5-5BCE-495C-87F9-48AD4DBC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00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Slike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23AA46F1-47AB-4C8A-82C7-E8803C52AA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83403">
            <a:off x="325438" y="395288"/>
            <a:ext cx="2386012" cy="3870325"/>
          </a:xfrm>
        </p:spPr>
      </p:pic>
      <p:pic>
        <p:nvPicPr>
          <p:cNvPr id="13319" name="Picture 2">
            <a:extLst>
              <a:ext uri="{FF2B5EF4-FFF2-40B4-BE49-F238E27FC236}">
                <a16:creationId xmlns:a16="http://schemas.microsoft.com/office/drawing/2014/main" id="{61E0DB56-7A5B-41AB-BBC2-0BAB17A72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0"/>
            <a:ext cx="2928937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10">
            <a:extLst>
              <a:ext uri="{FF2B5EF4-FFF2-40B4-BE49-F238E27FC236}">
                <a16:creationId xmlns:a16="http://schemas.microsoft.com/office/drawing/2014/main" id="{7086460D-E28C-457B-8A6B-802CB47D2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188" y="0"/>
            <a:ext cx="2185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>
                <a:solidFill>
                  <a:srgbClr val="FFFF00"/>
                </a:solidFill>
              </a:rPr>
              <a:t>Ferdinando Provesi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74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0CAE72-F96A-4958-930B-5E765F3F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815"/>
            <a:ext cx="9144000" cy="685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Verdijeva rojstna hiša">
            <a:extLst>
              <a:ext uri="{FF2B5EF4-FFF2-40B4-BE49-F238E27FC236}">
                <a16:creationId xmlns:a16="http://schemas.microsoft.com/office/drawing/2014/main" id="{0BA2ECC4-05B2-4C81-8ED2-1933A67F8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7892">
            <a:off x="623888" y="3263900"/>
            <a:ext cx="458787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verdi-17">
            <a:extLst>
              <a:ext uri="{FF2B5EF4-FFF2-40B4-BE49-F238E27FC236}">
                <a16:creationId xmlns:a16="http://schemas.microsoft.com/office/drawing/2014/main" id="{14B7134C-7FAD-45E5-84FE-11EE89FBB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874">
            <a:off x="5603875" y="334963"/>
            <a:ext cx="291147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verdi-33">
            <a:extLst>
              <a:ext uri="{FF2B5EF4-FFF2-40B4-BE49-F238E27FC236}">
                <a16:creationId xmlns:a16="http://schemas.microsoft.com/office/drawing/2014/main" id="{0970DA6E-65C5-4BE2-9A33-B647BFF3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3428">
            <a:off x="571500" y="357188"/>
            <a:ext cx="410527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verdi-62">
            <a:extLst>
              <a:ext uri="{FF2B5EF4-FFF2-40B4-BE49-F238E27FC236}">
                <a16:creationId xmlns:a16="http://schemas.microsoft.com/office/drawing/2014/main" id="{3F3052EB-D051-49C5-8236-14D48ECDA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286250"/>
            <a:ext cx="33131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216266-539C-407C-B719-E49D697C2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815"/>
            <a:ext cx="9144000" cy="685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>
            <a:extLst>
              <a:ext uri="{FF2B5EF4-FFF2-40B4-BE49-F238E27FC236}">
                <a16:creationId xmlns:a16="http://schemas.microsoft.com/office/drawing/2014/main" id="{6A61128D-B6C5-4DE6-8DF3-66D4B4E44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38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D5C9DF3B-24FE-4021-943A-738015C2F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0109">
            <a:off x="1657350" y="4017963"/>
            <a:ext cx="21240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>
            <a:extLst>
              <a:ext uri="{FF2B5EF4-FFF2-40B4-BE49-F238E27FC236}">
                <a16:creationId xmlns:a16="http://schemas.microsoft.com/office/drawing/2014/main" id="{096DE113-E638-4744-A4BC-C82F0A40B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1710">
            <a:off x="3608388" y="939800"/>
            <a:ext cx="2906712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verdi018">
            <a:extLst>
              <a:ext uri="{FF2B5EF4-FFF2-40B4-BE49-F238E27FC236}">
                <a16:creationId xmlns:a16="http://schemas.microsoft.com/office/drawing/2014/main" id="{C03AADD8-E99A-4ADE-A31E-FA9EC6FDB8C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698">
            <a:off x="6062663" y="3057525"/>
            <a:ext cx="2908300" cy="3633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Rectangle 9">
            <a:extLst>
              <a:ext uri="{FF2B5EF4-FFF2-40B4-BE49-F238E27FC236}">
                <a16:creationId xmlns:a16="http://schemas.microsoft.com/office/drawing/2014/main" id="{48FEFD13-0011-4FEA-BDF5-1B928FC660C6}"/>
              </a:ext>
            </a:extLst>
          </p:cNvPr>
          <p:cNvSpPr>
            <a:spLocks noChangeArrowheads="1"/>
          </p:cNvSpPr>
          <p:nvPr/>
        </p:nvSpPr>
        <p:spPr bwMode="auto">
          <a:xfrm rot="1199916">
            <a:off x="4067175" y="949325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>
                <a:solidFill>
                  <a:srgbClr val="FFFF00"/>
                </a:solidFill>
              </a:rPr>
              <a:t>Alessandro Manzoni</a:t>
            </a:r>
          </a:p>
        </p:txBody>
      </p:sp>
      <p:sp>
        <p:nvSpPr>
          <p:cNvPr id="15368" name="Rectangle 10">
            <a:extLst>
              <a:ext uri="{FF2B5EF4-FFF2-40B4-BE49-F238E27FC236}">
                <a16:creationId xmlns:a16="http://schemas.microsoft.com/office/drawing/2014/main" id="{69168C10-E59B-46F7-A06C-CBE4A80A7157}"/>
              </a:ext>
            </a:extLst>
          </p:cNvPr>
          <p:cNvSpPr>
            <a:spLocks noChangeArrowheads="1"/>
          </p:cNvSpPr>
          <p:nvPr/>
        </p:nvSpPr>
        <p:spPr bwMode="auto">
          <a:xfrm rot="-630274">
            <a:off x="1300163" y="4002088"/>
            <a:ext cx="240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>
                <a:solidFill>
                  <a:srgbClr val="FFFF00"/>
                </a:solidFill>
              </a:rPr>
              <a:t>Giuseppina Strepponi</a:t>
            </a:r>
          </a:p>
        </p:txBody>
      </p:sp>
      <p:sp>
        <p:nvSpPr>
          <p:cNvPr id="15369" name="Rectangle 11">
            <a:extLst>
              <a:ext uri="{FF2B5EF4-FFF2-40B4-BE49-F238E27FC236}">
                <a16:creationId xmlns:a16="http://schemas.microsoft.com/office/drawing/2014/main" id="{B70C46BE-023F-4DA3-B23D-9D5295BF5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9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Arrigo Boito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A32C9B-06D7-40A8-81B8-16D796728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A6F3C-1258-4294-B6AB-4AD303BC6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642938"/>
            <a:ext cx="4357688" cy="56054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Giuseppe </a:t>
            </a:r>
            <a:r>
              <a:rPr lang="sl-SI" sz="28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Fortunino</a:t>
            </a:r>
            <a:r>
              <a:rPr lang="sl-SI" sz="2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Francesco Verdi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8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400" dirty="0">
                <a:solidFill>
                  <a:srgbClr val="9200F6"/>
                </a:solidFill>
                <a:latin typeface="Comic Sans MS" pitchFamily="66" charset="0"/>
              </a:rPr>
              <a:t>italijanski romantični operni skladatelj (19. stoletje)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400" dirty="0">
                <a:solidFill>
                  <a:srgbClr val="9200F6"/>
                </a:solidFill>
                <a:latin typeface="Comic Sans MS" pitchFamily="66" charset="0"/>
              </a:rPr>
              <a:t>njegova dela v opernih hišah po vsem svetu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400" dirty="0">
                <a:solidFill>
                  <a:srgbClr val="9200F6"/>
                </a:solidFill>
                <a:latin typeface="Comic Sans MS" pitchFamily="66" charset="0"/>
              </a:rPr>
              <a:t>po svoji umetniški ustvarjalnosti se je razlikoval od Wagnerja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400" dirty="0">
                <a:solidFill>
                  <a:srgbClr val="9200F6"/>
                </a:solidFill>
                <a:latin typeface="Comic Sans MS" pitchFamily="66" charset="0"/>
              </a:rPr>
              <a:t>vsebina oper: narodnostni in občečloveški problemi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000" dirty="0">
              <a:solidFill>
                <a:srgbClr val="9200F6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sl-SI" sz="2000" dirty="0">
              <a:solidFill>
                <a:srgbClr val="9200F6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sl-SI" sz="2000" dirty="0">
              <a:solidFill>
                <a:srgbClr val="9200F6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000" dirty="0">
              <a:solidFill>
                <a:srgbClr val="9200F6"/>
              </a:solidFill>
              <a:latin typeface="Comic Sans MS" pitchFamily="66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B3F1F4-AF95-486F-B105-4F6BBE24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214438"/>
            <a:ext cx="3865562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id="{64309E6A-41BF-48A0-89C6-3E9523B5E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Content Placeholder 1">
            <a:extLst>
              <a:ext uri="{FF2B5EF4-FFF2-40B4-BE49-F238E27FC236}">
                <a16:creationId xmlns:a16="http://schemas.microsoft.com/office/drawing/2014/main" id="{3ECAE44B-73C5-4BE0-8BEA-2520E2C58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2863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sl-SI" altLang="sl-SI" sz="2400">
              <a:solidFill>
                <a:srgbClr val="9200F6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sl-SI" altLang="sl-SI" sz="2400">
              <a:solidFill>
                <a:srgbClr val="9200F6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sl-SI" altLang="sl-SI" sz="2400">
              <a:solidFill>
                <a:srgbClr val="9200F6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400">
                <a:solidFill>
                  <a:srgbClr val="9200F6"/>
                </a:solidFill>
                <a:latin typeface="Comic Sans MS" panose="030F0702030302020204" pitchFamily="66" charset="0"/>
              </a:rPr>
              <a:t>rodil se je 10. oktobra 1813 v kraju Le Roncole (Parma)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400">
                <a:solidFill>
                  <a:srgbClr val="9200F6"/>
                </a:solidFill>
                <a:latin typeface="Comic Sans MS" panose="030F0702030302020204" pitchFamily="66" charset="0"/>
              </a:rPr>
              <a:t>o</a:t>
            </a:r>
            <a:r>
              <a:rPr lang="it-IT" altLang="sl-SI" sz="2400">
                <a:solidFill>
                  <a:srgbClr val="9200F6"/>
                </a:solidFill>
                <a:latin typeface="Comic Sans MS" panose="030F0702030302020204" pitchFamily="66" charset="0"/>
              </a:rPr>
              <a:t>če gostilničar, mati predica</a:t>
            </a:r>
            <a:endParaRPr lang="sl-SI" altLang="sl-SI" sz="2400">
              <a:solidFill>
                <a:srgbClr val="9200F6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400">
                <a:solidFill>
                  <a:srgbClr val="9200F6"/>
                </a:solidFill>
                <a:latin typeface="Comic Sans MS" panose="030F0702030302020204" pitchFamily="66" charset="0"/>
              </a:rPr>
              <a:t>z glasbo se je seznanil že kot ministrant v vaški cerkvi, kjer je spoznal orgle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400">
                <a:solidFill>
                  <a:srgbClr val="9200F6"/>
                </a:solidFill>
                <a:latin typeface="Comic Sans MS" panose="030F0702030302020204" pitchFamily="66" charset="0"/>
              </a:rPr>
              <a:t>prvi učitelj: vaški organist Pietro Baistrocchi</a:t>
            </a:r>
          </a:p>
          <a:p>
            <a:pPr>
              <a:buFont typeface="Arial" panose="020B0604020202020204" pitchFamily="34" charset="0"/>
              <a:buNone/>
            </a:pPr>
            <a:br>
              <a:rPr lang="sl-SI" altLang="sl-SI" sz="2000">
                <a:solidFill>
                  <a:srgbClr val="9200F6"/>
                </a:solidFill>
              </a:rPr>
            </a:br>
            <a:endParaRPr lang="sl-SI" altLang="sl-SI" sz="2000">
              <a:solidFill>
                <a:srgbClr val="9200F6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45DBD293-6B0F-4BD1-97BD-534A7288F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C6BCE5-93CB-4470-95E9-55C17B64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00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Mladost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0D61D92D-8D67-42E8-B65B-16C52F459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8053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l-SI" altLang="sl-SI" sz="2000">
                <a:solidFill>
                  <a:srgbClr val="9200F6"/>
                </a:solidFill>
                <a:latin typeface="Comic Sans MS" panose="030F0702030302020204" pitchFamily="66" charset="0"/>
              </a:rPr>
              <a:t>že mlad pokazal talent za glasbo, igral je star klavir pri Baistrocchiju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000">
                <a:solidFill>
                  <a:srgbClr val="9200F6"/>
                </a:solidFill>
                <a:latin typeface="Comic Sans MS" panose="030F0702030302020204" pitchFamily="66" charset="0"/>
              </a:rPr>
              <a:t>v ogromni jezuitski knjižnici v Bussetu je še izpopolnil svoje glasbeno znanje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000">
                <a:solidFill>
                  <a:srgbClr val="9200F6"/>
                </a:solidFill>
                <a:latin typeface="Comic Sans MS" panose="030F0702030302020204" pitchFamily="66" charset="0"/>
              </a:rPr>
              <a:t>Ferdinando Provesi, mojster lokalne filharmonije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000">
                <a:solidFill>
                  <a:srgbClr val="9200F6"/>
                </a:solidFill>
                <a:latin typeface="Comic Sans MS" panose="030F0702030302020204" pitchFamily="66" charset="0"/>
              </a:rPr>
              <a:t>ni bil sprejet na glasbeno akademijo (prestar), zato se je tri leta učil kontrapunkt pri Vincenzu Lavigni (čembalist v Scali)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000">
                <a:solidFill>
                  <a:srgbClr val="9200F6"/>
                </a:solidFill>
                <a:latin typeface="Comic Sans MS" panose="030F0702030302020204" pitchFamily="66" charset="0"/>
              </a:rPr>
              <a:t>deloval v več gledališčih po Milanu, da bi se razgledal in naučil delovanja takratne javne in zaodrne scene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000">
                <a:solidFill>
                  <a:srgbClr val="9200F6"/>
                </a:solidFill>
                <a:latin typeface="Comic Sans MS" panose="030F0702030302020204" pitchFamily="66" charset="0"/>
              </a:rPr>
              <a:t>razgledan tudi na področju klasične dunajske glasbe (Milano pod avstrijsko oblastjo)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000">
                <a:solidFill>
                  <a:srgbClr val="9200F6"/>
                </a:solidFill>
                <a:latin typeface="Comic Sans MS" panose="030F0702030302020204" pitchFamily="66" charset="0"/>
              </a:rPr>
              <a:t>vpeljava v aristokracijo milanske družbe in povezava z gledališčem - skladateljevanje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1800">
              <a:solidFill>
                <a:srgbClr val="9200F6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sl-SI" altLang="sl-SI" sz="1800">
              <a:solidFill>
                <a:srgbClr val="9200F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6D0D8E-1F91-4E61-A548-24C297C76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File:Peppina.jpg">
            <a:hlinkClick r:id="rId3"/>
            <a:extLst>
              <a:ext uri="{FF2B5EF4-FFF2-40B4-BE49-F238E27FC236}">
                <a16:creationId xmlns:a16="http://schemas.microsoft.com/office/drawing/2014/main" id="{C0820BC8-1194-4FC5-9A87-EAB1FC178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988">
            <a:off x="714375" y="1285875"/>
            <a:ext cx="22145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1A865E-3A89-4390-8DED-09C923C7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00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Zgodnje obdobje</a:t>
            </a:r>
          </a:p>
        </p:txBody>
      </p:sp>
      <p:sp>
        <p:nvSpPr>
          <p:cNvPr id="6149" name="Content Placeholder 2">
            <a:extLst>
              <a:ext uri="{FF2B5EF4-FFF2-40B4-BE49-F238E27FC236}">
                <a16:creationId xmlns:a16="http://schemas.microsoft.com/office/drawing/2014/main" id="{9D1B85BE-A985-4BBD-9F2A-7BA6BA6EE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188" y="1285875"/>
            <a:ext cx="4929187" cy="5572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l-SI" altLang="sl-SI" sz="2000">
                <a:solidFill>
                  <a:srgbClr val="9200F6"/>
                </a:solidFill>
                <a:latin typeface="Comic Sans MS" panose="030F0702030302020204" pitchFamily="66" charset="0"/>
              </a:rPr>
              <a:t>prva opera (originalno </a:t>
            </a:r>
            <a:r>
              <a:rPr lang="sl-SI" altLang="sl-SI" sz="2000" i="1">
                <a:solidFill>
                  <a:srgbClr val="9200F6"/>
                </a:solidFill>
                <a:latin typeface="Comic Sans MS" panose="030F0702030302020204" pitchFamily="66" charset="0"/>
              </a:rPr>
              <a:t>Rochester</a:t>
            </a:r>
            <a:r>
              <a:rPr lang="sl-SI" altLang="sl-SI" sz="2000">
                <a:solidFill>
                  <a:srgbClr val="9200F6"/>
                </a:solidFill>
                <a:latin typeface="Comic Sans MS" panose="030F0702030302020204" pitchFamily="66" charset="0"/>
              </a:rPr>
              <a:t>), kasneje predelana v </a:t>
            </a:r>
            <a:r>
              <a:rPr lang="sl-SI" altLang="sl-SI" sz="2000" i="1">
                <a:solidFill>
                  <a:srgbClr val="9200F6"/>
                </a:solidFill>
                <a:latin typeface="Comic Sans MS" panose="030F0702030302020204" pitchFamily="66" charset="0"/>
              </a:rPr>
              <a:t>Oberta, conte di San Bonifacio</a:t>
            </a:r>
            <a:r>
              <a:rPr lang="sl-SI" altLang="sl-SI" sz="2000">
                <a:solidFill>
                  <a:srgbClr val="9200F6"/>
                </a:solidFill>
                <a:latin typeface="Comic Sans MS" panose="030F0702030302020204" pitchFamily="66" charset="0"/>
              </a:rPr>
              <a:t> , ni požela večjega uspeha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000">
                <a:solidFill>
                  <a:srgbClr val="9200F6"/>
                </a:solidFill>
                <a:latin typeface="Comic Sans MS" panose="030F0702030302020204" pitchFamily="66" charset="0"/>
              </a:rPr>
              <a:t>Bartolomeo Merelli mu dal pogodbo za še dve operi: komična opera </a:t>
            </a:r>
            <a:r>
              <a:rPr lang="sl-SI" altLang="sl-SI" sz="2000" i="1">
                <a:solidFill>
                  <a:srgbClr val="9200F6"/>
                </a:solidFill>
                <a:latin typeface="Comic Sans MS" panose="030F0702030302020204" pitchFamily="66" charset="0"/>
              </a:rPr>
              <a:t>Un giorno di regno </a:t>
            </a:r>
            <a:r>
              <a:rPr lang="sl-SI" altLang="sl-SI" sz="2000">
                <a:solidFill>
                  <a:srgbClr val="9200F6"/>
                </a:solidFill>
                <a:latin typeface="Comic Sans MS" panose="030F0702030302020204" pitchFamily="66" charset="0"/>
              </a:rPr>
              <a:t>in njegova najuspešnejša in najbolj znana opera</a:t>
            </a:r>
            <a:r>
              <a:rPr lang="sl-SI" altLang="sl-SI" sz="2000" i="1">
                <a:solidFill>
                  <a:srgbClr val="9200F6"/>
                </a:solidFill>
                <a:latin typeface="Comic Sans MS" panose="030F0702030302020204" pitchFamily="66" charset="0"/>
              </a:rPr>
              <a:t> Nabucco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000">
                <a:solidFill>
                  <a:srgbClr val="9200F6"/>
                </a:solidFill>
                <a:latin typeface="Comic Sans MS" panose="030F0702030302020204" pitchFamily="66" charset="0"/>
              </a:rPr>
              <a:t>po smrti prve žene in otrok spoznal novo življenjsko sopotnico Giuseppino Strepponi, operno pevko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2000">
              <a:solidFill>
                <a:srgbClr val="9200F6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000">
                <a:solidFill>
                  <a:srgbClr val="9200F6"/>
                </a:solidFill>
                <a:latin typeface="Comic Sans MS" panose="030F0702030302020204" pitchFamily="66" charset="0"/>
              </a:rPr>
              <a:t>upodobljen bil na bankovcu za 1000 italijanskih lir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1800">
              <a:solidFill>
                <a:srgbClr val="9200F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1C817F5D-10AD-4495-9B1D-02F2B2CC6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5526">
            <a:off x="358775" y="4344988"/>
            <a:ext cx="337185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AADAC96-C18C-4975-9506-FA5CFF831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4"/>
            <a:ext cx="9144000" cy="685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Content Placeholder 1">
            <a:extLst>
              <a:ext uri="{FF2B5EF4-FFF2-40B4-BE49-F238E27FC236}">
                <a16:creationId xmlns:a16="http://schemas.microsoft.com/office/drawing/2014/main" id="{25A359F0-67A4-4D36-8B6D-54D093219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0784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l-SI" altLang="sl-SI" sz="2400">
                <a:solidFill>
                  <a:srgbClr val="9200F6"/>
                </a:solidFill>
                <a:latin typeface="Comic Sans MS" panose="030F0702030302020204" pitchFamily="66" charset="0"/>
              </a:rPr>
              <a:t>I Lombardi alla prima crociata, Ernani, I due Foscari, Alzira, Giovanna d'Arco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400">
                <a:solidFill>
                  <a:srgbClr val="9200F6"/>
                </a:solidFill>
                <a:latin typeface="Comic Sans MS" panose="030F0702030302020204" pitchFamily="66" charset="0"/>
              </a:rPr>
              <a:t>opere iz Verdijeve zgodnje dobe ustvarjanja imajo vsaka svoj edinstven značaj, ker vsaka razišče in prikaže dogodke in zgodbo iz popolnoma druge luči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400">
                <a:solidFill>
                  <a:srgbClr val="9200F6"/>
                </a:solidFill>
                <a:latin typeface="Comic Sans MS" panose="030F0702030302020204" pitchFamily="66" charset="0"/>
              </a:rPr>
              <a:t>Macbeth: Verdi osrednjo zgodbo prvič sestavil po “shakespearovsko” – dramski trikotnik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400">
                <a:solidFill>
                  <a:srgbClr val="9200F6"/>
                </a:solidFill>
                <a:latin typeface="Comic Sans MS" panose="030F0702030302020204" pitchFamily="66" charset="0"/>
              </a:rPr>
              <a:t>do 30. leta že uveljavljen in poznan skladatelj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400">
                <a:solidFill>
                  <a:srgbClr val="9200F6"/>
                </a:solidFill>
                <a:latin typeface="Comic Sans MS" panose="030F0702030302020204" pitchFamily="66" charset="0"/>
              </a:rPr>
              <a:t>predelal opero I Lombardi v Jérusalem za francosko operno hišo, izkušnje iz tega podviga pa je spretno prenesel na naslednje delo La battaglia di Legnano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400">
                <a:solidFill>
                  <a:srgbClr val="9200F6"/>
                </a:solidFill>
                <a:latin typeface="Comic Sans MS" panose="030F0702030302020204" pitchFamily="66" charset="0"/>
              </a:rPr>
              <a:t>Rigoletto – vrh Verdijevega ustvarjanja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2400">
              <a:solidFill>
                <a:srgbClr val="9200F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2EFD374D-8A0E-4AC3-B78C-FA5D57F22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AFE617-47B3-4200-9769-05FC0A5E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00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Zrelo obdobje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B0460-09C0-4549-99AB-6F72008CA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400" dirty="0">
                <a:solidFill>
                  <a:srgbClr val="9200F6"/>
                </a:solidFill>
                <a:latin typeface="Comic Sans MS" pitchFamily="66" charset="0"/>
              </a:rPr>
              <a:t>po enoletnem premoru napisal La </a:t>
            </a:r>
            <a:r>
              <a:rPr lang="sl-SI" sz="2400" dirty="0" err="1">
                <a:solidFill>
                  <a:srgbClr val="9200F6"/>
                </a:solidFill>
                <a:latin typeface="Comic Sans MS" pitchFamily="66" charset="0"/>
              </a:rPr>
              <a:t>Traviatta</a:t>
            </a:r>
            <a:r>
              <a:rPr lang="sl-SI" sz="2400" dirty="0">
                <a:solidFill>
                  <a:srgbClr val="9200F6"/>
                </a:solidFill>
                <a:latin typeface="Comic Sans MS" pitchFamily="66" charset="0"/>
              </a:rPr>
              <a:t>, </a:t>
            </a:r>
            <a:r>
              <a:rPr lang="sl-SI" sz="2400" dirty="0" err="1">
                <a:solidFill>
                  <a:srgbClr val="9200F6"/>
                </a:solidFill>
                <a:latin typeface="Comic Sans MS" pitchFamily="66" charset="0"/>
              </a:rPr>
              <a:t>Il</a:t>
            </a:r>
            <a:r>
              <a:rPr lang="sl-SI" sz="2400" dirty="0">
                <a:solidFill>
                  <a:srgbClr val="9200F6"/>
                </a:solidFill>
                <a:latin typeface="Comic Sans MS" pitchFamily="66" charset="0"/>
              </a:rPr>
              <a:t> </a:t>
            </a:r>
            <a:r>
              <a:rPr lang="sl-SI" sz="2400" dirty="0" err="1">
                <a:solidFill>
                  <a:srgbClr val="9200F6"/>
                </a:solidFill>
                <a:latin typeface="Comic Sans MS" pitchFamily="66" charset="0"/>
              </a:rPr>
              <a:t>Trovatore</a:t>
            </a:r>
            <a:endParaRPr lang="sl-SI" sz="2400" dirty="0">
              <a:solidFill>
                <a:srgbClr val="9200F6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400" dirty="0">
                <a:solidFill>
                  <a:srgbClr val="9200F6"/>
                </a:solidFill>
                <a:latin typeface="Comic Sans MS" pitchFamily="66" charset="0"/>
              </a:rPr>
              <a:t>Sicilijanske večernice: konflikti in težave cele države v posameznih osebah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400" dirty="0">
                <a:solidFill>
                  <a:srgbClr val="9200F6"/>
                </a:solidFill>
                <a:latin typeface="Comic Sans MS" pitchFamily="66" charset="0"/>
              </a:rPr>
              <a:t>Don Carlos: najbolj zapletena zgodba doslej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400" dirty="0">
                <a:solidFill>
                  <a:srgbClr val="9200F6"/>
                </a:solidFill>
                <a:latin typeface="Comic Sans MS" pitchFamily="66" charset="0"/>
              </a:rPr>
              <a:t>Verdi izbran celo za podpredsednika italijanske vlade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400" dirty="0">
                <a:solidFill>
                  <a:srgbClr val="9200F6"/>
                </a:solidFill>
                <a:latin typeface="Comic Sans MS" pitchFamily="66" charset="0"/>
              </a:rPr>
              <a:t>sestavil himno za mednarodno razstavo (</a:t>
            </a:r>
            <a:r>
              <a:rPr lang="sl-SI" sz="2400" dirty="0" err="1">
                <a:solidFill>
                  <a:srgbClr val="9200F6"/>
                </a:solidFill>
                <a:latin typeface="Comic Sans MS" pitchFamily="66" charset="0"/>
              </a:rPr>
              <a:t>Universal</a:t>
            </a:r>
            <a:r>
              <a:rPr lang="sl-SI" sz="2400" dirty="0">
                <a:solidFill>
                  <a:srgbClr val="9200F6"/>
                </a:solidFill>
                <a:latin typeface="Comic Sans MS" pitchFamily="66" charset="0"/>
              </a:rPr>
              <a:t> </a:t>
            </a:r>
            <a:r>
              <a:rPr lang="sl-SI" sz="2400" dirty="0" err="1">
                <a:solidFill>
                  <a:srgbClr val="9200F6"/>
                </a:solidFill>
                <a:latin typeface="Comic Sans MS" pitchFamily="66" charset="0"/>
              </a:rPr>
              <a:t>Exposition</a:t>
            </a:r>
            <a:r>
              <a:rPr lang="sl-SI" sz="2400" dirty="0">
                <a:solidFill>
                  <a:srgbClr val="9200F6"/>
                </a:solidFill>
                <a:latin typeface="Comic Sans MS" pitchFamily="66" charset="0"/>
              </a:rPr>
              <a:t>) v Londonu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400" dirty="0">
                <a:solidFill>
                  <a:srgbClr val="9200F6"/>
                </a:solidFill>
                <a:latin typeface="Comic Sans MS" pitchFamily="66" charset="0"/>
              </a:rPr>
              <a:t>rekviem </a:t>
            </a:r>
            <a:r>
              <a:rPr lang="sl-SI" sz="2400" dirty="0" err="1">
                <a:solidFill>
                  <a:srgbClr val="9200F6"/>
                </a:solidFill>
                <a:latin typeface="Comic Sans MS" pitchFamily="66" charset="0"/>
              </a:rPr>
              <a:t>Mass</a:t>
            </a:r>
            <a:r>
              <a:rPr lang="sl-SI" sz="2400" dirty="0">
                <a:solidFill>
                  <a:srgbClr val="9200F6"/>
                </a:solidFill>
                <a:latin typeface="Comic Sans MS" pitchFamily="66" charset="0"/>
              </a:rPr>
              <a:t> – znak spoštovanja do kolega Rossinija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400" dirty="0">
                <a:solidFill>
                  <a:srgbClr val="9200F6"/>
                </a:solidFill>
                <a:latin typeface="Comic Sans MS" pitchFamily="66" charset="0"/>
              </a:rPr>
              <a:t>Aida: državna opera Egipta, veliko zapletov, razpletov in strasti povezanih z glasbenim dogajanjem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000" dirty="0">
              <a:solidFill>
                <a:srgbClr val="9200F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88D416-1541-4DB0-B823-B09B05EAE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29E70E-DEBE-406B-8C1A-954116339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00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Pozno obdobje</a:t>
            </a:r>
          </a:p>
        </p:txBody>
      </p:sp>
      <p:sp>
        <p:nvSpPr>
          <p:cNvPr id="9220" name="Content Placeholder 2">
            <a:extLst>
              <a:ext uri="{FF2B5EF4-FFF2-40B4-BE49-F238E27FC236}">
                <a16:creationId xmlns:a16="http://schemas.microsoft.com/office/drawing/2014/main" id="{904BE097-8F8A-424C-8798-23ED80762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sl-SI" altLang="sl-SI" sz="2400">
              <a:solidFill>
                <a:srgbClr val="9200F6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400">
                <a:solidFill>
                  <a:srgbClr val="9200F6"/>
                </a:solidFill>
                <a:latin typeface="Comic Sans MS" panose="030F0702030302020204" pitchFamily="66" charset="0"/>
              </a:rPr>
              <a:t>inštrumentalna glasba s severne strani Alp – vzrok za nastanek opere Quartet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400">
                <a:solidFill>
                  <a:srgbClr val="9200F6"/>
                </a:solidFill>
                <a:latin typeface="Comic Sans MS" panose="030F0702030302020204" pitchFamily="66" charset="0"/>
              </a:rPr>
              <a:t>ob smrti Allesandra Manzonija napisal Rekviem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400">
                <a:solidFill>
                  <a:srgbClr val="9200F6"/>
                </a:solidFill>
                <a:latin typeface="Comic Sans MS" panose="030F0702030302020204" pitchFamily="66" charset="0"/>
              </a:rPr>
              <a:t>začetnice njegovega priimka so pomenile politično geslo Vittorio Emanuelle re d´Italia in zaradi tega je imel skladatelj nemalokrat težave s cenzuro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400">
                <a:solidFill>
                  <a:srgbClr val="9200F6"/>
                </a:solidFill>
                <a:latin typeface="Comic Sans MS" panose="030F0702030302020204" pitchFamily="66" charset="0"/>
              </a:rPr>
              <a:t>pričel sodelovati z Arrigom Boitom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altLang="sl-SI" sz="2400">
                <a:solidFill>
                  <a:srgbClr val="9200F6"/>
                </a:solidFill>
                <a:latin typeface="Comic Sans MS" panose="030F0702030302020204" pitchFamily="66" charset="0"/>
              </a:rPr>
              <a:t>Otello: verska vsebina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 sz="2000">
              <a:solidFill>
                <a:srgbClr val="9200F6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sl-SI" altLang="sl-SI" sz="2000">
              <a:solidFill>
                <a:srgbClr val="9200F6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sl-SI" altLang="sl-SI" sz="2000">
              <a:solidFill>
                <a:srgbClr val="9200F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EE01D7-D227-43BF-ACA8-547CAE121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18773-BEB4-40D9-A190-4BF02A77C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000" dirty="0">
                <a:solidFill>
                  <a:srgbClr val="9200F6"/>
                </a:solidFill>
                <a:latin typeface="Comic Sans MS" pitchFamily="66" charset="0"/>
              </a:rPr>
              <a:t>eden izmed najpomembnejših opernih skladateljev glasbene romantike, ki je s svojimi zadnjimi operami uspešno razvil sodobnejše oblike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000" dirty="0">
                <a:solidFill>
                  <a:srgbClr val="9200F6"/>
                </a:solidFill>
                <a:latin typeface="Comic Sans MS" pitchFamily="66" charset="0"/>
              </a:rPr>
              <a:t>izreden občutek za dramatizacijo, neverjeten melodik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000" dirty="0">
                <a:solidFill>
                  <a:srgbClr val="9200F6"/>
                </a:solidFill>
                <a:latin typeface="Comic Sans MS" pitchFamily="66" charset="0"/>
              </a:rPr>
              <a:t>najbolj razširjena zborovska pesem iz opere </a:t>
            </a:r>
            <a:r>
              <a:rPr lang="sl-SI" sz="2000" b="1" dirty="0" err="1">
                <a:solidFill>
                  <a:srgbClr val="9200F6"/>
                </a:solidFill>
                <a:latin typeface="Comic Sans MS" pitchFamily="66" charset="0"/>
              </a:rPr>
              <a:t>Nabucco</a:t>
            </a:r>
            <a:r>
              <a:rPr lang="sl-SI" sz="2000" dirty="0">
                <a:solidFill>
                  <a:srgbClr val="9200F6"/>
                </a:solidFill>
                <a:latin typeface="Comic Sans MS" pitchFamily="66" charset="0"/>
              </a:rPr>
              <a:t>, ki opeva domotožje Židov ob njihovem izgnanstvu v Babilon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000" dirty="0">
              <a:solidFill>
                <a:srgbClr val="9200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000" b="1" dirty="0">
                <a:solidFill>
                  <a:srgbClr val="CC00CC"/>
                </a:solidFill>
                <a:latin typeface="Comic Sans MS" pitchFamily="66" charset="0"/>
              </a:rPr>
              <a:t>Wagnerjeve in Verdijeve opere so razdelile glasbeni svet. Po eni strani so se ljubitelji in ustvarjalci operne umetnosti zavzemali za Wagnerjeve ideje o glasbeni drami, po drugi strani pa je zaživela moč Verdijevih melodij.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000" b="1" dirty="0">
              <a:solidFill>
                <a:srgbClr val="9200F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1061</Words>
  <Application>Microsoft Office PowerPoint</Application>
  <PresentationFormat>On-screen Show (4:3)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Wingdings</vt:lpstr>
      <vt:lpstr>Office Theme</vt:lpstr>
      <vt:lpstr>Giuseppe Verdi (1813-1901)</vt:lpstr>
      <vt:lpstr>PowerPoint Presentation</vt:lpstr>
      <vt:lpstr>PowerPoint Presentation</vt:lpstr>
      <vt:lpstr>Mladost</vt:lpstr>
      <vt:lpstr>Zgodnje obdobje</vt:lpstr>
      <vt:lpstr>PowerPoint Presentation</vt:lpstr>
      <vt:lpstr>Zrelo obdobje</vt:lpstr>
      <vt:lpstr>Pozno obdobje</vt:lpstr>
      <vt:lpstr>PowerPoint Presentation</vt:lpstr>
      <vt:lpstr>Opere</vt:lpstr>
      <vt:lpstr>Ostala dela</vt:lpstr>
      <vt:lpstr>Slike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2019-05-31T08:47:47Z</dcterms:created>
  <dcterms:modified xsi:type="dcterms:W3CDTF">2019-05-31T08:47:47Z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