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Lst>
  <p:sldSz cx="9144000" cy="6858000" type="screen4x3"/>
  <p:notesSz cx="6858000" cy="9144000"/>
  <p:defaultTextStyle>
    <a:defPPr>
      <a:defRPr lang="sl-SI"/>
    </a:defPPr>
    <a:lvl1pPr algn="l" rtl="0" fontAlgn="base">
      <a:spcBef>
        <a:spcPct val="0"/>
      </a:spcBef>
      <a:spcAft>
        <a:spcPct val="0"/>
      </a:spcAft>
      <a:defRPr sz="2400" kern="1200">
        <a:solidFill>
          <a:schemeClr val="bg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bg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bg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bg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bg1"/>
        </a:solidFill>
        <a:latin typeface="Arial" panose="020B0604020202020204" pitchFamily="34" charset="0"/>
        <a:ea typeface="+mn-ea"/>
        <a:cs typeface="+mn-cs"/>
      </a:defRPr>
    </a:lvl5pPr>
    <a:lvl6pPr marL="2286000" algn="l" defTabSz="914400" rtl="0" eaLnBrk="1" latinLnBrk="0" hangingPunct="1">
      <a:defRPr sz="2400" kern="1200">
        <a:solidFill>
          <a:schemeClr val="bg1"/>
        </a:solidFill>
        <a:latin typeface="Arial" panose="020B0604020202020204" pitchFamily="34" charset="0"/>
        <a:ea typeface="+mn-ea"/>
        <a:cs typeface="+mn-cs"/>
      </a:defRPr>
    </a:lvl6pPr>
    <a:lvl7pPr marL="2743200" algn="l" defTabSz="914400" rtl="0" eaLnBrk="1" latinLnBrk="0" hangingPunct="1">
      <a:defRPr sz="2400" kern="1200">
        <a:solidFill>
          <a:schemeClr val="bg1"/>
        </a:solidFill>
        <a:latin typeface="Arial" panose="020B0604020202020204" pitchFamily="34" charset="0"/>
        <a:ea typeface="+mn-ea"/>
        <a:cs typeface="+mn-cs"/>
      </a:defRPr>
    </a:lvl7pPr>
    <a:lvl8pPr marL="3200400" algn="l" defTabSz="914400" rtl="0" eaLnBrk="1" latinLnBrk="0" hangingPunct="1">
      <a:defRPr sz="2400" kern="1200">
        <a:solidFill>
          <a:schemeClr val="bg1"/>
        </a:solidFill>
        <a:latin typeface="Arial" panose="020B0604020202020204" pitchFamily="34" charset="0"/>
        <a:ea typeface="+mn-ea"/>
        <a:cs typeface="+mn-cs"/>
      </a:defRPr>
    </a:lvl8pPr>
    <a:lvl9pPr marL="3657600" algn="l" defTabSz="914400" rtl="0" eaLnBrk="1" latinLnBrk="0" hangingPunct="1">
      <a:defRPr sz="2400"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CC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4" autoAdjust="0"/>
    <p:restoredTop sz="94660"/>
  </p:normalViewPr>
  <p:slideViewPr>
    <p:cSldViewPr>
      <p:cViewPr varScale="1">
        <p:scale>
          <a:sx n="106" d="100"/>
          <a:sy n="106" d="100"/>
        </p:scale>
        <p:origin x="7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01CE-DD1A-4A65-96B5-46FA25EB26C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6426C82F-40F5-417E-9846-E48DE24DCF3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862ADEF4-0BBB-4025-99AB-DA1D7A0CA75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C059F55-46DA-481F-A31D-8987174AE51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47CD111-9BA3-4C50-B7F2-C35D404D4903}"/>
              </a:ext>
            </a:extLst>
          </p:cNvPr>
          <p:cNvSpPr>
            <a:spLocks noGrp="1"/>
          </p:cNvSpPr>
          <p:nvPr>
            <p:ph type="sldNum" sz="quarter" idx="12"/>
          </p:nvPr>
        </p:nvSpPr>
        <p:spPr/>
        <p:txBody>
          <a:bodyPr/>
          <a:lstStyle>
            <a:lvl1pPr>
              <a:defRPr/>
            </a:lvl1pPr>
          </a:lstStyle>
          <a:p>
            <a:fld id="{44AB49D7-F8A7-4D32-9292-217E0581CFEC}" type="slidenum">
              <a:rPr lang="sl-SI" altLang="sl-SI"/>
              <a:pPr/>
              <a:t>‹#›</a:t>
            </a:fld>
            <a:endParaRPr lang="sl-SI" altLang="sl-SI"/>
          </a:p>
        </p:txBody>
      </p:sp>
    </p:spTree>
    <p:extLst>
      <p:ext uri="{BB962C8B-B14F-4D97-AF65-F5344CB8AC3E}">
        <p14:creationId xmlns:p14="http://schemas.microsoft.com/office/powerpoint/2010/main" val="30015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C0457-4D97-43A8-9613-226184E4B479}"/>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4EB9F71-F77C-45C1-8067-8A8D7199FB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53E93AA-E082-4701-BD92-6C9483703E1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5A104F4-DF9E-4E8E-BC4D-3354889C90B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0773927-3BC7-4F0F-8F46-27A6FEEDA8B7}"/>
              </a:ext>
            </a:extLst>
          </p:cNvPr>
          <p:cNvSpPr>
            <a:spLocks noGrp="1"/>
          </p:cNvSpPr>
          <p:nvPr>
            <p:ph type="sldNum" sz="quarter" idx="12"/>
          </p:nvPr>
        </p:nvSpPr>
        <p:spPr/>
        <p:txBody>
          <a:bodyPr/>
          <a:lstStyle>
            <a:lvl1pPr>
              <a:defRPr/>
            </a:lvl1pPr>
          </a:lstStyle>
          <a:p>
            <a:fld id="{0FB34C56-02AB-4AB1-8B80-5E97EC55A910}" type="slidenum">
              <a:rPr lang="sl-SI" altLang="sl-SI"/>
              <a:pPr/>
              <a:t>‹#›</a:t>
            </a:fld>
            <a:endParaRPr lang="sl-SI" altLang="sl-SI"/>
          </a:p>
        </p:txBody>
      </p:sp>
    </p:spTree>
    <p:extLst>
      <p:ext uri="{BB962C8B-B14F-4D97-AF65-F5344CB8AC3E}">
        <p14:creationId xmlns:p14="http://schemas.microsoft.com/office/powerpoint/2010/main" val="322350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0DF356-819B-4C53-B6DF-2974E4C2AB47}"/>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D7C40C9-5730-4ADA-83B8-3859B2F95490}"/>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CEC21CA-A53A-4872-B5E7-17F6B72D991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CEF55CB-B423-4F74-8516-4ECC80EFF18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5523AFA-6BC6-4420-93B5-09C2345F34DF}"/>
              </a:ext>
            </a:extLst>
          </p:cNvPr>
          <p:cNvSpPr>
            <a:spLocks noGrp="1"/>
          </p:cNvSpPr>
          <p:nvPr>
            <p:ph type="sldNum" sz="quarter" idx="12"/>
          </p:nvPr>
        </p:nvSpPr>
        <p:spPr/>
        <p:txBody>
          <a:bodyPr/>
          <a:lstStyle>
            <a:lvl1pPr>
              <a:defRPr/>
            </a:lvl1pPr>
          </a:lstStyle>
          <a:p>
            <a:fld id="{E063776E-7189-42BA-AB14-E6F46EBF7F5D}" type="slidenum">
              <a:rPr lang="sl-SI" altLang="sl-SI"/>
              <a:pPr/>
              <a:t>‹#›</a:t>
            </a:fld>
            <a:endParaRPr lang="sl-SI" altLang="sl-SI"/>
          </a:p>
        </p:txBody>
      </p:sp>
    </p:spTree>
    <p:extLst>
      <p:ext uri="{BB962C8B-B14F-4D97-AF65-F5344CB8AC3E}">
        <p14:creationId xmlns:p14="http://schemas.microsoft.com/office/powerpoint/2010/main" val="139329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65758-6BEA-4FD8-A526-42F66376AB0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6375980-D229-4CD7-A8E4-A0D0B6B543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DA58B21-3306-4AC4-B1D9-EE2C368241A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2380BA2-78E2-46FE-8FF2-6156BBDF376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DF7C553-0B1E-4B48-8358-20BB2BAC00FC}"/>
              </a:ext>
            </a:extLst>
          </p:cNvPr>
          <p:cNvSpPr>
            <a:spLocks noGrp="1"/>
          </p:cNvSpPr>
          <p:nvPr>
            <p:ph type="sldNum" sz="quarter" idx="12"/>
          </p:nvPr>
        </p:nvSpPr>
        <p:spPr/>
        <p:txBody>
          <a:bodyPr/>
          <a:lstStyle>
            <a:lvl1pPr>
              <a:defRPr/>
            </a:lvl1pPr>
          </a:lstStyle>
          <a:p>
            <a:fld id="{D1F04C37-A521-4971-AB7B-98B2A6668CBF}" type="slidenum">
              <a:rPr lang="sl-SI" altLang="sl-SI"/>
              <a:pPr/>
              <a:t>‹#›</a:t>
            </a:fld>
            <a:endParaRPr lang="sl-SI" altLang="sl-SI"/>
          </a:p>
        </p:txBody>
      </p:sp>
    </p:spTree>
    <p:extLst>
      <p:ext uri="{BB962C8B-B14F-4D97-AF65-F5344CB8AC3E}">
        <p14:creationId xmlns:p14="http://schemas.microsoft.com/office/powerpoint/2010/main" val="72711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DF99-A9F9-4D3C-81C5-0AFC00F62F1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E3802A31-8ECB-4E43-A527-BB42152E77F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DEC2398-7B4F-48F7-B57F-81A2E057714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F084275-8B35-434D-B3A6-702C1C12C9A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DA4F32B-7516-4690-9082-003A45A54AE4}"/>
              </a:ext>
            </a:extLst>
          </p:cNvPr>
          <p:cNvSpPr>
            <a:spLocks noGrp="1"/>
          </p:cNvSpPr>
          <p:nvPr>
            <p:ph type="sldNum" sz="quarter" idx="12"/>
          </p:nvPr>
        </p:nvSpPr>
        <p:spPr/>
        <p:txBody>
          <a:bodyPr/>
          <a:lstStyle>
            <a:lvl1pPr>
              <a:defRPr/>
            </a:lvl1pPr>
          </a:lstStyle>
          <a:p>
            <a:fld id="{C0D8B2CD-326E-4B16-B716-A7C0ACCA01D5}" type="slidenum">
              <a:rPr lang="sl-SI" altLang="sl-SI"/>
              <a:pPr/>
              <a:t>‹#›</a:t>
            </a:fld>
            <a:endParaRPr lang="sl-SI" altLang="sl-SI"/>
          </a:p>
        </p:txBody>
      </p:sp>
    </p:spTree>
    <p:extLst>
      <p:ext uri="{BB962C8B-B14F-4D97-AF65-F5344CB8AC3E}">
        <p14:creationId xmlns:p14="http://schemas.microsoft.com/office/powerpoint/2010/main" val="295369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F015-CA6C-47DA-BAA0-6E8B2299D4C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1207482-66B4-4051-AEC7-365E16E2EF6A}"/>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D96E9E8-E74D-406B-AED6-5407F5273D2B}"/>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9A9D459-A6B7-42BC-8E6A-D22918E016A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A4DB7C7-E811-4279-8A37-12A3B45330E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5687EC1-7505-4769-93D2-B117844B3EC9}"/>
              </a:ext>
            </a:extLst>
          </p:cNvPr>
          <p:cNvSpPr>
            <a:spLocks noGrp="1"/>
          </p:cNvSpPr>
          <p:nvPr>
            <p:ph type="sldNum" sz="quarter" idx="12"/>
          </p:nvPr>
        </p:nvSpPr>
        <p:spPr/>
        <p:txBody>
          <a:bodyPr/>
          <a:lstStyle>
            <a:lvl1pPr>
              <a:defRPr/>
            </a:lvl1pPr>
          </a:lstStyle>
          <a:p>
            <a:fld id="{D26139EE-F43C-4AE4-862B-B14A1808D991}" type="slidenum">
              <a:rPr lang="sl-SI" altLang="sl-SI"/>
              <a:pPr/>
              <a:t>‹#›</a:t>
            </a:fld>
            <a:endParaRPr lang="sl-SI" altLang="sl-SI"/>
          </a:p>
        </p:txBody>
      </p:sp>
    </p:spTree>
    <p:extLst>
      <p:ext uri="{BB962C8B-B14F-4D97-AF65-F5344CB8AC3E}">
        <p14:creationId xmlns:p14="http://schemas.microsoft.com/office/powerpoint/2010/main" val="211684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004E-0D77-4714-B58D-1838C49C83B0}"/>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2A2B1BDC-918B-4627-A580-27D3D967E9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500BB-E4F6-450C-B8E3-C32E666AFC5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FC69C990-5C62-48BC-90D2-7799A41335E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ABAB86-080F-4235-980C-B7CAC7238D4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C47811A4-7D2A-4680-861F-A9E30FBC3E96}"/>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D7BEBBF6-7702-4CE4-A235-1DFCB5B4DBEA}"/>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F8420478-38A6-4B70-B45E-A0BD4F34C0A7}"/>
              </a:ext>
            </a:extLst>
          </p:cNvPr>
          <p:cNvSpPr>
            <a:spLocks noGrp="1"/>
          </p:cNvSpPr>
          <p:nvPr>
            <p:ph type="sldNum" sz="quarter" idx="12"/>
          </p:nvPr>
        </p:nvSpPr>
        <p:spPr/>
        <p:txBody>
          <a:bodyPr/>
          <a:lstStyle>
            <a:lvl1pPr>
              <a:defRPr/>
            </a:lvl1pPr>
          </a:lstStyle>
          <a:p>
            <a:fld id="{005DC013-6F99-4EFE-8292-48E7AE97E56E}" type="slidenum">
              <a:rPr lang="sl-SI" altLang="sl-SI"/>
              <a:pPr/>
              <a:t>‹#›</a:t>
            </a:fld>
            <a:endParaRPr lang="sl-SI" altLang="sl-SI"/>
          </a:p>
        </p:txBody>
      </p:sp>
    </p:spTree>
    <p:extLst>
      <p:ext uri="{BB962C8B-B14F-4D97-AF65-F5344CB8AC3E}">
        <p14:creationId xmlns:p14="http://schemas.microsoft.com/office/powerpoint/2010/main" val="227293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2718-C9EA-406E-931E-3D992ADEAB1B}"/>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40D2E31D-405E-49CD-9DB4-622BED85EF2C}"/>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B5541F11-8367-477D-B778-007E19D366E8}"/>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7F5562F8-5C4A-4659-9D39-4D2501D80F2D}"/>
              </a:ext>
            </a:extLst>
          </p:cNvPr>
          <p:cNvSpPr>
            <a:spLocks noGrp="1"/>
          </p:cNvSpPr>
          <p:nvPr>
            <p:ph type="sldNum" sz="quarter" idx="12"/>
          </p:nvPr>
        </p:nvSpPr>
        <p:spPr/>
        <p:txBody>
          <a:bodyPr/>
          <a:lstStyle>
            <a:lvl1pPr>
              <a:defRPr/>
            </a:lvl1pPr>
          </a:lstStyle>
          <a:p>
            <a:fld id="{4E5A68B9-DA5C-4BA2-B960-BBB7F495EE3E}" type="slidenum">
              <a:rPr lang="sl-SI" altLang="sl-SI"/>
              <a:pPr/>
              <a:t>‹#›</a:t>
            </a:fld>
            <a:endParaRPr lang="sl-SI" altLang="sl-SI"/>
          </a:p>
        </p:txBody>
      </p:sp>
    </p:spTree>
    <p:extLst>
      <p:ext uri="{BB962C8B-B14F-4D97-AF65-F5344CB8AC3E}">
        <p14:creationId xmlns:p14="http://schemas.microsoft.com/office/powerpoint/2010/main" val="302928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FFB851-0B82-49EC-B169-4ECF6E65C98B}"/>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B30B6219-20E9-4DB1-92D7-BCB99CB746C4}"/>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7AF2BAAA-04EC-4221-AB92-02A3685E60AA}"/>
              </a:ext>
            </a:extLst>
          </p:cNvPr>
          <p:cNvSpPr>
            <a:spLocks noGrp="1"/>
          </p:cNvSpPr>
          <p:nvPr>
            <p:ph type="sldNum" sz="quarter" idx="12"/>
          </p:nvPr>
        </p:nvSpPr>
        <p:spPr/>
        <p:txBody>
          <a:bodyPr/>
          <a:lstStyle>
            <a:lvl1pPr>
              <a:defRPr/>
            </a:lvl1pPr>
          </a:lstStyle>
          <a:p>
            <a:fld id="{DFB2F0F0-D546-45E6-A2C3-984E345F957F}" type="slidenum">
              <a:rPr lang="sl-SI" altLang="sl-SI"/>
              <a:pPr/>
              <a:t>‹#›</a:t>
            </a:fld>
            <a:endParaRPr lang="sl-SI" altLang="sl-SI"/>
          </a:p>
        </p:txBody>
      </p:sp>
    </p:spTree>
    <p:extLst>
      <p:ext uri="{BB962C8B-B14F-4D97-AF65-F5344CB8AC3E}">
        <p14:creationId xmlns:p14="http://schemas.microsoft.com/office/powerpoint/2010/main" val="316054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113F-FC70-4306-8C77-D680C136A8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028A15FC-75EA-4CD1-9D7D-9B7F946DF2F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0787BBCA-0450-46B8-BC36-487424A3EF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A206A7-92DC-4A5E-B7D2-53BB55DC3977}"/>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E4E5AC7-2AFA-4B67-84AA-8CFB0C5FFC5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345DA6C6-1A51-4363-B0F0-985FA86E2068}"/>
              </a:ext>
            </a:extLst>
          </p:cNvPr>
          <p:cNvSpPr>
            <a:spLocks noGrp="1"/>
          </p:cNvSpPr>
          <p:nvPr>
            <p:ph type="sldNum" sz="quarter" idx="12"/>
          </p:nvPr>
        </p:nvSpPr>
        <p:spPr/>
        <p:txBody>
          <a:bodyPr/>
          <a:lstStyle>
            <a:lvl1pPr>
              <a:defRPr/>
            </a:lvl1pPr>
          </a:lstStyle>
          <a:p>
            <a:fld id="{D8BAE5B9-6536-48E7-AAAE-0AE9D7D8D9A5}" type="slidenum">
              <a:rPr lang="sl-SI" altLang="sl-SI"/>
              <a:pPr/>
              <a:t>‹#›</a:t>
            </a:fld>
            <a:endParaRPr lang="sl-SI" altLang="sl-SI"/>
          </a:p>
        </p:txBody>
      </p:sp>
    </p:spTree>
    <p:extLst>
      <p:ext uri="{BB962C8B-B14F-4D97-AF65-F5344CB8AC3E}">
        <p14:creationId xmlns:p14="http://schemas.microsoft.com/office/powerpoint/2010/main" val="305455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7B3E-CDA1-4481-B27F-4F7619D48BC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721FACE2-88B5-4303-BC13-B52013EFEA8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A847A20C-53FA-4647-A5CA-CFD495C483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C865B-7770-4B12-BEAF-BD5D04D66898}"/>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3C67B30C-E02C-4C37-8F64-566CECEA00E4}"/>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57A1D61-007B-41D4-87E9-909E01EE475D}"/>
              </a:ext>
            </a:extLst>
          </p:cNvPr>
          <p:cNvSpPr>
            <a:spLocks noGrp="1"/>
          </p:cNvSpPr>
          <p:nvPr>
            <p:ph type="sldNum" sz="quarter" idx="12"/>
          </p:nvPr>
        </p:nvSpPr>
        <p:spPr/>
        <p:txBody>
          <a:bodyPr/>
          <a:lstStyle>
            <a:lvl1pPr>
              <a:defRPr/>
            </a:lvl1pPr>
          </a:lstStyle>
          <a:p>
            <a:fld id="{9D147FBD-ACB0-47D6-A0EF-933E9FB52B7B}" type="slidenum">
              <a:rPr lang="sl-SI" altLang="sl-SI"/>
              <a:pPr/>
              <a:t>‹#›</a:t>
            </a:fld>
            <a:endParaRPr lang="sl-SI" altLang="sl-SI"/>
          </a:p>
        </p:txBody>
      </p:sp>
    </p:spTree>
    <p:extLst>
      <p:ext uri="{BB962C8B-B14F-4D97-AF65-F5344CB8AC3E}">
        <p14:creationId xmlns:p14="http://schemas.microsoft.com/office/powerpoint/2010/main" val="267560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4F5431-182B-4519-AB92-C22B5C58746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p>
        </p:txBody>
      </p:sp>
      <p:sp>
        <p:nvSpPr>
          <p:cNvPr id="1027" name="Rectangle 3">
            <a:extLst>
              <a:ext uri="{FF2B5EF4-FFF2-40B4-BE49-F238E27FC236}">
                <a16:creationId xmlns:a16="http://schemas.microsoft.com/office/drawing/2014/main" id="{676E0244-BAE4-4A5F-A0A0-EEF4652430A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
        <p:nvSpPr>
          <p:cNvPr id="1028" name="Rectangle 4">
            <a:extLst>
              <a:ext uri="{FF2B5EF4-FFF2-40B4-BE49-F238E27FC236}">
                <a16:creationId xmlns:a16="http://schemas.microsoft.com/office/drawing/2014/main" id="{53EEFFAA-B46F-4D94-8D54-1B47F9A9E17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sl-SI" altLang="sl-SI"/>
          </a:p>
        </p:txBody>
      </p:sp>
      <p:sp>
        <p:nvSpPr>
          <p:cNvPr id="1029" name="Rectangle 5">
            <a:extLst>
              <a:ext uri="{FF2B5EF4-FFF2-40B4-BE49-F238E27FC236}">
                <a16:creationId xmlns:a16="http://schemas.microsoft.com/office/drawing/2014/main" id="{CCCAC12F-BA6C-4D07-8AD2-BCF83263463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sl-SI" altLang="sl-SI"/>
          </a:p>
        </p:txBody>
      </p:sp>
      <p:sp>
        <p:nvSpPr>
          <p:cNvPr id="1030" name="Rectangle 6">
            <a:extLst>
              <a:ext uri="{FF2B5EF4-FFF2-40B4-BE49-F238E27FC236}">
                <a16:creationId xmlns:a16="http://schemas.microsoft.com/office/drawing/2014/main" id="{D1599584-D982-40A9-BA51-9B2EC25F348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9B9D81F5-5972-45EB-9FC7-0E9FC8FC4AF9}"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hyperlink" Target="http://www.wordiq.com/definition/Giuseppe_Verdi" TargetMode="External"/><Relationship Id="rId2" Type="http://schemas.openxmlformats.org/officeDocument/2006/relationships/hyperlink" Target="http://sl.wikipedia.org/wiki/Giuseppe_Verdi" TargetMode="External"/><Relationship Id="rId1" Type="http://schemas.openxmlformats.org/officeDocument/2006/relationships/slideLayout" Target="../slideLayouts/slideLayout2.xml"/><Relationship Id="rId5" Type="http://schemas.openxmlformats.org/officeDocument/2006/relationships/hyperlink" Target="http://projekti.svarog.org/verdi/index.html" TargetMode="External"/><Relationship Id="rId4" Type="http://schemas.openxmlformats.org/officeDocument/2006/relationships/hyperlink" Target="http://www.gimvic.org/projekti/projektno_delo/2006/2a/bayreuth/rok/wagner.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3ECDC5F-D6C5-4E7C-9CD9-B6652FB97062}"/>
              </a:ext>
            </a:extLst>
          </p:cNvPr>
          <p:cNvSpPr>
            <a:spLocks noGrp="1" noChangeArrowheads="1"/>
          </p:cNvSpPr>
          <p:nvPr>
            <p:ph type="ctrTitle"/>
          </p:nvPr>
        </p:nvSpPr>
        <p:spPr>
          <a:xfrm>
            <a:off x="611188" y="2349500"/>
            <a:ext cx="7772400" cy="1470025"/>
          </a:xfrm>
        </p:spPr>
        <p:txBody>
          <a:bodyPr anchor="ctr"/>
          <a:lstStyle/>
          <a:p>
            <a:r>
              <a:rPr lang="sl-SI" altLang="sl-SI" sz="5400">
                <a:solidFill>
                  <a:schemeClr val="tx1"/>
                </a:solidFill>
                <a:latin typeface="Imprint MT Shadow" panose="04020605060303030202" pitchFamily="82" charset="0"/>
              </a:rPr>
              <a:t>Giuseppe Verdi</a:t>
            </a:r>
            <a:r>
              <a:rPr lang="sl-SI" altLang="sl-SI" sz="4000"/>
              <a:t> </a:t>
            </a:r>
            <a:br>
              <a:rPr lang="sl-SI" altLang="sl-SI" sz="4000">
                <a:latin typeface="Imprint MT Shadow" panose="04020605060303030202" pitchFamily="82" charset="0"/>
              </a:rPr>
            </a:br>
            <a:r>
              <a:rPr lang="sl-SI" altLang="sl-SI" sz="4000">
                <a:latin typeface="Imprint MT Shadow" panose="04020605060303030202" pitchFamily="82" charset="0"/>
              </a:rPr>
              <a:t>&amp; </a:t>
            </a:r>
            <a:r>
              <a:rPr lang="sl-SI" altLang="sl-SI" sz="4400">
                <a:latin typeface="Imprint MT Shadow" panose="04020605060303030202" pitchFamily="82" charset="0"/>
              </a:rPr>
              <a:t>Wilhelm Richard Wagner </a:t>
            </a:r>
            <a:endParaRPr lang="sl-SI" altLang="sl-SI" sz="4400">
              <a:solidFill>
                <a:schemeClr val="tx1"/>
              </a:solidFill>
              <a:effectLst>
                <a:outerShdw blurRad="38100" dist="38100" dir="2700000" algn="tl">
                  <a:srgbClr val="C0C0C0"/>
                </a:outerShdw>
              </a:effectLst>
              <a:latin typeface="Imprint MT Shadow" panose="04020605060303030202" pitchFamily="82" charset="0"/>
            </a:endParaRPr>
          </a:p>
        </p:txBody>
      </p:sp>
      <p:sp>
        <p:nvSpPr>
          <p:cNvPr id="2051" name="Rectangle 3">
            <a:extLst>
              <a:ext uri="{FF2B5EF4-FFF2-40B4-BE49-F238E27FC236}">
                <a16:creationId xmlns:a16="http://schemas.microsoft.com/office/drawing/2014/main" id="{D6661451-E2E9-4E95-A995-BB60653C8189}"/>
              </a:ext>
            </a:extLst>
          </p:cNvPr>
          <p:cNvSpPr>
            <a:spLocks noGrp="1" noChangeArrowheads="1"/>
          </p:cNvSpPr>
          <p:nvPr>
            <p:ph type="subTitle" idx="1"/>
          </p:nvPr>
        </p:nvSpPr>
        <p:spPr>
          <a:xfrm>
            <a:off x="4356100" y="5589588"/>
            <a:ext cx="6400800" cy="1752600"/>
          </a:xfrm>
        </p:spPr>
        <p:txBody>
          <a:bodyPr/>
          <a:lstStyle/>
          <a:p>
            <a:r>
              <a:rPr lang="sl-SI" altLang="sl-SI" sz="1800" dirty="0"/>
              <a:t> </a:t>
            </a:r>
          </a:p>
          <a:p>
            <a:endParaRPr lang="sl-SI" altLang="sl-SI" sz="1800" dirty="0"/>
          </a:p>
        </p:txBody>
      </p:sp>
      <p:pic>
        <p:nvPicPr>
          <p:cNvPr id="2059" name="Picture 11" descr="200px-Verdi">
            <a:extLst>
              <a:ext uri="{FF2B5EF4-FFF2-40B4-BE49-F238E27FC236}">
                <a16:creationId xmlns:a16="http://schemas.microsoft.com/office/drawing/2014/main" id="{C138481D-DE58-4F0D-8F1C-71E55411E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038" y="0"/>
            <a:ext cx="2239962" cy="3068638"/>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22392-1">
            <a:extLst>
              <a:ext uri="{FF2B5EF4-FFF2-40B4-BE49-F238E27FC236}">
                <a16:creationId xmlns:a16="http://schemas.microsoft.com/office/drawing/2014/main" id="{BBC71D77-7AB4-42E0-B100-0EE3C13D2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6338"/>
            <a:ext cx="2305050" cy="3141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E83B25F-2852-4C59-84FD-CCE56573B45F}"/>
              </a:ext>
            </a:extLst>
          </p:cNvPr>
          <p:cNvSpPr>
            <a:spLocks noGrp="1" noChangeArrowheads="1"/>
          </p:cNvSpPr>
          <p:nvPr>
            <p:ph type="title"/>
          </p:nvPr>
        </p:nvSpPr>
        <p:spPr/>
        <p:txBody>
          <a:bodyPr/>
          <a:lstStyle/>
          <a:p>
            <a:endParaRPr lang="sl-SI" altLang="sl-SI"/>
          </a:p>
        </p:txBody>
      </p:sp>
      <p:sp>
        <p:nvSpPr>
          <p:cNvPr id="22531" name="Rectangle 3">
            <a:extLst>
              <a:ext uri="{FF2B5EF4-FFF2-40B4-BE49-F238E27FC236}">
                <a16:creationId xmlns:a16="http://schemas.microsoft.com/office/drawing/2014/main" id="{08CCC52E-760E-4BF7-ADA8-6C248457132F}"/>
              </a:ext>
            </a:extLst>
          </p:cNvPr>
          <p:cNvSpPr>
            <a:spLocks noGrp="1" noChangeArrowheads="1"/>
          </p:cNvSpPr>
          <p:nvPr>
            <p:ph type="body" idx="1"/>
          </p:nvPr>
        </p:nvSpPr>
        <p:spPr/>
        <p:txBody>
          <a:bodyPr/>
          <a:lstStyle/>
          <a:p>
            <a:r>
              <a:rPr lang="sl-SI" altLang="sl-SI" sz="1800"/>
              <a:t>Leta 1877 je Wagner začel s pisanjem svoje zadnje opere Parsifal, ki jo je končal po skoraj petih letih. Tako je bil leta 1882 organiziran drugi festival, na katerem so premierno odigrali Parsifala. V tem času je bil Wagner že resno bolan in je pretrpel več napadov angine (pomankanja kisika v krvi). Med šestnajsto, zadnjo predstavo Parsifala, je med tretjim dejanjem Wagner prišel na oder, vzel dirigentu taktirko in sam končal predstavo. </a:t>
            </a:r>
          </a:p>
          <a:p>
            <a:r>
              <a:rPr lang="sl-SI" altLang="sl-SI" sz="1800"/>
              <a:t>Po koncu festivala je Wagnerjeva družina za zimo odpotovala v Benetke. 13. februarja 1883 je Wagner umrl za srčnim napadom. Njegovo truplo je bilo preneseno v Bayreuth, kjer je bil pokopan na vrtu svoje vile Wahnfried. </a:t>
            </a:r>
          </a:p>
        </p:txBody>
      </p:sp>
      <p:pic>
        <p:nvPicPr>
          <p:cNvPr id="22533" name="Picture 5" descr="festspielhaus">
            <a:extLst>
              <a:ext uri="{FF2B5EF4-FFF2-40B4-BE49-F238E27FC236}">
                <a16:creationId xmlns:a16="http://schemas.microsoft.com/office/drawing/2014/main" id="{72BCB059-6B12-4709-84ED-E9AFE19AE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84650"/>
            <a:ext cx="3563938" cy="2673350"/>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descr="wahnfried">
            <a:extLst>
              <a:ext uri="{FF2B5EF4-FFF2-40B4-BE49-F238E27FC236}">
                <a16:creationId xmlns:a16="http://schemas.microsoft.com/office/drawing/2014/main" id="{7DFA0F1E-E858-4E65-A5C4-215C4D730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4179888"/>
            <a:ext cx="3671887" cy="267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9580F2F-7832-4F80-8927-C5EFB8C89BA5}"/>
              </a:ext>
            </a:extLst>
          </p:cNvPr>
          <p:cNvSpPr>
            <a:spLocks noGrp="1" noChangeArrowheads="1"/>
          </p:cNvSpPr>
          <p:nvPr>
            <p:ph type="title"/>
          </p:nvPr>
        </p:nvSpPr>
        <p:spPr/>
        <p:txBody>
          <a:bodyPr/>
          <a:lstStyle/>
          <a:p>
            <a:r>
              <a:rPr lang="sl-SI" altLang="sl-SI">
                <a:latin typeface="Blackadder ITC" panose="04020505050007020D02" pitchFamily="82" charset="0"/>
              </a:rPr>
              <a:t>Wagnerjeve opere</a:t>
            </a:r>
          </a:p>
        </p:txBody>
      </p:sp>
      <p:sp>
        <p:nvSpPr>
          <p:cNvPr id="23555" name="Rectangle 3">
            <a:extLst>
              <a:ext uri="{FF2B5EF4-FFF2-40B4-BE49-F238E27FC236}">
                <a16:creationId xmlns:a16="http://schemas.microsoft.com/office/drawing/2014/main" id="{077CB2C4-C022-4E19-B473-E8200601D6A6}"/>
              </a:ext>
            </a:extLst>
          </p:cNvPr>
          <p:cNvSpPr>
            <a:spLocks noGrp="1" noChangeArrowheads="1"/>
          </p:cNvSpPr>
          <p:nvPr>
            <p:ph type="body" idx="1"/>
          </p:nvPr>
        </p:nvSpPr>
        <p:spPr/>
        <p:txBody>
          <a:bodyPr/>
          <a:lstStyle/>
          <a:p>
            <a:pPr>
              <a:lnSpc>
                <a:spcPct val="80000"/>
              </a:lnSpc>
            </a:pPr>
            <a:r>
              <a:rPr lang="sl-SI" altLang="sl-SI" sz="1800"/>
              <a:t>Wagnerjeve opere:</a:t>
            </a:r>
          </a:p>
          <a:p>
            <a:pPr>
              <a:lnSpc>
                <a:spcPct val="80000"/>
              </a:lnSpc>
            </a:pPr>
            <a:r>
              <a:rPr lang="sl-SI" altLang="sl-SI" sz="1800"/>
              <a:t>Vile (Die Feen, 1834)</a:t>
            </a:r>
          </a:p>
          <a:p>
            <a:pPr>
              <a:lnSpc>
                <a:spcPct val="80000"/>
              </a:lnSpc>
            </a:pPr>
            <a:r>
              <a:rPr lang="sl-SI" altLang="sl-SI" sz="1800"/>
              <a:t>Prepoved ljubezni (Das Liebesverbot, 1836)</a:t>
            </a:r>
          </a:p>
          <a:p>
            <a:pPr>
              <a:lnSpc>
                <a:spcPct val="80000"/>
              </a:lnSpc>
            </a:pPr>
            <a:r>
              <a:rPr lang="sl-SI" altLang="sl-SI" sz="1800"/>
              <a:t>Rienzi (1842)</a:t>
            </a:r>
          </a:p>
          <a:p>
            <a:pPr>
              <a:lnSpc>
                <a:spcPct val="80000"/>
              </a:lnSpc>
            </a:pPr>
            <a:r>
              <a:rPr lang="sl-SI" altLang="sl-SI" sz="1800"/>
              <a:t>Večni mornar ali Leteči Holandec (Der fliegende Holländer, 1843)</a:t>
            </a:r>
          </a:p>
          <a:p>
            <a:pPr>
              <a:lnSpc>
                <a:spcPct val="80000"/>
              </a:lnSpc>
            </a:pPr>
            <a:r>
              <a:rPr lang="sl-SI" altLang="sl-SI" sz="1800"/>
              <a:t>Tannhäuser (1845)</a:t>
            </a:r>
          </a:p>
          <a:p>
            <a:pPr>
              <a:lnSpc>
                <a:spcPct val="80000"/>
              </a:lnSpc>
            </a:pPr>
            <a:r>
              <a:rPr lang="sl-SI" altLang="sl-SI" sz="1800"/>
              <a:t>Lohengrin (1848)</a:t>
            </a:r>
          </a:p>
          <a:p>
            <a:pPr>
              <a:lnSpc>
                <a:spcPct val="80000"/>
              </a:lnSpc>
            </a:pPr>
            <a:r>
              <a:rPr lang="sl-SI" altLang="sl-SI" sz="1800"/>
              <a:t>Tristan in Izolda (1865)</a:t>
            </a:r>
          </a:p>
          <a:p>
            <a:pPr>
              <a:lnSpc>
                <a:spcPct val="80000"/>
              </a:lnSpc>
            </a:pPr>
            <a:r>
              <a:rPr lang="sl-SI" altLang="sl-SI" sz="1800"/>
              <a:t>Mojstri pevci Nürnberški (Die Meistersinger von Nürnberg, 1868)</a:t>
            </a:r>
          </a:p>
          <a:p>
            <a:pPr>
              <a:lnSpc>
                <a:spcPct val="80000"/>
              </a:lnSpc>
            </a:pPr>
            <a:r>
              <a:rPr lang="sl-SI" altLang="sl-SI" sz="1800"/>
              <a:t>Nibelunški prstan (Der Ring des Nibelungen), v štirih delih:</a:t>
            </a:r>
          </a:p>
          <a:p>
            <a:pPr lvl="1">
              <a:lnSpc>
                <a:spcPct val="80000"/>
              </a:lnSpc>
            </a:pPr>
            <a:r>
              <a:rPr lang="sl-SI" altLang="sl-SI" sz="1800"/>
              <a:t>predvečer: Rensko zlato (Das Rheingold, 1869)</a:t>
            </a:r>
          </a:p>
          <a:p>
            <a:pPr lvl="1">
              <a:lnSpc>
                <a:spcPct val="80000"/>
              </a:lnSpc>
            </a:pPr>
            <a:r>
              <a:rPr lang="sl-SI" altLang="sl-SI" sz="1800"/>
              <a:t>prvi dan: Valkire (Die Walküre, 1870)</a:t>
            </a:r>
          </a:p>
          <a:p>
            <a:pPr lvl="1">
              <a:lnSpc>
                <a:spcPct val="80000"/>
              </a:lnSpc>
            </a:pPr>
            <a:r>
              <a:rPr lang="sl-SI" altLang="sl-SI" sz="1800"/>
              <a:t>drugi dan: Siegfried (1876)</a:t>
            </a:r>
          </a:p>
          <a:p>
            <a:pPr lvl="1">
              <a:lnSpc>
                <a:spcPct val="80000"/>
              </a:lnSpc>
            </a:pPr>
            <a:r>
              <a:rPr lang="sl-SI" altLang="sl-SI" sz="1800"/>
              <a:t>tretji dan: Somrak bogov (Götterdämmerung, 1876)</a:t>
            </a:r>
          </a:p>
          <a:p>
            <a:pPr lvl="1">
              <a:lnSpc>
                <a:spcPct val="80000"/>
              </a:lnSpc>
            </a:pPr>
            <a:endParaRPr lang="sl-SI" altLang="sl-SI" sz="1800"/>
          </a:p>
          <a:p>
            <a:pPr lvl="1">
              <a:lnSpc>
                <a:spcPct val="80000"/>
              </a:lnSpc>
              <a:buFontTx/>
              <a:buNone/>
            </a:pPr>
            <a:r>
              <a:rPr lang="sl-SI" altLang="sl-SI" sz="1800"/>
              <a:t> </a:t>
            </a:r>
          </a:p>
        </p:txBody>
      </p:sp>
      <p:pic>
        <p:nvPicPr>
          <p:cNvPr id="23557" name="Picture 5" descr="parsifal1">
            <a:extLst>
              <a:ext uri="{FF2B5EF4-FFF2-40B4-BE49-F238E27FC236}">
                <a16:creationId xmlns:a16="http://schemas.microsoft.com/office/drawing/2014/main" id="{1606C727-D634-4BA6-A809-3349E8E8D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0"/>
            <a:ext cx="2843212" cy="1976438"/>
          </a:xfrm>
          <a:prstGeom prst="rect">
            <a:avLst/>
          </a:prstGeom>
          <a:noFill/>
          <a:extLst>
            <a:ext uri="{909E8E84-426E-40DD-AFC4-6F175D3DCCD1}">
              <a14:hiddenFill xmlns:a14="http://schemas.microsoft.com/office/drawing/2010/main">
                <a:solidFill>
                  <a:srgbClr val="FFFFFF"/>
                </a:solidFill>
              </a14:hiddenFill>
            </a:ext>
          </a:extLst>
        </p:spPr>
      </p:pic>
      <p:pic>
        <p:nvPicPr>
          <p:cNvPr id="23559" name="Picture 7" descr="parsifal2">
            <a:extLst>
              <a:ext uri="{FF2B5EF4-FFF2-40B4-BE49-F238E27FC236}">
                <a16:creationId xmlns:a16="http://schemas.microsoft.com/office/drawing/2014/main" id="{C63A9E47-706D-4134-BF8C-C6F337504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3"/>
            <a:ext cx="2771775" cy="1925638"/>
          </a:xfrm>
          <a:prstGeom prst="rect">
            <a:avLst/>
          </a:prstGeom>
          <a:noFill/>
          <a:extLst>
            <a:ext uri="{909E8E84-426E-40DD-AFC4-6F175D3DCCD1}">
              <a14:hiddenFill xmlns:a14="http://schemas.microsoft.com/office/drawing/2010/main">
                <a:solidFill>
                  <a:srgbClr val="FFFFFF"/>
                </a:solidFill>
              </a14:hiddenFill>
            </a:ext>
          </a:extLst>
        </p:spPr>
      </p:pic>
      <p:pic>
        <p:nvPicPr>
          <p:cNvPr id="23561" name="Picture 9" descr="370px-Wagner_Tristan_opening">
            <a:extLst>
              <a:ext uri="{FF2B5EF4-FFF2-40B4-BE49-F238E27FC236}">
                <a16:creationId xmlns:a16="http://schemas.microsoft.com/office/drawing/2014/main" id="{50F1948F-BEA9-4392-A41B-0009A4062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5524500"/>
            <a:ext cx="3524250" cy="133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779DF11-4055-48E5-ABAA-CAD3D8A85C2E}"/>
              </a:ext>
            </a:extLst>
          </p:cNvPr>
          <p:cNvSpPr>
            <a:spLocks noGrp="1" noChangeArrowheads="1"/>
          </p:cNvSpPr>
          <p:nvPr>
            <p:ph type="title"/>
          </p:nvPr>
        </p:nvSpPr>
        <p:spPr/>
        <p:txBody>
          <a:bodyPr/>
          <a:lstStyle/>
          <a:p>
            <a:endParaRPr lang="sl-SI" altLang="sl-SI"/>
          </a:p>
        </p:txBody>
      </p:sp>
      <p:sp>
        <p:nvSpPr>
          <p:cNvPr id="24579" name="Rectangle 3">
            <a:extLst>
              <a:ext uri="{FF2B5EF4-FFF2-40B4-BE49-F238E27FC236}">
                <a16:creationId xmlns:a16="http://schemas.microsoft.com/office/drawing/2014/main" id="{1688BF0D-4B0D-41DF-BA49-BE99B212CC17}"/>
              </a:ext>
            </a:extLst>
          </p:cNvPr>
          <p:cNvSpPr>
            <a:spLocks noGrp="1" noChangeArrowheads="1"/>
          </p:cNvSpPr>
          <p:nvPr>
            <p:ph type="body" idx="1"/>
          </p:nvPr>
        </p:nvSpPr>
        <p:spPr/>
        <p:txBody>
          <a:bodyPr/>
          <a:lstStyle/>
          <a:p>
            <a:endParaRPr lang="sl-SI" altLang="sl-SI"/>
          </a:p>
        </p:txBody>
      </p:sp>
      <p:pic>
        <p:nvPicPr>
          <p:cNvPr id="24581" name="Picture 5" descr="Richard Wagner: Siegfried">
            <a:extLst>
              <a:ext uri="{FF2B5EF4-FFF2-40B4-BE49-F238E27FC236}">
                <a16:creationId xmlns:a16="http://schemas.microsoft.com/office/drawing/2014/main" id="{259A8A6E-3625-427F-9964-B46690B53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16463" cy="3536950"/>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Richard Wagner: Somrak bogov">
            <a:extLst>
              <a:ext uri="{FF2B5EF4-FFF2-40B4-BE49-F238E27FC236}">
                <a16:creationId xmlns:a16="http://schemas.microsoft.com/office/drawing/2014/main" id="{AB121DC9-5B6C-4230-BCF9-5193C81AA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0"/>
            <a:ext cx="4427537" cy="3321050"/>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descr="Richard Wagner: Siegfried">
            <a:extLst>
              <a:ext uri="{FF2B5EF4-FFF2-40B4-BE49-F238E27FC236}">
                <a16:creationId xmlns:a16="http://schemas.microsoft.com/office/drawing/2014/main" id="{123901DE-8521-4BB0-BCB2-2D2553075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2738"/>
            <a:ext cx="34925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descr="banner">
            <a:extLst>
              <a:ext uri="{FF2B5EF4-FFF2-40B4-BE49-F238E27FC236}">
                <a16:creationId xmlns:a16="http://schemas.microsoft.com/office/drawing/2014/main" id="{1E4527EF-041C-471A-A81F-8A193020DB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99088"/>
            <a:ext cx="9334500" cy="1458912"/>
          </a:xfrm>
          <a:prstGeom prst="rect">
            <a:avLst/>
          </a:prstGeom>
          <a:noFill/>
          <a:extLst>
            <a:ext uri="{909E8E84-426E-40DD-AFC4-6F175D3DCCD1}">
              <a14:hiddenFill xmlns:a14="http://schemas.microsoft.com/office/drawing/2010/main">
                <a:solidFill>
                  <a:srgbClr val="FFFFFF"/>
                </a:solidFill>
              </a14:hiddenFill>
            </a:ext>
          </a:extLst>
        </p:spPr>
      </p:pic>
      <p:pic>
        <p:nvPicPr>
          <p:cNvPr id="24589" name="Picture 13" descr="Richard Wagner: Parsifal">
            <a:extLst>
              <a:ext uri="{FF2B5EF4-FFF2-40B4-BE49-F238E27FC236}">
                <a16:creationId xmlns:a16="http://schemas.microsoft.com/office/drawing/2014/main" id="{8B645AC8-8692-4EE1-A2B4-3BD8B8CE1A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3284538"/>
            <a:ext cx="2843212" cy="2132012"/>
          </a:xfrm>
          <a:prstGeom prst="rect">
            <a:avLst/>
          </a:prstGeom>
          <a:noFill/>
          <a:extLst>
            <a:ext uri="{909E8E84-426E-40DD-AFC4-6F175D3DCCD1}">
              <a14:hiddenFill xmlns:a14="http://schemas.microsoft.com/office/drawing/2010/main">
                <a:solidFill>
                  <a:srgbClr val="FFFFFF"/>
                </a:solidFill>
              </a14:hiddenFill>
            </a:ext>
          </a:extLst>
        </p:spPr>
      </p:pic>
      <p:pic>
        <p:nvPicPr>
          <p:cNvPr id="24591" name="Picture 15" descr="Richard Wagner: Alberich">
            <a:extLst>
              <a:ext uri="{FF2B5EF4-FFF2-40B4-BE49-F238E27FC236}">
                <a16:creationId xmlns:a16="http://schemas.microsoft.com/office/drawing/2014/main" id="{A9F51A67-A313-4D70-86E4-73DE4771E3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3213100"/>
            <a:ext cx="2303463" cy="2144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E66B816-21D4-41EA-95AB-F02FA7998624}"/>
              </a:ext>
            </a:extLst>
          </p:cNvPr>
          <p:cNvSpPr>
            <a:spLocks noGrp="1" noChangeArrowheads="1"/>
          </p:cNvSpPr>
          <p:nvPr>
            <p:ph type="title"/>
          </p:nvPr>
        </p:nvSpPr>
        <p:spPr/>
        <p:txBody>
          <a:bodyPr/>
          <a:lstStyle/>
          <a:p>
            <a:r>
              <a:rPr lang="sl-SI" altLang="sl-SI"/>
              <a:t>VIRI</a:t>
            </a:r>
          </a:p>
        </p:txBody>
      </p:sp>
      <p:sp>
        <p:nvSpPr>
          <p:cNvPr id="25603" name="Rectangle 3">
            <a:extLst>
              <a:ext uri="{FF2B5EF4-FFF2-40B4-BE49-F238E27FC236}">
                <a16:creationId xmlns:a16="http://schemas.microsoft.com/office/drawing/2014/main" id="{874861A6-1F0B-4A63-B21F-8DB1E4C0C7C1}"/>
              </a:ext>
            </a:extLst>
          </p:cNvPr>
          <p:cNvSpPr>
            <a:spLocks noGrp="1" noChangeArrowheads="1"/>
          </p:cNvSpPr>
          <p:nvPr>
            <p:ph type="body" idx="1"/>
          </p:nvPr>
        </p:nvSpPr>
        <p:spPr/>
        <p:txBody>
          <a:bodyPr/>
          <a:lstStyle/>
          <a:p>
            <a:pPr>
              <a:buFontTx/>
              <a:buNone/>
            </a:pPr>
            <a:r>
              <a:rPr lang="sl-SI" altLang="sl-SI" sz="1800"/>
              <a:t>Internet:</a:t>
            </a:r>
          </a:p>
          <a:p>
            <a:pPr>
              <a:buFontTx/>
              <a:buNone/>
            </a:pPr>
            <a:r>
              <a:rPr lang="sl-SI" altLang="sl-SI" sz="1800">
                <a:hlinkClick r:id="rId2"/>
              </a:rPr>
              <a:t>http://sl.wikipedia.org/wiki/Giuseppe_Verdi</a:t>
            </a:r>
            <a:endParaRPr lang="sl-SI" altLang="sl-SI" sz="1800"/>
          </a:p>
          <a:p>
            <a:pPr>
              <a:buFontTx/>
              <a:buNone/>
            </a:pPr>
            <a:r>
              <a:rPr lang="sl-SI" altLang="sl-SI" sz="1800">
                <a:hlinkClick r:id="rId3"/>
              </a:rPr>
              <a:t>http://www.wordiq.com/definition/Giuseppe_Verdi</a:t>
            </a:r>
            <a:r>
              <a:rPr lang="sl-SI" altLang="sl-SI" sz="1800"/>
              <a:t> </a:t>
            </a:r>
          </a:p>
          <a:p>
            <a:pPr>
              <a:buFontTx/>
              <a:buNone/>
            </a:pPr>
            <a:r>
              <a:rPr lang="sl-SI" altLang="sl-SI" sz="1800">
                <a:hlinkClick r:id="rId4"/>
              </a:rPr>
              <a:t>http://www.gimvic.org/projekti/projektno_delo/2006/2a/bayreuth/rok/wagner.html</a:t>
            </a:r>
            <a:endParaRPr lang="sl-SI" altLang="sl-SI" sz="1800"/>
          </a:p>
          <a:p>
            <a:pPr>
              <a:buFontTx/>
              <a:buNone/>
            </a:pPr>
            <a:r>
              <a:rPr lang="sl-SI" altLang="sl-SI" sz="1800"/>
              <a:t> </a:t>
            </a:r>
            <a:r>
              <a:rPr lang="sl-SI" altLang="sl-SI" sz="1800">
                <a:hlinkClick r:id="rId5"/>
              </a:rPr>
              <a:t>http://projekti.svarog.org/verdi/index.html</a:t>
            </a:r>
            <a:r>
              <a:rPr lang="sl-SI" altLang="sl-SI" sz="1800"/>
              <a:t> </a:t>
            </a:r>
          </a:p>
          <a:p>
            <a:pPr>
              <a:buFontTx/>
              <a:buNone/>
            </a:pPr>
            <a:endParaRPr lang="sl-SI" altLang="sl-SI" sz="1800"/>
          </a:p>
          <a:p>
            <a:pPr>
              <a:buFontTx/>
              <a:buNone/>
            </a:pPr>
            <a:endParaRPr lang="sl-SI" altLang="sl-SI" sz="1800"/>
          </a:p>
          <a:p>
            <a:pPr>
              <a:buFontTx/>
              <a:buNone/>
            </a:pPr>
            <a:endParaRPr lang="sl-SI" altLang="sl-SI" sz="1800"/>
          </a:p>
          <a:p>
            <a:pPr>
              <a:buFontTx/>
              <a:buNone/>
            </a:pPr>
            <a:endParaRPr lang="sl-SI" altLang="sl-SI" sz="18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76275E9-F174-4E0B-8A9F-D1284BD23899}"/>
              </a:ext>
            </a:extLst>
          </p:cNvPr>
          <p:cNvSpPr>
            <a:spLocks noGrp="1" noChangeArrowheads="1"/>
          </p:cNvSpPr>
          <p:nvPr>
            <p:ph type="title"/>
          </p:nvPr>
        </p:nvSpPr>
        <p:spPr/>
        <p:txBody>
          <a:bodyPr/>
          <a:lstStyle/>
          <a:p>
            <a:r>
              <a:rPr lang="sl-SI" altLang="sl-SI" sz="5400">
                <a:solidFill>
                  <a:schemeClr val="tx1"/>
                </a:solidFill>
                <a:latin typeface="Blackadder ITC" panose="04020505050007020D02" pitchFamily="82" charset="0"/>
              </a:rPr>
              <a:t>Giuseppe Verdi</a:t>
            </a:r>
          </a:p>
        </p:txBody>
      </p:sp>
      <p:sp>
        <p:nvSpPr>
          <p:cNvPr id="5123" name="Rectangle 3">
            <a:extLst>
              <a:ext uri="{FF2B5EF4-FFF2-40B4-BE49-F238E27FC236}">
                <a16:creationId xmlns:a16="http://schemas.microsoft.com/office/drawing/2014/main" id="{2992787D-E46B-45EF-8BA6-36AA7DF3A516}"/>
              </a:ext>
            </a:extLst>
          </p:cNvPr>
          <p:cNvSpPr>
            <a:spLocks noGrp="1" noChangeArrowheads="1"/>
          </p:cNvSpPr>
          <p:nvPr>
            <p:ph type="body" idx="1"/>
          </p:nvPr>
        </p:nvSpPr>
        <p:spPr/>
        <p:txBody>
          <a:bodyPr/>
          <a:lstStyle/>
          <a:p>
            <a:pPr>
              <a:buFontTx/>
              <a:buChar char="-"/>
            </a:pPr>
            <a:r>
              <a:rPr lang="sl-SI" altLang="sl-SI" sz="1800"/>
              <a:t>* 10. oktober 1813, Roncole pri Parmi </a:t>
            </a:r>
          </a:p>
          <a:p>
            <a:pPr>
              <a:buFontTx/>
              <a:buChar char="-"/>
            </a:pPr>
            <a:r>
              <a:rPr lang="sl-SI" altLang="sl-SI" sz="1800"/>
              <a:t>Oče je bil gostilničar, mati pa predica. </a:t>
            </a:r>
          </a:p>
          <a:p>
            <a:pPr>
              <a:buFontTx/>
              <a:buChar char="-"/>
            </a:pPr>
            <a:r>
              <a:rPr lang="sl-SI" altLang="sl-SI" sz="1800"/>
              <a:t>Že kot mlad fant je pokazal velik talent za glasbo, ki ga je dokazal s stavki, napisanimi na staremu, klavirju, ki ga je igral pri tamkajnšnjemu organistu</a:t>
            </a:r>
            <a:r>
              <a:rPr lang="sl-SI" altLang="sl-SI" sz="1800" b="1"/>
              <a:t> </a:t>
            </a:r>
            <a:r>
              <a:rPr lang="sl-SI" altLang="sl-SI" sz="1800"/>
              <a:t>Pietru Baistrocchiju.</a:t>
            </a:r>
          </a:p>
          <a:p>
            <a:pPr>
              <a:buFontTx/>
              <a:buNone/>
            </a:pPr>
            <a:r>
              <a:rPr lang="sl-SI" altLang="sl-SI" sz="1800"/>
              <a:t>-    Jeseni leta 1823 se je Verdi vpisal na gimnazijo v Busseto. </a:t>
            </a:r>
          </a:p>
          <a:p>
            <a:pPr>
              <a:buFontTx/>
              <a:buChar char="-"/>
            </a:pPr>
            <a:r>
              <a:rPr lang="sl-SI" altLang="sl-SI" sz="1800"/>
              <a:t>Leta 1828 so v Bussetu uprizorili Rossinijevega Seviljskega brivca, ki pa ni imela prave uverture, kajti skladatelj je za to priložnost priredil eno starejših uvertur. Za Verdija je bili to pravi izziv, napisal je novo uverturo, prepisal parte ter z novo nastalim delom navdušil občinstvo. </a:t>
            </a:r>
          </a:p>
          <a:p>
            <a:pPr>
              <a:buFontTx/>
              <a:buChar char="-"/>
            </a:pPr>
            <a:r>
              <a:rPr lang="sl-SI" altLang="sl-SI" sz="1800"/>
              <a:t>† 27. januar 1901, Milano, Italija. </a:t>
            </a:r>
          </a:p>
        </p:txBody>
      </p:sp>
      <p:pic>
        <p:nvPicPr>
          <p:cNvPr id="5124" name="Picture 4">
            <a:extLst>
              <a:ext uri="{FF2B5EF4-FFF2-40B4-BE49-F238E27FC236}">
                <a16:creationId xmlns:a16="http://schemas.microsoft.com/office/drawing/2014/main" id="{6CF6B7BD-6348-4575-B843-81BE36451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4640263"/>
            <a:ext cx="3459162" cy="2217737"/>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C34B125-D95E-40E8-8BC0-5FCCC9769EB4}"/>
              </a:ext>
            </a:extLst>
          </p:cNvPr>
          <p:cNvSpPr>
            <a:spLocks noGrp="1" noChangeArrowheads="1"/>
          </p:cNvSpPr>
          <p:nvPr>
            <p:ph type="title"/>
          </p:nvPr>
        </p:nvSpPr>
        <p:spPr/>
        <p:txBody>
          <a:bodyPr/>
          <a:lstStyle/>
          <a:p>
            <a:r>
              <a:rPr lang="sl-SI" altLang="sl-SI">
                <a:latin typeface="Blackadder ITC" panose="04020505050007020D02" pitchFamily="82" charset="0"/>
              </a:rPr>
              <a:t>Pisanje oper</a:t>
            </a:r>
          </a:p>
        </p:txBody>
      </p:sp>
      <p:sp>
        <p:nvSpPr>
          <p:cNvPr id="6147" name="Rectangle 3">
            <a:extLst>
              <a:ext uri="{FF2B5EF4-FFF2-40B4-BE49-F238E27FC236}">
                <a16:creationId xmlns:a16="http://schemas.microsoft.com/office/drawing/2014/main" id="{6BAA87A5-B359-4BD6-825B-8EE09EB418D3}"/>
              </a:ext>
            </a:extLst>
          </p:cNvPr>
          <p:cNvSpPr>
            <a:spLocks noGrp="1" noChangeArrowheads="1"/>
          </p:cNvSpPr>
          <p:nvPr>
            <p:ph type="body" idx="1"/>
          </p:nvPr>
        </p:nvSpPr>
        <p:spPr>
          <a:xfrm>
            <a:off x="468313" y="1268413"/>
            <a:ext cx="8229600" cy="4608512"/>
          </a:xfrm>
        </p:spPr>
        <p:txBody>
          <a:bodyPr/>
          <a:lstStyle/>
          <a:p>
            <a:r>
              <a:rPr lang="sl-SI" altLang="sl-SI" sz="1800"/>
              <a:t>Njegova prva opera "Oberto conte di San Bonifacio" mu je prinesla nekaj uspeha. Po neuspehu  opere "Un giorno di regno" je razočarani Verdi  sklenil, da  bo za vedno odložil pero. </a:t>
            </a:r>
          </a:p>
          <a:p>
            <a:r>
              <a:rPr lang="sl-SI" altLang="sl-SI" sz="1800"/>
              <a:t>Na premieri opere "Nabucco“, ki je bila 9. marca 1842 v milanski Scali, so uporabili stare kostume in v naglici prirejeno sceno;  tudi uvertura je bila napisana v zadnjem trenutku. </a:t>
            </a:r>
          </a:p>
          <a:p>
            <a:r>
              <a:rPr lang="sl-SI" altLang="sl-SI" sz="1800"/>
              <a:t>Kljub temu je delo poželo izjemen uspeh. "Nabucco" je v naslednjih mesecih doživel številne ponovitve. Z njim je še ne tridesetletni Verdi zaslovel  in začel vrtoglavi glasbeni vzpon. </a:t>
            </a:r>
          </a:p>
          <a:p>
            <a:r>
              <a:rPr lang="sl-SI" altLang="sl-SI" sz="1800"/>
              <a:t>Verdi je v obdobju mladostnega ustvarjanja napisal številne opere, saj so se premiere vrstile prav vsako leto, včasih celo dve na leto. V obdobju med leti 1839 - 1950 je napisal skupaj 16 oper. </a:t>
            </a:r>
          </a:p>
          <a:p>
            <a:pPr>
              <a:buFontTx/>
              <a:buNone/>
            </a:pPr>
            <a:r>
              <a:rPr lang="sl-SI" altLang="sl-SI"/>
              <a: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759F069-8906-49AB-A384-FB29189E4AD0}"/>
              </a:ext>
            </a:extLst>
          </p:cNvPr>
          <p:cNvSpPr>
            <a:spLocks noGrp="1" noChangeArrowheads="1"/>
          </p:cNvSpPr>
          <p:nvPr>
            <p:ph type="title"/>
          </p:nvPr>
        </p:nvSpPr>
        <p:spPr/>
        <p:txBody>
          <a:bodyPr/>
          <a:lstStyle/>
          <a:p>
            <a:r>
              <a:rPr lang="sl-SI" altLang="sl-SI">
                <a:latin typeface="Blackadder ITC" panose="04020505050007020D02" pitchFamily="82" charset="0"/>
              </a:rPr>
              <a:t>Nekaj njegovih pomembnejših del:</a:t>
            </a:r>
          </a:p>
        </p:txBody>
      </p:sp>
      <p:sp>
        <p:nvSpPr>
          <p:cNvPr id="7171" name="Rectangle 3">
            <a:extLst>
              <a:ext uri="{FF2B5EF4-FFF2-40B4-BE49-F238E27FC236}">
                <a16:creationId xmlns:a16="http://schemas.microsoft.com/office/drawing/2014/main" id="{5D92497F-8231-4B47-8765-C4FA12513788}"/>
              </a:ext>
            </a:extLst>
          </p:cNvPr>
          <p:cNvSpPr>
            <a:spLocks noGrp="1" noChangeArrowheads="1"/>
          </p:cNvSpPr>
          <p:nvPr>
            <p:ph type="body" idx="1"/>
          </p:nvPr>
        </p:nvSpPr>
        <p:spPr/>
        <p:txBody>
          <a:bodyPr/>
          <a:lstStyle/>
          <a:p>
            <a:pPr>
              <a:lnSpc>
                <a:spcPct val="90000"/>
              </a:lnSpc>
            </a:pPr>
            <a:r>
              <a:rPr lang="sl-SI" altLang="sl-SI" sz="1800"/>
              <a:t>Oberto conte di San Bonifacio</a:t>
            </a:r>
          </a:p>
          <a:p>
            <a:pPr>
              <a:lnSpc>
                <a:spcPct val="90000"/>
              </a:lnSpc>
            </a:pPr>
            <a:r>
              <a:rPr lang="sl-SI" altLang="sl-SI" sz="1800"/>
              <a:t> Un giorno di regno</a:t>
            </a:r>
          </a:p>
          <a:p>
            <a:pPr>
              <a:lnSpc>
                <a:spcPct val="90000"/>
              </a:lnSpc>
            </a:pPr>
            <a:r>
              <a:rPr lang="sl-SI" altLang="sl-SI" sz="1800"/>
              <a:t>Aida</a:t>
            </a:r>
          </a:p>
          <a:p>
            <a:pPr>
              <a:lnSpc>
                <a:spcPct val="90000"/>
              </a:lnSpc>
            </a:pPr>
            <a:r>
              <a:rPr lang="sl-SI" altLang="sl-SI" sz="1800"/>
              <a:t>Rigoletto</a:t>
            </a:r>
          </a:p>
          <a:p>
            <a:pPr>
              <a:lnSpc>
                <a:spcPct val="90000"/>
              </a:lnSpc>
            </a:pPr>
            <a:r>
              <a:rPr lang="sl-SI" altLang="sl-SI" sz="1800"/>
              <a:t>Il trovatore</a:t>
            </a:r>
          </a:p>
          <a:p>
            <a:pPr>
              <a:lnSpc>
                <a:spcPct val="90000"/>
              </a:lnSpc>
            </a:pPr>
            <a:r>
              <a:rPr lang="sl-SI" altLang="sl-SI" sz="1800"/>
              <a:t>La traviata </a:t>
            </a:r>
          </a:p>
          <a:p>
            <a:pPr>
              <a:lnSpc>
                <a:spcPct val="90000"/>
              </a:lnSpc>
            </a:pPr>
            <a:r>
              <a:rPr lang="sl-SI" altLang="sl-SI" sz="1800"/>
              <a:t>Ottelo </a:t>
            </a:r>
          </a:p>
          <a:p>
            <a:pPr>
              <a:lnSpc>
                <a:spcPct val="90000"/>
              </a:lnSpc>
            </a:pPr>
            <a:r>
              <a:rPr lang="sl-SI" altLang="sl-SI" sz="1800"/>
              <a:t>Falstaff </a:t>
            </a:r>
          </a:p>
          <a:p>
            <a:pPr>
              <a:lnSpc>
                <a:spcPct val="90000"/>
              </a:lnSpc>
            </a:pPr>
            <a:r>
              <a:rPr lang="sl-SI" altLang="sl-SI" sz="1800"/>
              <a:t>Ernani </a:t>
            </a:r>
          </a:p>
          <a:p>
            <a:pPr>
              <a:lnSpc>
                <a:spcPct val="90000"/>
              </a:lnSpc>
            </a:pPr>
            <a:r>
              <a:rPr lang="sl-SI" altLang="sl-SI" sz="1800"/>
              <a:t>Atila</a:t>
            </a:r>
          </a:p>
          <a:p>
            <a:pPr>
              <a:lnSpc>
                <a:spcPct val="90000"/>
              </a:lnSpc>
            </a:pPr>
            <a:r>
              <a:rPr lang="sl-SI" altLang="sl-SI" sz="1800"/>
              <a:t>Nabucco</a:t>
            </a:r>
          </a:p>
        </p:txBody>
      </p:sp>
      <p:pic>
        <p:nvPicPr>
          <p:cNvPr id="7172" name="Picture 4">
            <a:extLst>
              <a:ext uri="{FF2B5EF4-FFF2-40B4-BE49-F238E27FC236}">
                <a16:creationId xmlns:a16="http://schemas.microsoft.com/office/drawing/2014/main" id="{44C76D6E-4E2E-43FB-BDE1-F71FB6D4D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963" y="1125538"/>
            <a:ext cx="2840037" cy="2994025"/>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3" name="Picture 5">
            <a:extLst>
              <a:ext uri="{FF2B5EF4-FFF2-40B4-BE49-F238E27FC236}">
                <a16:creationId xmlns:a16="http://schemas.microsoft.com/office/drawing/2014/main" id="{08358F49-A6D3-417B-AEAC-BC4556F67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149725"/>
            <a:ext cx="3995737" cy="2714625"/>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4" name="Picture 6">
            <a:extLst>
              <a:ext uri="{FF2B5EF4-FFF2-40B4-BE49-F238E27FC236}">
                <a16:creationId xmlns:a16="http://schemas.microsoft.com/office/drawing/2014/main" id="{22F7D09C-F4A1-4228-B22E-B9C6095CE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565400"/>
            <a:ext cx="3089275" cy="2400300"/>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58252B7-AF2A-4E74-AECE-80F8769E1508}"/>
              </a:ext>
            </a:extLst>
          </p:cNvPr>
          <p:cNvSpPr>
            <a:spLocks noGrp="1" noChangeArrowheads="1"/>
          </p:cNvSpPr>
          <p:nvPr>
            <p:ph type="title"/>
          </p:nvPr>
        </p:nvSpPr>
        <p:spPr/>
        <p:txBody>
          <a:bodyPr/>
          <a:lstStyle/>
          <a:p>
            <a:endParaRPr lang="sl-SI" altLang="sl-SI"/>
          </a:p>
        </p:txBody>
      </p:sp>
      <p:pic>
        <p:nvPicPr>
          <p:cNvPr id="8196" name="Picture 4">
            <a:extLst>
              <a:ext uri="{FF2B5EF4-FFF2-40B4-BE49-F238E27FC236}">
                <a16:creationId xmlns:a16="http://schemas.microsoft.com/office/drawing/2014/main" id="{4137C8BD-9CB2-4CB1-B1DE-43CF288A557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3611563" cy="4525963"/>
          </a:xfrm>
          <a:blipFill dpi="0" rotWithShape="0">
            <a:blip/>
            <a:srcRect/>
            <a:stretch>
              <a:fillRect/>
            </a:stretch>
          </a:blip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a:extLst>
              <a:ext uri="{FF2B5EF4-FFF2-40B4-BE49-F238E27FC236}">
                <a16:creationId xmlns:a16="http://schemas.microsoft.com/office/drawing/2014/main" id="{4F6E4342-F2AC-4793-B918-05FA9529E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37075"/>
            <a:ext cx="5148263" cy="2360613"/>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8" name="Picture 6" descr="mark148a">
            <a:extLst>
              <a:ext uri="{FF2B5EF4-FFF2-40B4-BE49-F238E27FC236}">
                <a16:creationId xmlns:a16="http://schemas.microsoft.com/office/drawing/2014/main" id="{C3054D38-3F56-498D-8F83-C25AF9A2D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0"/>
            <a:ext cx="340677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a:extLst>
              <a:ext uri="{FF2B5EF4-FFF2-40B4-BE49-F238E27FC236}">
                <a16:creationId xmlns:a16="http://schemas.microsoft.com/office/drawing/2014/main" id="{16621C56-1EAD-4855-B2FE-6271D43FA4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5338" y="2349500"/>
            <a:ext cx="3268662"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70" decel="100000"/>
                                        <p:tgtEl>
                                          <p:spTgt spid="18434"/>
                                        </p:tgtEl>
                                      </p:cBhvr>
                                    </p:animEffect>
                                    <p:animScale>
                                      <p:cBhvr>
                                        <p:cTn id="8" dur="770" decel="100000"/>
                                        <p:tgtEl>
                                          <p:spTgt spid="18434"/>
                                        </p:tgtEl>
                                      </p:cBhvr>
                                      <p:from x="10000" y="10000"/>
                                      <p:to x="200000" y="450000"/>
                                    </p:animScale>
                                    <p:animScale>
                                      <p:cBhvr>
                                        <p:cTn id="9" dur="1230" accel="100000" fill="hold">
                                          <p:stCondLst>
                                            <p:cond delay="770"/>
                                          </p:stCondLst>
                                        </p:cTn>
                                        <p:tgtEl>
                                          <p:spTgt spid="18434"/>
                                        </p:tgtEl>
                                      </p:cBhvr>
                                      <p:from x="200000" y="450000"/>
                                      <p:to x="100000" y="100000"/>
                                    </p:animScale>
                                    <p:set>
                                      <p:cBhvr>
                                        <p:cTn id="10" dur="770" fill="hold"/>
                                        <p:tgtEl>
                                          <p:spTgt spid="18434"/>
                                        </p:tgtEl>
                                        <p:attrNameLst>
                                          <p:attrName>ppt_x</p:attrName>
                                        </p:attrNameLst>
                                      </p:cBhvr>
                                      <p:to>
                                        <p:strVal val="(0.5)"/>
                                      </p:to>
                                    </p:set>
                                    <p:anim from="(0.5)" to="(#ppt_x)" calcmode="lin" valueType="num">
                                      <p:cBhvr>
                                        <p:cTn id="11" dur="1230" accel="100000" fill="hold">
                                          <p:stCondLst>
                                            <p:cond delay="770"/>
                                          </p:stCondLst>
                                        </p:cTn>
                                        <p:tgtEl>
                                          <p:spTgt spid="18434"/>
                                        </p:tgtEl>
                                        <p:attrNameLst>
                                          <p:attrName>ppt_x</p:attrName>
                                        </p:attrNameLst>
                                      </p:cBhvr>
                                    </p:anim>
                                    <p:set>
                                      <p:cBhvr>
                                        <p:cTn id="12" dur="770" fill="hold"/>
                                        <p:tgtEl>
                                          <p:spTgt spid="18434"/>
                                        </p:tgtEl>
                                        <p:attrNameLst>
                                          <p:attrName>ppt_y</p:attrName>
                                        </p:attrNameLst>
                                      </p:cBhvr>
                                      <p:to>
                                        <p:strVal val="(#ppt_y+0.4)"/>
                                      </p:to>
                                    </p:set>
                                    <p:anim from="(#ppt_y+0.4)" to="(#ppt_y)" calcmode="lin" valueType="num">
                                      <p:cBhvr>
                                        <p:cTn id="13" dur="1230" accel="100000" fill="hold">
                                          <p:stCondLst>
                                            <p:cond delay="770"/>
                                          </p:stCondLst>
                                        </p:cTn>
                                        <p:tgtEl>
                                          <p:spTgt spid="18434"/>
                                        </p:tgtEl>
                                        <p:attrNameLst>
                                          <p:attrName>ppt_y</p:attrName>
                                        </p:attrNameLst>
                                      </p:cBhvr>
                                    </p:anim>
                                  </p:childTnLst>
                                </p:cTn>
                              </p:par>
                            </p:childTnLst>
                          </p:cTn>
                        </p:par>
                        <p:par>
                          <p:cTn id="14" fill="hold" nodeType="afterGroup">
                            <p:stCondLst>
                              <p:cond delay="2000"/>
                            </p:stCondLst>
                            <p:childTnLst>
                              <p:par>
                                <p:cTn id="15" presetID="2" presetClass="exit" presetSubtype="4" fill="hold" nodeType="afterEffect">
                                  <p:stCondLst>
                                    <p:cond delay="1000"/>
                                  </p:stCondLst>
                                  <p:childTnLst>
                                    <p:anim calcmode="lin" valueType="num">
                                      <p:cBhvr additive="base">
                                        <p:cTn id="16" dur="500"/>
                                        <p:tgtEl>
                                          <p:spTgt spid="18434"/>
                                        </p:tgtEl>
                                        <p:attrNameLst>
                                          <p:attrName>ppt_x</p:attrName>
                                        </p:attrNameLst>
                                      </p:cBhvr>
                                      <p:tavLst>
                                        <p:tav tm="0">
                                          <p:val>
                                            <p:strVal val="ppt_x"/>
                                          </p:val>
                                        </p:tav>
                                        <p:tav tm="100000">
                                          <p:val>
                                            <p:strVal val="ppt_x"/>
                                          </p:val>
                                        </p:tav>
                                      </p:tavLst>
                                    </p:anim>
                                    <p:anim calcmode="lin" valueType="num">
                                      <p:cBhvr additive="base">
                                        <p:cTn id="17" dur="500"/>
                                        <p:tgtEl>
                                          <p:spTgt spid="18434"/>
                                        </p:tgtEl>
                                        <p:attrNameLst>
                                          <p:attrName>ppt_y</p:attrName>
                                        </p:attrNameLst>
                                      </p:cBhvr>
                                      <p:tavLst>
                                        <p:tav tm="0">
                                          <p:val>
                                            <p:strVal val="ppt_y"/>
                                          </p:val>
                                        </p:tav>
                                        <p:tav tm="100000">
                                          <p:val>
                                            <p:strVal val="1+ppt_h/2"/>
                                          </p:val>
                                        </p:tav>
                                      </p:tavLst>
                                    </p:anim>
                                    <p:set>
                                      <p:cBhvr>
                                        <p:cTn id="18" dur="1" fill="hold">
                                          <p:stCondLst>
                                            <p:cond delay="499"/>
                                          </p:stCondLst>
                                        </p:cTn>
                                        <p:tgtEl>
                                          <p:spTgt spid="184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FB1A162-45FD-4AC4-8ECD-0A10D421415E}"/>
              </a:ext>
            </a:extLst>
          </p:cNvPr>
          <p:cNvSpPr>
            <a:spLocks noGrp="1" noChangeArrowheads="1"/>
          </p:cNvSpPr>
          <p:nvPr>
            <p:ph type="title"/>
          </p:nvPr>
        </p:nvSpPr>
        <p:spPr/>
        <p:txBody>
          <a:bodyPr/>
          <a:lstStyle/>
          <a:p>
            <a:endParaRPr lang="sl-SI" altLang="sl-SI"/>
          </a:p>
        </p:txBody>
      </p:sp>
      <p:sp>
        <p:nvSpPr>
          <p:cNvPr id="17411" name="Rectangle 3">
            <a:extLst>
              <a:ext uri="{FF2B5EF4-FFF2-40B4-BE49-F238E27FC236}">
                <a16:creationId xmlns:a16="http://schemas.microsoft.com/office/drawing/2014/main" id="{9A10118A-1FBF-4277-ADF0-75D54079C949}"/>
              </a:ext>
            </a:extLst>
          </p:cNvPr>
          <p:cNvSpPr>
            <a:spLocks noGrp="1" noChangeArrowheads="1"/>
          </p:cNvSpPr>
          <p:nvPr>
            <p:ph type="body" idx="1"/>
          </p:nvPr>
        </p:nvSpPr>
        <p:spPr/>
        <p:txBody>
          <a:bodyPr/>
          <a:lstStyle/>
          <a:p>
            <a:endParaRPr lang="sl-SI" altLang="sl-SI"/>
          </a:p>
        </p:txBody>
      </p:sp>
      <p:pic>
        <p:nvPicPr>
          <p:cNvPr id="17413" name="Picture 5" descr="engraving">
            <a:extLst>
              <a:ext uri="{FF2B5EF4-FFF2-40B4-BE49-F238E27FC236}">
                <a16:creationId xmlns:a16="http://schemas.microsoft.com/office/drawing/2014/main" id="{862CB7C7-DE8A-4EDF-B9C0-DEAD34224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6075" cy="364490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File:Giuseppe Verdi00.jpg">
            <a:extLst>
              <a:ext uri="{FF2B5EF4-FFF2-40B4-BE49-F238E27FC236}">
                <a16:creationId xmlns:a16="http://schemas.microsoft.com/office/drawing/2014/main" id="{82F12050-3655-4A06-A86C-C3D2DF914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25" y="0"/>
            <a:ext cx="4130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417" name="Picture 9" descr="Slika:Otello SNG Lj1.JPG">
            <a:extLst>
              <a:ext uri="{FF2B5EF4-FFF2-40B4-BE49-F238E27FC236}">
                <a16:creationId xmlns:a16="http://schemas.microsoft.com/office/drawing/2014/main" id="{10DDBA02-69CF-4A56-A5C0-D988E602E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0"/>
            <a:ext cx="2697163" cy="4391025"/>
          </a:xfrm>
          <a:prstGeom prst="rect">
            <a:avLst/>
          </a:prstGeom>
          <a:noFill/>
          <a:extLst>
            <a:ext uri="{909E8E84-426E-40DD-AFC4-6F175D3DCCD1}">
              <a14:hiddenFill xmlns:a14="http://schemas.microsoft.com/office/drawing/2010/main">
                <a:solidFill>
                  <a:srgbClr val="FFFFFF"/>
                </a:solidFill>
              </a14:hiddenFill>
            </a:ext>
          </a:extLst>
        </p:spPr>
      </p:pic>
      <p:pic>
        <p:nvPicPr>
          <p:cNvPr id="17419" name="Picture 11" descr="Slika:Bankovec-Giuseppe Verdi.jpg">
            <a:extLst>
              <a:ext uri="{FF2B5EF4-FFF2-40B4-BE49-F238E27FC236}">
                <a16:creationId xmlns:a16="http://schemas.microsoft.com/office/drawing/2014/main" id="{DBAD5E33-49CD-4176-83DE-9014219B4E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65625"/>
            <a:ext cx="5003800" cy="2474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557FA46-D7CD-4A48-ACAD-08C61D1AF8AA}"/>
              </a:ext>
            </a:extLst>
          </p:cNvPr>
          <p:cNvSpPr>
            <a:spLocks noGrp="1" noChangeArrowheads="1"/>
          </p:cNvSpPr>
          <p:nvPr>
            <p:ph type="title"/>
          </p:nvPr>
        </p:nvSpPr>
        <p:spPr/>
        <p:txBody>
          <a:bodyPr/>
          <a:lstStyle/>
          <a:p>
            <a:r>
              <a:rPr lang="sl-SI" altLang="sl-SI">
                <a:latin typeface="Blackadder ITC" panose="04020505050007020D02" pitchFamily="82" charset="0"/>
              </a:rPr>
              <a:t>Wilhelm Richard Wagner </a:t>
            </a:r>
          </a:p>
        </p:txBody>
      </p:sp>
      <p:sp>
        <p:nvSpPr>
          <p:cNvPr id="19459" name="Rectangle 3">
            <a:extLst>
              <a:ext uri="{FF2B5EF4-FFF2-40B4-BE49-F238E27FC236}">
                <a16:creationId xmlns:a16="http://schemas.microsoft.com/office/drawing/2014/main" id="{5A771E77-92D4-4630-83A3-D084F7AF9A80}"/>
              </a:ext>
            </a:extLst>
          </p:cNvPr>
          <p:cNvSpPr>
            <a:spLocks noGrp="1" noChangeArrowheads="1"/>
          </p:cNvSpPr>
          <p:nvPr>
            <p:ph type="body" idx="1"/>
          </p:nvPr>
        </p:nvSpPr>
        <p:spPr/>
        <p:txBody>
          <a:bodyPr/>
          <a:lstStyle/>
          <a:p>
            <a:r>
              <a:rPr lang="sl-SI" altLang="sl-SI" sz="1800"/>
              <a:t>*22. maj 1813, Leipzig, Nemčija </a:t>
            </a:r>
          </a:p>
          <a:p>
            <a:r>
              <a:rPr lang="sl-SI" altLang="sl-SI" sz="1800"/>
              <a:t>Njegovo prvo ustvarjanje pa se je začelo pri njegovih 19tih letih, ko je pisal opero Poroka, vendar pa jo je kmalu po začetku opustil. </a:t>
            </a:r>
          </a:p>
          <a:p>
            <a:r>
              <a:rPr lang="sl-SI" altLang="sl-SI" sz="1800"/>
              <a:t> Leta 1833, pri starosti 20tih let, je končal svojo prvo opero, imenovano Vile ki pa ni bila nikoli odigrana za čas skladateljevega življenja. </a:t>
            </a:r>
          </a:p>
          <a:p>
            <a:r>
              <a:rPr lang="sl-SI" altLang="sl-SI" sz="1800"/>
              <a:t>Tri leta kasneje je napisal opero Prepoved ljubezni, se poročil in se s svojo ženo odselil v Rigo. Do leta 1839 si je nabral toliko dolgov, da sta z ženo morala pobegniti. </a:t>
            </a:r>
          </a:p>
          <a:p>
            <a:r>
              <a:rPr lang="sl-SI" altLang="sl-SI" sz="1800"/>
              <a:t>Leta 1840 je v Parizu živeči Wagner napisal opero Rienzi, ki jo je sprejel teater v Dresdnu, zato se je Wagner skupaj z ženo preselil tja. V naslednjih šestih letih je Wagner napisal operi Večni mornar ali Leteči Holandec - 1843 in pa Tannhäuser - 1845. </a:t>
            </a:r>
          </a:p>
          <a:p>
            <a:r>
              <a:rPr lang="sl-SI" altLang="sl-SI" sz="1800"/>
              <a:t>Že pred majsko vstajo pa je Wagner napisal tudi svojo novo opero Lohengrin (1848), ki jo je prvič uprizoril njegov prijatelj, skladatelj Franz List, v mestu Weimar leta 1850. </a:t>
            </a:r>
          </a:p>
          <a:p>
            <a:endParaRPr lang="sl-SI" altLang="sl-SI" sz="1800"/>
          </a:p>
        </p:txBody>
      </p:sp>
      <p:pic>
        <p:nvPicPr>
          <p:cNvPr id="19461" name="Picture 5" descr="Arno Breker: Richard Wagner">
            <a:extLst>
              <a:ext uri="{FF2B5EF4-FFF2-40B4-BE49-F238E27FC236}">
                <a16:creationId xmlns:a16="http://schemas.microsoft.com/office/drawing/2014/main" id="{2FE66DFC-D392-41AB-AC72-EE2BCB9B3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0"/>
            <a:ext cx="1763712" cy="200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FF7D477-F1DD-482E-916D-8D2A92ACC954}"/>
              </a:ext>
            </a:extLst>
          </p:cNvPr>
          <p:cNvSpPr>
            <a:spLocks noGrp="1" noChangeArrowheads="1"/>
          </p:cNvSpPr>
          <p:nvPr>
            <p:ph type="title"/>
          </p:nvPr>
        </p:nvSpPr>
        <p:spPr/>
        <p:txBody>
          <a:bodyPr/>
          <a:lstStyle/>
          <a:p>
            <a:endParaRPr lang="sl-SI" altLang="sl-SI"/>
          </a:p>
        </p:txBody>
      </p:sp>
      <p:sp>
        <p:nvSpPr>
          <p:cNvPr id="20483" name="Rectangle 3">
            <a:extLst>
              <a:ext uri="{FF2B5EF4-FFF2-40B4-BE49-F238E27FC236}">
                <a16:creationId xmlns:a16="http://schemas.microsoft.com/office/drawing/2014/main" id="{49E336A3-2C07-43F3-9FF8-FF19542B91E9}"/>
              </a:ext>
            </a:extLst>
          </p:cNvPr>
          <p:cNvSpPr>
            <a:spLocks noGrp="1" noChangeArrowheads="1"/>
          </p:cNvSpPr>
          <p:nvPr>
            <p:ph type="body" idx="1"/>
          </p:nvPr>
        </p:nvSpPr>
        <p:spPr/>
        <p:txBody>
          <a:bodyPr/>
          <a:lstStyle/>
          <a:p>
            <a:r>
              <a:rPr lang="sl-SI" altLang="sl-SI" sz="1800"/>
              <a:t>V Zürichu je Wagner napisal osnovo za svoje kasnejše delo Nibelunški prstan, do leta 1857, ko je začel pisati svojo novo opero, Tristan in Izolda, je napisal več spisev (Umetnost prihodnosti, Opera in drama, itd.). Zaradi Tristana in Izolde je Wagner postavil Nibelunški prstan na stranski tir za celih dvanajst let. </a:t>
            </a:r>
          </a:p>
          <a:p>
            <a:r>
              <a:rPr lang="sl-SI" altLang="sl-SI" sz="1800"/>
              <a:t>Wagner se je spet zapletel v manjšo afero, zato je leta 1858 sam zapustil Zürich in se napotil v Benetke. Leta 1861 je zbežal v Biebrich, kjer je začel s pisanjem svoje opere Mojstri pevci Nürnberški, ki je bila do tedaj daleč najsvetlejša opera izpod njegovih rok. Leta 1862 se je Wagner dokončno razšel s svojo prvo ženo. </a:t>
            </a:r>
          </a:p>
          <a:p>
            <a:r>
              <a:rPr lang="sl-SI" altLang="sl-SI" sz="1800"/>
              <a:t>Wagner se je sedaj, v Švici, končno lahko posvetil končanju svojega gigantskega dela, Nibelunškega prstana. Na prigovarjanje kralja Ludvika so v Münchnu odigrali prvi in drugi del Prstana: Rensko zlato in Valkire. </a:t>
            </a:r>
          </a:p>
          <a:p>
            <a:endParaRPr lang="sl-SI" altLang="sl-SI"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7FD91FA-03D1-4BF9-94A6-771BA3D307C1}"/>
              </a:ext>
            </a:extLst>
          </p:cNvPr>
          <p:cNvSpPr>
            <a:spLocks noGrp="1" noChangeArrowheads="1"/>
          </p:cNvSpPr>
          <p:nvPr>
            <p:ph type="title"/>
          </p:nvPr>
        </p:nvSpPr>
        <p:spPr/>
        <p:txBody>
          <a:bodyPr/>
          <a:lstStyle/>
          <a:p>
            <a:endParaRPr lang="sl-SI" altLang="sl-SI"/>
          </a:p>
        </p:txBody>
      </p:sp>
      <p:sp>
        <p:nvSpPr>
          <p:cNvPr id="21507" name="Rectangle 3">
            <a:extLst>
              <a:ext uri="{FF2B5EF4-FFF2-40B4-BE49-F238E27FC236}">
                <a16:creationId xmlns:a16="http://schemas.microsoft.com/office/drawing/2014/main" id="{04DA7FA5-AD13-46AE-BAE2-2AF6B60AA48A}"/>
              </a:ext>
            </a:extLst>
          </p:cNvPr>
          <p:cNvSpPr>
            <a:spLocks noGrp="1" noChangeArrowheads="1"/>
          </p:cNvSpPr>
          <p:nvPr>
            <p:ph type="body" idx="1"/>
          </p:nvPr>
        </p:nvSpPr>
        <p:spPr/>
        <p:txBody>
          <a:bodyPr/>
          <a:lstStyle/>
          <a:p>
            <a:r>
              <a:rPr lang="sl-SI" altLang="sl-SI" sz="1800"/>
              <a:t>Bayreuthski festival se je prvič odprl leta 1876 s premiero vseh štirih delov Nibelunškega prstana:</a:t>
            </a:r>
          </a:p>
          <a:p>
            <a:r>
              <a:rPr lang="sl-SI" altLang="sl-SI" sz="1800"/>
              <a:t>predvečer: Rensko zlato</a:t>
            </a:r>
          </a:p>
          <a:p>
            <a:r>
              <a:rPr lang="sl-SI" altLang="sl-SI" sz="1800"/>
              <a:t>prvi dan: Valkire </a:t>
            </a:r>
          </a:p>
          <a:p>
            <a:r>
              <a:rPr lang="sl-SI" altLang="sl-SI" sz="1800"/>
              <a:t>drugi dan: Siegfried</a:t>
            </a:r>
          </a:p>
          <a:p>
            <a:r>
              <a:rPr lang="sl-SI" altLang="sl-SI" sz="1800"/>
              <a:t>tretji dan: Somrak bogov </a:t>
            </a:r>
            <a:r>
              <a:rPr lang="sl-SI" altLang="sl-SI"/>
              <a:t>  </a:t>
            </a:r>
          </a:p>
        </p:txBody>
      </p:sp>
      <p:pic>
        <p:nvPicPr>
          <p:cNvPr id="21509" name="Picture 5" descr="twilight1">
            <a:extLst>
              <a:ext uri="{FF2B5EF4-FFF2-40B4-BE49-F238E27FC236}">
                <a16:creationId xmlns:a16="http://schemas.microsoft.com/office/drawing/2014/main" id="{84C97C0A-781A-4ABE-848F-7C30098F5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688" y="2114550"/>
            <a:ext cx="2881312" cy="47434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siegfried">
            <a:extLst>
              <a:ext uri="{FF2B5EF4-FFF2-40B4-BE49-F238E27FC236}">
                <a16:creationId xmlns:a16="http://schemas.microsoft.com/office/drawing/2014/main" id="{18E7785D-B88C-4D62-808E-4983D1AE8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986088"/>
            <a:ext cx="2630488" cy="3871912"/>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rheingold1">
            <a:extLst>
              <a:ext uri="{FF2B5EF4-FFF2-40B4-BE49-F238E27FC236}">
                <a16:creationId xmlns:a16="http://schemas.microsoft.com/office/drawing/2014/main" id="{559206FD-E357-4157-BA58-7530EB04B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83050"/>
            <a:ext cx="3671888" cy="2774950"/>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valhalla">
            <a:extLst>
              <a:ext uri="{FF2B5EF4-FFF2-40B4-BE49-F238E27FC236}">
                <a16:creationId xmlns:a16="http://schemas.microsoft.com/office/drawing/2014/main" id="{6A6C80DB-986A-4930-B695-9C7094FA91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275" y="-387350"/>
            <a:ext cx="2752725"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24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24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554</Words>
  <Application>Microsoft Office PowerPoint</Application>
  <PresentationFormat>On-screen Show (4:3)</PresentationFormat>
  <Paragraphs>69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Blackadder ITC</vt:lpstr>
      <vt:lpstr>Imprint MT Shadow</vt:lpstr>
      <vt:lpstr>Default Design</vt:lpstr>
      <vt:lpstr>Giuseppe Verdi  &amp; Wilhelm Richard Wagner </vt:lpstr>
      <vt:lpstr>Giuseppe Verdi</vt:lpstr>
      <vt:lpstr>Pisanje oper</vt:lpstr>
      <vt:lpstr>Nekaj njegovih pomembnejših del:</vt:lpstr>
      <vt:lpstr>PowerPoint Presentation</vt:lpstr>
      <vt:lpstr>PowerPoint Presentation</vt:lpstr>
      <vt:lpstr>Wilhelm Richard Wagner </vt:lpstr>
      <vt:lpstr>PowerPoint Presentation</vt:lpstr>
      <vt:lpstr>PowerPoint Presentation</vt:lpstr>
      <vt:lpstr>PowerPoint Presentation</vt:lpstr>
      <vt:lpstr>Wagnerjeve opere</vt:lpstr>
      <vt:lpstr>PowerPoint Presentation</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2019-05-31T08:47:47Z</dcterms:created>
  <dcterms:modified xsi:type="dcterms:W3CDTF">2019-05-31T08:47:47Z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