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D85E08D-7EF0-4B74-9139-14C7C52D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D7DE-B8C1-4AAA-94B0-5267FFF148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BDFE397-05C3-4DA2-AD4F-47E490DB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5592CBA-A0C5-459D-819A-5F5F599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C31C8-E16D-4008-BF5D-33CE80B172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693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DC5E4BD-C2F4-44EA-A568-744862F6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4D829-D7E2-41DA-B48E-54D326D5A0E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F92ED08-5930-4180-A955-34BF1837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7B2FE7A-22F5-4BD5-954A-CD42FD76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4EAF-19C3-43BB-8D58-C3F08B9CD1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550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F84028A-B10A-4A6C-AC0C-6AAA6792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9692-5023-49C5-821D-22E06A10C64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92363CC-86D3-4728-BC4F-F7A9EB23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E3CEE9D-38BC-4A74-A2E4-0C7380B7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89E5A-B076-4C99-812C-1269F90143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399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4765995-6247-405C-9820-0BBBDD7B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94DD-7ED6-4034-A29F-28DCC645DDB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EA4620B-ADBE-4CF2-A171-0CA8BAAF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EE0AAC0-91D6-437C-97FC-FB805107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CE307-A591-4814-A5CD-0BA2557E84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06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8E32476-F790-404D-BC78-5788DE6C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DA32E-9035-4BC8-BC05-0968C505C18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9B7B9C5-D450-4D9E-955A-49485D52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0367E16-0563-4445-956E-847B3F9F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8DEB9-0FFF-41D4-B090-3B4E9C6936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742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55A7043A-DCDD-434D-BFC7-1803BFDD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9C1C-6977-4B8B-BEC6-4B709F2DC1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959EBE8-BE0E-44C5-B49B-CC57C377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809FA31-577E-4090-83E6-4ACDECE6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7BFD2-05A3-4961-AB1C-0E0D61C18D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711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25FC016-C242-4FAC-89FA-E92FE029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CE13-0C81-485A-BD4D-18A26BA083B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941DF88A-E044-46ED-8371-5247260A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74724D9F-2479-4BF1-905D-B65BD67E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2D312-2C33-4F78-B0AA-BE25291D50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562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D15C68BE-1389-41CA-A726-538C8E36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5501E-1F9D-49B4-B0E3-529AA4D0B8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59951908-F52B-430B-82A9-9A6986CCB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9D64B39D-FB39-46B9-B982-87EA8FA0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1E62-B59E-443D-9277-8C9F5CB3CE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01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C015C7E0-CA5A-4FC3-808B-94940C874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884AC-2317-4A9A-8070-18B493F9E18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828BBB35-2E55-4AF6-9C39-BB7ED586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5769817F-D995-4008-BE11-10810AA2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23531-D40C-4668-9E73-C470C45393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614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BB44EB2-406E-4DDA-AD95-D7674075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09CF-AC6B-4B05-9D70-49994027A2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BCF1EF5-E8A8-4508-9A2B-4F3E3455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BACA0C1-53B3-41AB-893C-D36C331E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5950A-BFAE-4227-BF1C-435BF83470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524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E1C31AC-6FE8-44A9-B5BE-F46C4612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9606-92EF-44B6-A330-55066824D3D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4C67597-8488-47CA-8D7B-63F3C22C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DDE2EE2-522E-48B3-B27D-32047382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D24A-F8EA-416C-AD7C-BE2392B0A7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666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0C0549C-A516-4863-A091-3EF49B630F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711807CD-3972-4891-9D2B-D81F1F50A5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F792B64-6F91-41B7-89BF-621A444D4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60CF90-997B-4A88-ABC7-4B3C260A625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0163078-AAD7-4DC4-A88D-F6BFD7C1D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F319412-FA2D-41F2-A49D-49A08E923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0BEC7C-5AB7-41A8-AA0D-892A88E6B6F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34839E-EF0E-443F-BFF6-346AF2924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692150"/>
            <a:ext cx="7772400" cy="1900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000" b="1" dirty="0" err="1"/>
              <a:t>Friuli</a:t>
            </a:r>
            <a:r>
              <a:rPr lang="sl-SI" sz="8000" b="1" dirty="0"/>
              <a:t>-</a:t>
            </a:r>
            <a:r>
              <a:rPr lang="sl-SI" sz="8000" b="1" dirty="0" err="1"/>
              <a:t>Venezia</a:t>
            </a:r>
            <a:r>
              <a:rPr lang="sl-SI" sz="8000" b="1" dirty="0"/>
              <a:t> </a:t>
            </a:r>
            <a:r>
              <a:rPr lang="sl-SI" sz="8000" b="1" dirty="0" err="1"/>
              <a:t>Giulia</a:t>
            </a:r>
            <a:br>
              <a:rPr lang="sl-SI" sz="8000" b="1" dirty="0"/>
            </a:br>
            <a:br>
              <a:rPr lang="sl-SI" dirty="0"/>
            </a:br>
            <a:endParaRPr lang="sl-SI" dirty="0"/>
          </a:p>
        </p:txBody>
      </p:sp>
      <p:pic>
        <p:nvPicPr>
          <p:cNvPr id="2051" name="Picture 2" descr="C:\Users\mcorrat1\Desktop\Friuli-Venezia_Giulia-Stemma.png">
            <a:extLst>
              <a:ext uri="{FF2B5EF4-FFF2-40B4-BE49-F238E27FC236}">
                <a16:creationId xmlns:a16="http://schemas.microsoft.com/office/drawing/2014/main" id="{42A717D7-6F3C-4BD1-AE5A-655896372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89138"/>
            <a:ext cx="3190875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728C4283-2440-4C54-ABA0-9B411F1A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IL NOME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0D0507B9-D9E8-44D2-BF1A-7EA260758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sl-SI"/>
              <a:t>Le origini del nome si fanno risalire ai tempi dei romani che fondarono la città di Aquileia. Giulia deriva da Giulio Cesare che apparteneva alla famiglia Julia e che dette il nome anche alle Alpi Giulie, mentre Friuli deriva da “Forum Julii” (l’attuale Cividale).</a:t>
            </a: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FAED0D02-F3F7-493D-A47E-1B0BF73C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4400"/>
              <a:t>Friuli-Venezia Giulia</a:t>
            </a:r>
            <a:r>
              <a:rPr lang="sl-SI" altLang="sl-SI" sz="4400" baseline="30000"/>
              <a:t> </a:t>
            </a:r>
            <a:r>
              <a:rPr lang="sl-SI" altLang="sl-SI" sz="4400"/>
              <a:t>è una regione a nord dell'Italia.</a:t>
            </a:r>
          </a:p>
        </p:txBody>
      </p:sp>
      <p:pic>
        <p:nvPicPr>
          <p:cNvPr id="3075" name="Slika 3">
            <a:extLst>
              <a:ext uri="{FF2B5EF4-FFF2-40B4-BE49-F238E27FC236}">
                <a16:creationId xmlns:a16="http://schemas.microsoft.com/office/drawing/2014/main" id="{487A1A53-09F0-4CE4-880B-406BDBAC9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89138"/>
            <a:ext cx="4027487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4A1B8D66-6326-4346-B3B7-3ED3D961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/>
          <a:lstStyle/>
          <a:p>
            <a:r>
              <a:rPr lang="sl-SI" altLang="sl-SI" sz="6000"/>
              <a:t>GLI DATI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E19444A6-9CFB-4377-AD17-813365E3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" y="1330325"/>
            <a:ext cx="6635750" cy="37766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SUPERFICE: </a:t>
            </a:r>
            <a:r>
              <a:rPr lang="sl-SI" altLang="sl-SI" sz="2800"/>
              <a:t>7 845 km²</a:t>
            </a:r>
            <a:br>
              <a:rPr lang="sl-SI" altLang="sl-SI" sz="2800"/>
            </a:br>
            <a:r>
              <a:rPr lang="sl-SI" altLang="sl-SI" b="1"/>
              <a:t>ABITANTI:</a:t>
            </a:r>
            <a:r>
              <a:rPr lang="sl-SI" altLang="sl-SI" sz="2800"/>
              <a:t> 1 224 201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DENSITA:</a:t>
            </a:r>
            <a:r>
              <a:rPr lang="sl-SI" altLang="sl-SI"/>
              <a:t> </a:t>
            </a:r>
            <a:r>
              <a:rPr lang="sl-SI" altLang="sl-SI" sz="2800"/>
              <a:t>156 ab./km²</a:t>
            </a:r>
            <a:br>
              <a:rPr lang="sl-SI" altLang="sl-SI"/>
            </a:br>
            <a:r>
              <a:rPr lang="sl-SI" altLang="sl-SI" b="1"/>
              <a:t>CAPOLUOGO: </a:t>
            </a:r>
            <a:r>
              <a:rPr lang="sl-SI" altLang="sl-SI" sz="2800"/>
              <a:t>TRIESTE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 </a:t>
            </a:r>
          </a:p>
        </p:txBody>
      </p:sp>
      <p:pic>
        <p:nvPicPr>
          <p:cNvPr id="4100" name="Slika 4">
            <a:extLst>
              <a:ext uri="{FF2B5EF4-FFF2-40B4-BE49-F238E27FC236}">
                <a16:creationId xmlns:a16="http://schemas.microsoft.com/office/drawing/2014/main" id="{157615ED-5D5B-442E-826B-0AFF87187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716338"/>
            <a:ext cx="5630863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F2E1E8E8-0CA9-4220-872E-DDE01EDC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/>
              <a:t>LE PROVINCE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97315AD1-53BD-472C-A352-2C6AE4CB3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-GORIZIA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-PORDENONE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-TRIESTE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-UDINE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5124" name="Slika 3">
            <a:extLst>
              <a:ext uri="{FF2B5EF4-FFF2-40B4-BE49-F238E27FC236}">
                <a16:creationId xmlns:a16="http://schemas.microsoft.com/office/drawing/2014/main" id="{02605347-0C9C-41B9-838C-1128CD316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700213"/>
            <a:ext cx="4684713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EA6BD80-41BF-46A4-A766-B65AA034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/>
              <a:t>CONFINI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CD5E3BE1-8326-44A0-A067-E0C6D8ADE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sl-SI"/>
              <a:t>Il Friuli Venezia Giulia confina a nord con l'Austria, ad est con la Slovenia, ad ovest con il Veneto e a sud con il Mare Adriatico</a:t>
            </a:r>
            <a:endParaRPr lang="sl-SI" altLang="sl-SI"/>
          </a:p>
          <a:p>
            <a:endParaRPr lang="sl-SI" altLang="sl-SI"/>
          </a:p>
        </p:txBody>
      </p:sp>
      <p:pic>
        <p:nvPicPr>
          <p:cNvPr id="6148" name="Picture 2" descr="C:\Users\mcorrat1\Desktop\friuli-venezia-giulia-gorizia.gif">
            <a:extLst>
              <a:ext uri="{FF2B5EF4-FFF2-40B4-BE49-F238E27FC236}">
                <a16:creationId xmlns:a16="http://schemas.microsoft.com/office/drawing/2014/main" id="{B5F6B86B-AF1F-4443-A68E-4073C95D0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429000"/>
            <a:ext cx="37909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0F017D37-C1E9-492B-A55F-C369F36AD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sl-SI" altLang="sl-SI" sz="6000"/>
              <a:t>CLIMA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7AC4F7DF-CB0C-46C3-B4D2-2996A9791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Protetta dalle gelide influenze dell'est europeo dalle Alpi, il Friuli Venezia Giulia gode, nelle aree in pianura, di un clima generalmente mite e marittimo.</a:t>
            </a:r>
            <a:br>
              <a:rPr lang="it-IT" altLang="sl-SI"/>
            </a:br>
            <a:r>
              <a:rPr lang="it-IT" altLang="sl-SI"/>
              <a:t>Nel nord della regione il clima è alpino.</a:t>
            </a:r>
            <a:endParaRPr lang="sl-SI" altLang="sl-SI"/>
          </a:p>
        </p:txBody>
      </p:sp>
      <p:pic>
        <p:nvPicPr>
          <p:cNvPr id="4" name="Picture 2" descr="C:\Users\mcorrat1\Desktop\clima4.gif">
            <a:extLst>
              <a:ext uri="{FF2B5EF4-FFF2-40B4-BE49-F238E27FC236}">
                <a16:creationId xmlns:a16="http://schemas.microsoft.com/office/drawing/2014/main" id="{7461E437-3B49-4A31-8D1F-2F0B3700D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27600"/>
            <a:ext cx="2157412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DDC62D2B-8941-475B-A16A-15360635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PAESAGGIO</a:t>
            </a:r>
          </a:p>
        </p:txBody>
      </p:sp>
      <p:pic>
        <p:nvPicPr>
          <p:cNvPr id="8195" name="Ograda vsebine 3">
            <a:extLst>
              <a:ext uri="{FF2B5EF4-FFF2-40B4-BE49-F238E27FC236}">
                <a16:creationId xmlns:a16="http://schemas.microsoft.com/office/drawing/2014/main" id="{7576BA27-306F-4D4F-809B-94B38BA2F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5" b="-11185"/>
          <a:stretch>
            <a:fillRect/>
          </a:stretch>
        </p:blipFill>
        <p:spPr>
          <a:xfrm>
            <a:off x="2124075" y="1773238"/>
            <a:ext cx="4751388" cy="47513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A4655A74-A646-4688-8DA0-D2A1B71C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sl-SI"/>
              <a:t>AGRICOLTURA</a:t>
            </a:r>
            <a:r>
              <a:rPr lang="sl-SI" altLang="sl-SI"/>
              <a:t> &amp; </a:t>
            </a:r>
            <a:r>
              <a:rPr lang="it-IT" altLang="sl-SI"/>
              <a:t>ALLEVAMENTO</a:t>
            </a:r>
            <a:endParaRPr lang="sl-SI" altLang="sl-SI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F0479C9D-3F43-42A8-8CD1-D0072051C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AGRICOLTURA</a:t>
            </a:r>
            <a:r>
              <a:rPr lang="sl-SI" altLang="sl-SI"/>
              <a:t>:</a:t>
            </a:r>
            <a:r>
              <a:rPr lang="it-IT" altLang="sl-SI"/>
              <a:t>  mais, soia e </a:t>
            </a:r>
            <a:r>
              <a:rPr lang="sl-SI" altLang="sl-SI"/>
              <a:t>le</a:t>
            </a:r>
            <a:r>
              <a:rPr lang="it-IT" altLang="sl-SI"/>
              <a:t> barbabietole da zucchero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ALLEVAMENTO</a:t>
            </a:r>
            <a:r>
              <a:rPr lang="sl-SI" altLang="sl-SI"/>
              <a:t>: bestiame, pesca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INDUSTRIA: raffinazione del petrolio, prodotti chimici e i porti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9220" name="Picture 2" descr="C:\Users\mcorrat1\Desktop\QEandAzura_Maurizio2010march6.jpg">
            <a:extLst>
              <a:ext uri="{FF2B5EF4-FFF2-40B4-BE49-F238E27FC236}">
                <a16:creationId xmlns:a16="http://schemas.microsoft.com/office/drawing/2014/main" id="{7A4E6765-9E0B-48B9-90E8-51F84BA78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43388"/>
            <a:ext cx="381635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812A4A56-3829-4EB6-8792-DE80B58F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sl-SI"/>
              <a:t>I FIUMI</a:t>
            </a:r>
            <a:r>
              <a:rPr lang="sl-SI" altLang="sl-SI"/>
              <a:t> E I LAGHI</a:t>
            </a:r>
          </a:p>
        </p:txBody>
      </p:sp>
      <p:sp>
        <p:nvSpPr>
          <p:cNvPr id="10243" name="Ograda vsebine 3">
            <a:extLst>
              <a:ext uri="{FF2B5EF4-FFF2-40B4-BE49-F238E27FC236}">
                <a16:creationId xmlns:a16="http://schemas.microsoft.com/office/drawing/2014/main" id="{CA926CCE-789D-4A8D-A4CA-98DBBFB4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I FIUMI:  </a:t>
            </a:r>
            <a:r>
              <a:rPr lang="it-IT" altLang="sl-SI"/>
              <a:t>Tagliamento</a:t>
            </a:r>
            <a:r>
              <a:rPr lang="sl-SI" altLang="sl-SI"/>
              <a:t>, </a:t>
            </a:r>
            <a:r>
              <a:rPr lang="it-IT" altLang="sl-SI"/>
              <a:t>Isonzo</a:t>
            </a:r>
            <a:r>
              <a:rPr lang="sl-SI" altLang="sl-SI"/>
              <a:t>, </a:t>
            </a:r>
            <a:r>
              <a:rPr lang="it-IT" altLang="sl-SI"/>
              <a:t>Livenza</a:t>
            </a:r>
            <a:r>
              <a:rPr lang="sl-SI" altLang="sl-SI"/>
              <a:t>,  </a:t>
            </a:r>
            <a:r>
              <a:rPr lang="it-IT" altLang="sl-SI"/>
              <a:t>Timavo</a:t>
            </a:r>
            <a:r>
              <a:rPr lang="sl-SI" altLang="sl-SI"/>
              <a:t>, </a:t>
            </a:r>
            <a:r>
              <a:rPr lang="it-IT" altLang="sl-SI"/>
              <a:t>Natisone</a:t>
            </a:r>
            <a:r>
              <a:rPr lang="sl-SI" altLang="sl-SI"/>
              <a:t>, </a:t>
            </a:r>
            <a:r>
              <a:rPr lang="it-IT" altLang="sl-SI"/>
              <a:t> Ausa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I LAGHI: </a:t>
            </a:r>
            <a:r>
              <a:rPr lang="it-IT" altLang="sl-SI"/>
              <a:t>Lago di Cavazzo</a:t>
            </a:r>
            <a:r>
              <a:rPr lang="sl-SI" altLang="sl-SI"/>
              <a:t>, </a:t>
            </a:r>
            <a:r>
              <a:rPr lang="it-IT" altLang="sl-SI"/>
              <a:t>Laghi di Fusine</a:t>
            </a:r>
            <a:r>
              <a:rPr lang="sl-SI" altLang="sl-SI"/>
              <a:t>,</a:t>
            </a:r>
            <a:r>
              <a:rPr lang="it-IT" altLang="sl-SI"/>
              <a:t> Lago del Predil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10244" name="Picture 2" descr="C:\Users\mcorrat1\Desktop\Fiume_Isonzo-ponte_ferrovia.jpg">
            <a:extLst>
              <a:ext uri="{FF2B5EF4-FFF2-40B4-BE49-F238E27FC236}">
                <a16:creationId xmlns:a16="http://schemas.microsoft.com/office/drawing/2014/main" id="{1D543BC9-12EF-4BF4-A206-AC192D37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641725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Friuli-Venezia Giulia  </vt:lpstr>
      <vt:lpstr>PowerPoint Presentation</vt:lpstr>
      <vt:lpstr>GLI DATI</vt:lpstr>
      <vt:lpstr>LE PROVINCE</vt:lpstr>
      <vt:lpstr>CONFINI</vt:lpstr>
      <vt:lpstr>CLIMA</vt:lpstr>
      <vt:lpstr>PAESAGGIO</vt:lpstr>
      <vt:lpstr>AGRICOLTURA &amp; ALLEVAMENTO</vt:lpstr>
      <vt:lpstr>I FIUMI E I LAGHI</vt:lpstr>
      <vt:lpstr>IL NOME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2019-05-31T08:47:52Z</dcterms:created>
  <dcterms:modified xsi:type="dcterms:W3CDTF">2019-05-31T08:47:52Z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