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5" r:id="rId6"/>
    <p:sldId id="260" r:id="rId7"/>
    <p:sldId id="261" r:id="rId8"/>
    <p:sldId id="262" r:id="rId9"/>
    <p:sldId id="266" r:id="rId10"/>
    <p:sldId id="263" r:id="rId11"/>
    <p:sldId id="264" r:id="rId12"/>
    <p:sldId id="269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40" d="100"/>
          <a:sy n="4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E5C91C-279F-4761-9997-E3499A0E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84FC-75FA-48E8-A266-447E94259F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DE42110-CE70-4859-BA02-B3CDE58A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049167E-397E-4992-BD34-9C1E3C3A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E8B38-DF61-4892-A94A-7C443A52B6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91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590F832-3588-4997-8E7D-1B7D494B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9D1F-6DC8-4CE9-8BE8-520A06D4F8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C36518-A0B3-4579-A3A4-06637FE8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F94D6E2-E0F3-4A7C-8F74-DBE2EC2B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2D249-2C1E-4ACE-AB11-4E01CAB36A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69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4C814D5-E508-4780-9CE5-CB305B9D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5E5D-036F-4562-BCEC-EB70659BB19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3A2ECA8-32B8-4CE3-BBA0-D2D0F24C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077A8DD-20D0-4A8F-807D-A7A4146C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F20D0-1257-40A2-B17A-4D2F94F84A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46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0B9BC33-BC12-4E1F-9C3A-9ABB8282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D25-E1EA-47F2-BBC5-B15257B1E58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6004D81-F321-48D2-B6FE-7AA035E2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CCF45B0-67BE-4B70-82D2-04F40358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9969-0664-445A-BA23-0B3F3E4B6B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527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58E8CDE-3CDB-423A-B355-548BC3DD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00E7-AD3C-4B3D-992D-56CFFB00DBC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0F5C557-EDB3-40C5-AACE-F7D014AC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1F26F19-FEB7-47F0-983F-32ABF2E5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DD13A-EF97-4285-BF28-84E4987F96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13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1F01C6-F91C-44BC-B03D-A8D4D8E1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31A7-238D-41A4-A5F8-6C45380C30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B92B088-5C4E-4858-8357-BCE544C0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09B9A1B-12E6-4460-8607-ABE425C6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4707-7DCB-41E3-85E5-84F78EC693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39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E45FE61-C72E-4D89-BEC8-9D8A9BB4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E17C-F2D8-41F4-BD3D-DF4D22AE3F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73E55B0-C078-4CD8-9308-DB34D20A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91B0EF37-133E-4C79-A113-DBA6AD3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4230-B860-4971-BE49-6B8F996828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70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D392D3E-E328-462D-BAB9-D7B19894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22E6-53EB-4FCF-B3C2-2FCE59A9ED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1B6DD96-58F1-4DFE-A5E2-DD99E990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574AD8A-A52E-49CA-B483-82364DB0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366C0-08D8-4F41-8CC4-42182A2BCA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26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4302B3D-7270-4274-9E81-E31BA35F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F0DF-052E-453C-9783-82BB88C358F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CEDBA67-3D75-4F04-8E5F-B7CE5E0A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947E053-FBA5-4B70-A271-00F83FF7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1D8F8-1DD4-40B7-A1AD-D3E8D87222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300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65D5169-04D9-4E24-A5CB-8CDA7178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0B1B-AA79-4D2B-B294-0557C94585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9A09FF1-16F2-4589-874F-4F19DA2D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341C3B4-28EF-483D-82B7-38B8223B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A3237-355F-408E-8C8C-69428F44CB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352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BC3ECDE-5ED8-459F-943B-CA4145D7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995B-F9AA-4BDF-BF6C-43CC447BB13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C4AC390-9341-4BC8-899F-8FA5DF8F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6F6CCA1-8B05-4780-8CBF-A1708B1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EADD-4DA7-4834-957D-17A145849D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505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2E7EC62-74AF-4580-B40F-5032C747C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A6EEA87-AFB0-4C88-9834-CD91157F03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555389-131C-451E-A16F-49AF78C09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84595-FC8A-4573-9EB1-DC8507F47B9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540773E-2F6C-4EF2-B7A9-71E45C79F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E484FF9-5BCC-458A-940A-D91A7E1FB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2C514F3-A23D-4902-939F-992133AC1B5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BC3C3D-143F-4DAE-A83D-7E10B214D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88913"/>
            <a:ext cx="7772400" cy="2592387"/>
          </a:xfrm>
        </p:spPr>
        <p:txBody>
          <a:bodyPr/>
          <a:lstStyle/>
          <a:p>
            <a:r>
              <a:rPr lang="sl-SI" altLang="sl-SI" sz="9600"/>
              <a:t>LOMBARDIA</a:t>
            </a:r>
          </a:p>
        </p:txBody>
      </p:sp>
      <p:pic>
        <p:nvPicPr>
          <p:cNvPr id="2051" name="Picture 2" descr="C:\Users\mcorrat1\Desktop\lombardia_bandiera.jpg">
            <a:extLst>
              <a:ext uri="{FF2B5EF4-FFF2-40B4-BE49-F238E27FC236}">
                <a16:creationId xmlns:a16="http://schemas.microsoft.com/office/drawing/2014/main" id="{1199D48F-690D-45AC-B630-D9386B69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59213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221055-4DE3-487C-B632-5638C626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dirty="0"/>
              <a:t>FESTE E TRADIZIONI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EAB039F-587E-4977-ADFA-EBBF15DC5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 fiera </a:t>
            </a:r>
            <a:r>
              <a:rPr lang="it-IT" sz="2800" i="1" dirty="0"/>
              <a:t>Oh </a:t>
            </a:r>
            <a:r>
              <a:rPr lang="it-IT" sz="2800" i="1" dirty="0" err="1"/>
              <a:t>Bej</a:t>
            </a:r>
            <a:r>
              <a:rPr lang="it-IT" sz="2800" i="1" dirty="0"/>
              <a:t>! Oh </a:t>
            </a:r>
            <a:r>
              <a:rPr lang="it-IT" sz="2800" i="1" dirty="0" err="1"/>
              <a:t>Bej</a:t>
            </a:r>
            <a:r>
              <a:rPr lang="it-IT" sz="2800" i="1" dirty="0"/>
              <a:t>!</a:t>
            </a:r>
            <a:r>
              <a:rPr lang="it-IT" sz="2800" dirty="0"/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 gara delle </a:t>
            </a:r>
            <a:r>
              <a:rPr lang="it-IT" sz="2800" dirty="0" err="1"/>
              <a:t>bisse</a:t>
            </a:r>
            <a:endParaRPr lang="it-IT" sz="2800" dirty="0"/>
          </a:p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 festa della </a:t>
            </a:r>
            <a:r>
              <a:rPr lang="it-IT" sz="2800" dirty="0" err="1"/>
              <a:t>Gubiana</a:t>
            </a:r>
            <a:endParaRPr lang="it-IT" sz="2800" dirty="0"/>
          </a:p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 sagra del Carroccio ed il palio di </a:t>
            </a:r>
            <a:r>
              <a:rPr lang="sl-SI" sz="2800" dirty="0" err="1"/>
              <a:t>Legnano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 tenzone di Pandino 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 rievocazione storica del giuramento di Pontida 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it-IT" sz="2800" dirty="0"/>
              <a:t>La processione del venerdì santo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2050" name="Picture 2" descr="C:\Users\mcorrat1\Desktop\oh-bej.jpg">
            <a:extLst>
              <a:ext uri="{FF2B5EF4-FFF2-40B4-BE49-F238E27FC236}">
                <a16:creationId xmlns:a16="http://schemas.microsoft.com/office/drawing/2014/main" id="{43865412-9DC1-4D28-8F8A-6F5DBC83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2409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corrat1\Desktop\foto-darchivio.jpg">
            <a:extLst>
              <a:ext uri="{FF2B5EF4-FFF2-40B4-BE49-F238E27FC236}">
                <a16:creationId xmlns:a16="http://schemas.microsoft.com/office/drawing/2014/main" id="{31D0FF03-4850-46FD-A643-FAED9F00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89500"/>
            <a:ext cx="28352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4F8AD5-9385-4AFB-A321-F642BA47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/>
              <a:t>IL NOME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40F1DD6-EA10-4A20-924F-FA7E2E9CE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Il nome Lombardia deriva da </a:t>
            </a:r>
            <a:r>
              <a:rPr lang="it-IT" dirty="0" err="1"/>
              <a:t>Longobardia</a:t>
            </a:r>
            <a:r>
              <a:rPr lang="sl-SI" dirty="0"/>
              <a:t> </a:t>
            </a:r>
            <a:r>
              <a:rPr lang="it-IT" dirty="0"/>
              <a:t>che era il regno  dei </a:t>
            </a:r>
            <a:r>
              <a:rPr lang="sl-SI" dirty="0" err="1"/>
              <a:t>Longobardi</a:t>
            </a:r>
            <a:r>
              <a:rPr lang="it-IT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098" name="Picture 2" descr="C:\Users\mcorrat1\Desktop\220px-Croce_nastriforme,_vii_secolo,_10_cm,_verona,_museo_di_castel_vecchio.jpg">
            <a:extLst>
              <a:ext uri="{FF2B5EF4-FFF2-40B4-BE49-F238E27FC236}">
                <a16:creationId xmlns:a16="http://schemas.microsoft.com/office/drawing/2014/main" id="{820381C2-8704-4B6B-A16A-48F4B043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0780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mcorrat1\Desktop\guerr_longobardo.jpg">
            <a:extLst>
              <a:ext uri="{FF2B5EF4-FFF2-40B4-BE49-F238E27FC236}">
                <a16:creationId xmlns:a16="http://schemas.microsoft.com/office/drawing/2014/main" id="{2821EAE5-20B3-4557-943D-FE667470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116263"/>
            <a:ext cx="2095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orrat1\Desktop\tumblr_m42ll5ILkF1r4zckoo1_1280.jpg">
            <a:extLst>
              <a:ext uri="{FF2B5EF4-FFF2-40B4-BE49-F238E27FC236}">
                <a16:creationId xmlns:a16="http://schemas.microsoft.com/office/drawing/2014/main" id="{C78CF665-A649-401D-BE55-40DB8C73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84188"/>
            <a:ext cx="36433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corrat1\Desktop\san_siro.jpg">
            <a:extLst>
              <a:ext uri="{FF2B5EF4-FFF2-40B4-BE49-F238E27FC236}">
                <a16:creationId xmlns:a16="http://schemas.microsoft.com/office/drawing/2014/main" id="{6A26510F-12F2-4247-8F82-5BB8F83F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60400"/>
            <a:ext cx="27844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mcorrat1\Desktop\2qnpe610.jpg">
            <a:extLst>
              <a:ext uri="{FF2B5EF4-FFF2-40B4-BE49-F238E27FC236}">
                <a16:creationId xmlns:a16="http://schemas.microsoft.com/office/drawing/2014/main" id="{5646CF93-6513-4FA0-AFD0-CBEFD1D8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500438"/>
            <a:ext cx="38909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mcorrat1\Desktop\220px-Galleria_Vittorio_Emanuele_II_Milan_May_2009.jpg">
            <a:extLst>
              <a:ext uri="{FF2B5EF4-FFF2-40B4-BE49-F238E27FC236}">
                <a16:creationId xmlns:a16="http://schemas.microsoft.com/office/drawing/2014/main" id="{5C7E9349-5A75-4D6B-AB9E-D9165D46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2054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mcorrat1\Desktop\lombardia.jpg">
            <a:extLst>
              <a:ext uri="{FF2B5EF4-FFF2-40B4-BE49-F238E27FC236}">
                <a16:creationId xmlns:a16="http://schemas.microsoft.com/office/drawing/2014/main" id="{2AF936CF-FA47-4829-8DC4-C3212859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86100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245B0-3E1B-48C6-BC64-27C11406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0" b="1" dirty="0"/>
              <a:t>FINE</a:t>
            </a:r>
            <a:br>
              <a:rPr lang="sl-SI" sz="20000" b="1" dirty="0"/>
            </a:br>
            <a:r>
              <a:rPr lang="sl-SI" sz="8000" b="1" dirty="0">
                <a:sym typeface="Wingdings" pitchFamily="2" charset="2"/>
              </a:rPr>
              <a:t></a:t>
            </a:r>
            <a:r>
              <a:rPr lang="sl-SI" sz="20000" b="1" dirty="0"/>
              <a:t> </a:t>
            </a:r>
            <a:br>
              <a:rPr lang="sl-SI" sz="9600" b="1" dirty="0"/>
            </a:br>
            <a:endParaRPr lang="sl-SI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8C9CE38-902D-4A90-8CDF-48DA4874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l-SI" altLang="sl-SI" sz="7200"/>
              <a:t>LOMBARDIA</a:t>
            </a:r>
            <a:br>
              <a:rPr lang="sl-SI" altLang="sl-SI" sz="7200"/>
            </a:br>
            <a:r>
              <a:rPr lang="it-IT" altLang="sl-SI" sz="3600"/>
              <a:t>E’ una delle Regioni più </a:t>
            </a:r>
            <a:r>
              <a:rPr lang="sl-SI" altLang="sl-SI" sz="3600"/>
              <a:t>grandi e belle in </a:t>
            </a:r>
            <a:r>
              <a:rPr lang="it-IT" altLang="sl-SI" sz="3600"/>
              <a:t>Italia</a:t>
            </a:r>
            <a:r>
              <a:rPr lang="sl-SI" altLang="sl-SI" sz="3600"/>
              <a:t>.</a:t>
            </a:r>
            <a:br>
              <a:rPr lang="sl-SI" altLang="sl-SI" sz="3600"/>
            </a:br>
            <a:endParaRPr lang="sl-SI" altLang="sl-SI" sz="3600"/>
          </a:p>
        </p:txBody>
      </p:sp>
      <p:pic>
        <p:nvPicPr>
          <p:cNvPr id="2050" name="Picture 2" descr="C:\Users\mcorrat1\Desktop\239px-Lombardy_in_Italy.svg.png">
            <a:extLst>
              <a:ext uri="{FF2B5EF4-FFF2-40B4-BE49-F238E27FC236}">
                <a16:creationId xmlns:a16="http://schemas.microsoft.com/office/drawing/2014/main" id="{19645B3C-C919-4586-A097-B65277EE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0972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D9209-A53C-40AB-82C9-6BE46636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/>
              <a:t>GLI DATI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5D3CE4B-30EC-446E-9CE9-E605E746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640762" cy="4997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 sz="3600"/>
              <a:t>SUPERFICE: 23 860,62 km²</a:t>
            </a:r>
            <a:br>
              <a:rPr lang="sl-SI" altLang="sl-SI" sz="3600"/>
            </a:br>
            <a:r>
              <a:rPr lang="sl-SI" altLang="sl-SI" sz="3600"/>
              <a:t>ABITANTI: </a:t>
            </a:r>
            <a:r>
              <a:rPr lang="it-IT" altLang="sl-SI" sz="3600"/>
              <a:t>10 010 865 </a:t>
            </a:r>
            <a:endParaRPr lang="sl-SI" altLang="sl-SI" sz="3600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3600"/>
              <a:t>DENSITA: 419,56 ab./km²</a:t>
            </a:r>
            <a:br>
              <a:rPr lang="sl-SI" altLang="sl-SI" sz="3600"/>
            </a:br>
            <a:r>
              <a:rPr lang="sl-SI" altLang="sl-SI" sz="3600"/>
              <a:t>CAPOLUOGO: MILANO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4098" name="Picture 2" descr="CoA Città di Milano.svg">
            <a:extLst>
              <a:ext uri="{FF2B5EF4-FFF2-40B4-BE49-F238E27FC236}">
                <a16:creationId xmlns:a16="http://schemas.microsoft.com/office/drawing/2014/main" id="{89969BCD-D74A-4ADD-BCE5-7C42AC64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22638"/>
            <a:ext cx="576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corrat1\Desktop\o36895_milano[1].jpg">
            <a:extLst>
              <a:ext uri="{FF2B5EF4-FFF2-40B4-BE49-F238E27FC236}">
                <a16:creationId xmlns:a16="http://schemas.microsoft.com/office/drawing/2014/main" id="{CA573BA5-32E8-4314-BF08-0EEF5EFA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59263"/>
            <a:ext cx="4608512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7D84E8-1840-4402-B803-FF40EFF6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/>
              <a:t>LE PROVINCE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B346EE2-7BC9-4F78-95A1-3E78FB6B9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46225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Milano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Como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Varese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Pavia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Lodi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Lecco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Sondrio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Bergamo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Brescia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Cremona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Mantova</a:t>
            </a:r>
            <a:endParaRPr lang="sl-SI" dirty="0"/>
          </a:p>
        </p:txBody>
      </p:sp>
      <p:pic>
        <p:nvPicPr>
          <p:cNvPr id="5122" name="Picture 2" descr="C:\Users\mcorrat1\Desktop\le_province_in_lombardia.jpg">
            <a:extLst>
              <a:ext uri="{FF2B5EF4-FFF2-40B4-BE49-F238E27FC236}">
                <a16:creationId xmlns:a16="http://schemas.microsoft.com/office/drawing/2014/main" id="{465D442A-8AA3-4DAD-863D-0C4EA10B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57213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D0BFAC61-93F1-4284-8D06-F677C0BC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7200" dirty="0"/>
              <a:t>CONFINI</a:t>
            </a:r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A</a:t>
            </a:r>
            <a:r>
              <a:rPr lang="sl-SI" dirty="0"/>
              <a:t>l</a:t>
            </a:r>
            <a:r>
              <a:rPr lang="it-IT" dirty="0"/>
              <a:t> nord con la Svizzera</a:t>
            </a:r>
            <a:endParaRPr lang="sl-SI" dirty="0"/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A</a:t>
            </a:r>
            <a:r>
              <a:rPr lang="sl-SI" dirty="0"/>
              <a:t>l </a:t>
            </a:r>
            <a:r>
              <a:rPr lang="it-IT" dirty="0"/>
              <a:t>est con il Trentino e il Veneto</a:t>
            </a:r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A</a:t>
            </a:r>
            <a:r>
              <a:rPr lang="sl-SI" dirty="0"/>
              <a:t>l</a:t>
            </a:r>
            <a:r>
              <a:rPr lang="it-IT" dirty="0"/>
              <a:t> sud con l’ Emilia Romagna</a:t>
            </a:r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it-IT" dirty="0"/>
              <a:t>A</a:t>
            </a:r>
            <a:r>
              <a:rPr lang="sl-SI" dirty="0"/>
              <a:t>l</a:t>
            </a:r>
            <a:r>
              <a:rPr lang="it-IT" dirty="0"/>
              <a:t> ovest con il Piemonte</a:t>
            </a:r>
            <a:endParaRPr lang="sl-SI" dirty="0"/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6" name="Picture 2" descr="C:\Users\mcorrat1\Desktop\lombardia.gif">
            <a:extLst>
              <a:ext uri="{FF2B5EF4-FFF2-40B4-BE49-F238E27FC236}">
                <a16:creationId xmlns:a16="http://schemas.microsoft.com/office/drawing/2014/main" id="{F823084B-0E84-4099-9923-18931562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331787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38EE2-C020-41A7-89AE-CB522B5F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/>
              <a:t>CLIMA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F59ACF-FE70-4DAF-ACD0-073CB427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068888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9800" b="1" dirty="0"/>
              <a:t>Zona pianeggiante</a:t>
            </a:r>
            <a:r>
              <a:rPr lang="sl-SI" sz="9800" b="1" dirty="0"/>
              <a:t>: </a:t>
            </a:r>
            <a:r>
              <a:rPr lang="it-IT" sz="9800" dirty="0"/>
              <a:t>Continentale, con inverni freddi e nebbiosi  ed estati calde e afose</a:t>
            </a:r>
            <a:endParaRPr lang="sl-SI" sz="9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9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9800" b="1" dirty="0"/>
              <a:t>Zona collinare</a:t>
            </a:r>
            <a:r>
              <a:rPr lang="sl-SI" sz="9800" b="1" dirty="0"/>
              <a:t>: </a:t>
            </a:r>
            <a:r>
              <a:rPr lang="it-IT" sz="9800" dirty="0"/>
              <a:t>Mite, asciutto e molto salubre</a:t>
            </a:r>
            <a:endParaRPr lang="sl-SI" sz="9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9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9800" b="1" dirty="0"/>
              <a:t>Zona prealpina</a:t>
            </a:r>
            <a:r>
              <a:rPr lang="sl-SI" sz="9800" b="1" dirty="0"/>
              <a:t>: </a:t>
            </a:r>
            <a:r>
              <a:rPr lang="it-IT" sz="9800" dirty="0"/>
              <a:t>Particolarmente dolce,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9800" dirty="0"/>
              <a:t>perché mitigato dai laghi</a:t>
            </a:r>
            <a:endParaRPr lang="sl-SI" sz="9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9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9800" b="1" dirty="0"/>
              <a:t>Zona alpina</a:t>
            </a:r>
            <a:r>
              <a:rPr lang="sl-SI" sz="9800" b="1" dirty="0"/>
              <a:t>: </a:t>
            </a:r>
            <a:r>
              <a:rPr lang="it-IT" sz="9800" dirty="0"/>
              <a:t>Alpino, con inverni rigidi 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9800" dirty="0"/>
              <a:t>estati fresche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it-IT" sz="5100" dirty="0"/>
            </a:br>
            <a:endParaRPr lang="it-IT" sz="51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4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4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44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6146" name="Picture 2" descr="C:\Users\mcorrat1\Desktop\clima4.gif">
            <a:extLst>
              <a:ext uri="{FF2B5EF4-FFF2-40B4-BE49-F238E27FC236}">
                <a16:creationId xmlns:a16="http://schemas.microsoft.com/office/drawing/2014/main" id="{42046FEB-FCFB-4153-B60D-AD360FF5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868738"/>
            <a:ext cx="2857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4523B-9E22-4FB2-858F-92F24498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/>
              <a:t>PAESAGGIO</a:t>
            </a:r>
          </a:p>
        </p:txBody>
      </p:sp>
      <p:pic>
        <p:nvPicPr>
          <p:cNvPr id="5123" name="Picture 3" descr="C:\Users\mcorrat1\Desktop\Altimetria_Lombardia.png">
            <a:extLst>
              <a:ext uri="{FF2B5EF4-FFF2-40B4-BE49-F238E27FC236}">
                <a16:creationId xmlns:a16="http://schemas.microsoft.com/office/drawing/2014/main" id="{697905DC-51A3-4180-9336-895A4479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3213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88A0CC-7E54-4DF6-A429-1E7AD3A2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dirty="0"/>
              <a:t>AGRICOLTURA</a:t>
            </a:r>
            <a:r>
              <a:rPr lang="sl-SI" sz="6000" dirty="0"/>
              <a:t> &amp; </a:t>
            </a:r>
            <a:r>
              <a:rPr lang="it-IT" sz="6000" dirty="0"/>
              <a:t>ALLEVAMENTO</a:t>
            </a:r>
            <a:br>
              <a:rPr lang="it-IT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00EA9B3-CF00-4548-860F-56CE1555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47529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b="1" dirty="0"/>
              <a:t>AGRICOLTURA</a:t>
            </a:r>
            <a:r>
              <a:rPr lang="sl-SI" sz="3600" b="1" dirty="0"/>
              <a:t>: </a:t>
            </a:r>
            <a:r>
              <a:rPr lang="it-IT" sz="3600" dirty="0"/>
              <a:t>Frumento, riso, soia, mais, cereali, foraggio,</a:t>
            </a:r>
            <a:r>
              <a:rPr lang="sl-SI" sz="3600" dirty="0"/>
              <a:t> </a:t>
            </a:r>
            <a:r>
              <a:rPr lang="it-IT" sz="3600" dirty="0"/>
              <a:t>vite, ulivo,</a:t>
            </a:r>
            <a:r>
              <a:rPr lang="sl-SI" sz="3600" dirty="0"/>
              <a:t> </a:t>
            </a:r>
            <a:r>
              <a:rPr lang="it-IT" sz="3600" dirty="0"/>
              <a:t>ortaggi, alberi da frutta.</a:t>
            </a:r>
            <a:br>
              <a:rPr lang="sl-SI" sz="3600" dirty="0"/>
            </a:br>
            <a:r>
              <a:rPr lang="it-IT" sz="3600" b="1" dirty="0"/>
              <a:t>ALLEVAMENTO</a:t>
            </a:r>
            <a:r>
              <a:rPr lang="sl-SI" sz="3600" b="1" dirty="0"/>
              <a:t>:</a:t>
            </a:r>
            <a:r>
              <a:rPr lang="it-IT" sz="3600" b="1" dirty="0"/>
              <a:t> </a:t>
            </a:r>
            <a:r>
              <a:rPr lang="it-IT" sz="3600" dirty="0"/>
              <a:t>Bovini, suini, pollame. </a:t>
            </a:r>
            <a:endParaRPr lang="sl-SI" sz="3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b="1" dirty="0"/>
              <a:t>INDUSTRIE</a:t>
            </a:r>
            <a:r>
              <a:rPr lang="sl-SI" sz="3600" b="1" dirty="0"/>
              <a:t> </a:t>
            </a:r>
            <a:r>
              <a:rPr lang="it-IT" sz="3600" b="1" dirty="0"/>
              <a:t>ALIMENTARI</a:t>
            </a:r>
            <a:r>
              <a:rPr lang="sl-SI" sz="3600" b="1" dirty="0"/>
              <a:t>: </a:t>
            </a:r>
            <a:r>
              <a:rPr lang="it-IT" sz="3600" dirty="0"/>
              <a:t>Casearia, carni, insaccati, dolciaria,</a:t>
            </a:r>
            <a:r>
              <a:rPr lang="sl-SI" sz="3600" dirty="0"/>
              <a:t> </a:t>
            </a:r>
            <a:r>
              <a:rPr lang="it-IT" sz="3600" dirty="0"/>
              <a:t>conserviera.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sl-SI" dirty="0"/>
            </a:b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7170" name="Picture 2" descr="C:\Users\mcorrat1\Desktop\1524.jpg">
            <a:extLst>
              <a:ext uri="{FF2B5EF4-FFF2-40B4-BE49-F238E27FC236}">
                <a16:creationId xmlns:a16="http://schemas.microsoft.com/office/drawing/2014/main" id="{13E63334-8D71-4091-83C8-2D521248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29527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9069A-527C-4C91-9ABC-CEC1C897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sl-SI" sz="7200"/>
              <a:t>I FIUMI</a:t>
            </a:r>
            <a:r>
              <a:rPr lang="sl-SI" altLang="sl-SI" sz="7200"/>
              <a:t> E I LAGHI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ECBF3B-E96C-4755-B19A-1E4945D0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I FIUMI:                                                I LAGHI: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-</a:t>
            </a:r>
            <a:r>
              <a:rPr lang="it-IT" altLang="sl-SI"/>
              <a:t>MINCIO</a:t>
            </a:r>
            <a:r>
              <a:rPr lang="sl-SI" altLang="sl-SI"/>
              <a:t>                                              MAGGIORE</a:t>
            </a:r>
            <a:endParaRPr lang="it-IT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-</a:t>
            </a:r>
            <a:r>
              <a:rPr lang="it-IT" altLang="sl-SI"/>
              <a:t>OGLIO</a:t>
            </a:r>
            <a:r>
              <a:rPr lang="sl-SI" altLang="sl-SI"/>
              <a:t>                                                 DI COMO</a:t>
            </a:r>
            <a:endParaRPr lang="it-IT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-</a:t>
            </a:r>
            <a:r>
              <a:rPr lang="it-IT" altLang="sl-SI"/>
              <a:t>ADDA</a:t>
            </a:r>
            <a:r>
              <a:rPr lang="sl-SI" altLang="sl-SI"/>
              <a:t>                                                  D ’ISEO</a:t>
            </a:r>
            <a:endParaRPr lang="it-IT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-</a:t>
            </a:r>
            <a:r>
              <a:rPr lang="it-IT" altLang="sl-SI"/>
              <a:t>PO</a:t>
            </a:r>
            <a:r>
              <a:rPr lang="sl-SI" altLang="sl-SI"/>
              <a:t>                                                        DI GARDA</a:t>
            </a:r>
            <a:endParaRPr lang="it-IT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-</a:t>
            </a:r>
            <a:r>
              <a:rPr lang="it-IT" altLang="sl-SI"/>
              <a:t>TICINO</a:t>
            </a:r>
            <a:r>
              <a:rPr lang="sl-SI" altLang="sl-SI"/>
              <a:t>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0244" name="Picture 2" descr="C:\Users\mcorrat1\Desktop\lombardia.bmp">
            <a:extLst>
              <a:ext uri="{FF2B5EF4-FFF2-40B4-BE49-F238E27FC236}">
                <a16:creationId xmlns:a16="http://schemas.microsoft.com/office/drawing/2014/main" id="{DE7CC8A0-FDE6-4FC2-822B-D25B7F62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40179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mcorrat1\Desktop\8945896-vecchio-coperto-il-ponte-sul-fiume-ticino-a-pavia-lombardia-italia.jpg">
            <a:extLst>
              <a:ext uri="{FF2B5EF4-FFF2-40B4-BE49-F238E27FC236}">
                <a16:creationId xmlns:a16="http://schemas.microsoft.com/office/drawing/2014/main" id="{B7C49490-EF2B-4BC9-832C-8822C2E6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7788"/>
            <a:ext cx="25336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mcorrat1\Desktop\0f1c895fec40dd77.jpg">
            <a:extLst>
              <a:ext uri="{FF2B5EF4-FFF2-40B4-BE49-F238E27FC236}">
                <a16:creationId xmlns:a16="http://schemas.microsoft.com/office/drawing/2014/main" id="{6970F232-BD57-4201-AF79-573EE27D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137150"/>
            <a:ext cx="22018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179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LOMBARDIA</vt:lpstr>
      <vt:lpstr>PowerPoint Presentation</vt:lpstr>
      <vt:lpstr>GLI DATI</vt:lpstr>
      <vt:lpstr>LE PROVINCE</vt:lpstr>
      <vt:lpstr>PowerPoint Presentation</vt:lpstr>
      <vt:lpstr>CLIMA</vt:lpstr>
      <vt:lpstr>PAESAGGIO</vt:lpstr>
      <vt:lpstr>AGRICOLTURA &amp; ALLEVAMENTO </vt:lpstr>
      <vt:lpstr>I FIUMI E I LAGHI</vt:lpstr>
      <vt:lpstr>FESTE E TRADIZIONI </vt:lpstr>
      <vt:lpstr>IL NOME</vt:lpstr>
      <vt:lpstr>PowerPoint Presentation</vt:lpstr>
      <vt:lpstr>FINE 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2019-05-31T08:47:52Z</dcterms:created>
  <dcterms:modified xsi:type="dcterms:W3CDTF">2019-05-31T08:47:52Z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