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1DF758A-F428-4970-8A60-32B49693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ECFDD-0A85-4F83-AB8F-261C77E5CB3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BCF2AE4-97FD-438E-BD88-2E84C4AC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A0186B8-1B31-4C9B-8C16-13ACEA99F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E356A-307B-479F-814F-A90CB476BB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035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6B7ABC2-3DF6-4B50-ADD5-92362B249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6352-AB7B-44A1-86A3-A9F2E2D015D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2BBCB6F-658D-4169-A41C-52B66209B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3A6D93E-B9DB-4770-9D67-48BDF95D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244F3-262A-4D04-810D-7EC88F177B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3471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9D6D1D0-7618-468E-ADF6-581252AE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4AF50-C6AE-422B-8DEF-E5102D6BC29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9EA6C89-3C43-4269-A1B4-D50F73B0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C8130C4-46FA-42D6-8AE2-52BAE7F7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430AF-3761-4E84-9AE2-1B1F2144B8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1419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00EE689-3474-4DBA-938D-2102CA35E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B5078-951B-4574-9520-81CE8F189FF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36E8775-7C7B-4C70-9A71-6B83F76DB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117B8B3-C00A-4A01-BC31-02785109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19621-7B76-458D-BA3D-1CEE94F4C9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933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49F10D9-DB58-4621-B0B2-2BAFBC59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CA4C2-7A58-4614-8150-A16541B69E2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5604F53-FF3C-4031-82B5-1B1EBDF5F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67DABB0-7173-4ECB-8C9E-7F94F500B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FE6F9-880E-49B8-BA16-B90B7E5C91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342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FE34020-E5E2-4C1D-9C58-749C2FE57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A9EC8-8B1B-494C-8AF5-B23B1B1791C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B46A7E1-7498-48CC-965A-77B9DDCE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E6D224C-7ADB-48D0-BD6A-3AFA2295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34AB5-6AD8-49EA-B7AC-8B9CD3ED42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421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74B9EC5E-A431-4FA4-B5E8-17762FE1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37A2-A2F3-417A-BFCE-B1E5E463F01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EF5A74E6-8328-4BDF-8C43-C4184C91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CA2A266B-9E05-4CC9-B1F7-4CFB4D3C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29A42-E754-4861-A3ED-CB19CBB9CB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2448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03A1E322-59D6-4532-8E64-66C08E45C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2AE86-B8E0-4C47-B8BA-929B5B49348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915C3C6E-9A1A-4714-976F-DCC1F408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F140BD0C-B6C4-453E-B964-F212EF2A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1B55A-753F-43E9-801E-0C240B0CB7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5064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F3B6E769-C6BC-4A15-ADCA-7734641C4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1FE06-465B-4085-B17F-0B5CDD38641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22A29CB6-D677-44D6-9898-DFEF5DCCB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03D869BC-AFB6-48DB-AA59-610CF54A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4924D-3D26-482D-938E-C97745FF5D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60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B423839-39C3-4B33-8957-C98B0E3A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2C355-7848-4B16-A478-73766D06219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BBD27FE-5531-4F5C-9CE2-A227BD39D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FE79DE7B-D84B-4C04-BEC9-ACF09B92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4263D-6F19-4B17-936F-06D10FDC8A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2813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C61B1AC-EE52-4EE4-BC29-21C3B8B48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8E27-0F5A-4B53-9BAB-E1197930864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908EC56-DCEF-4760-907D-37C95823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D188403F-1860-4B49-A63B-B4FAEC96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8BB70-DFA4-4FF5-9C6C-A71B3298D2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688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B4EB386B-3DDA-4D06-8E39-0D18667CF15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70E11BE2-8CDC-4739-B503-6CB67ED42E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2BDEB6E-B0B8-4C8A-A9C8-254B2BF36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346E20-8674-4773-98CA-EE5FDD4A15A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C0D050E-2408-4333-9E46-4F8D49DBB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0AF8F2F-0AEB-4676-AA29-B77FA7DDB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9453E31-1D95-4A54-9707-C214A9E74EA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Molise" TargetMode="External"/><Relationship Id="rId2" Type="http://schemas.openxmlformats.org/officeDocument/2006/relationships/hyperlink" Target="http://www.italiaturismodoc.it/index.php?option=com_content&amp;view=article&amp;id=82&amp;Itemid=7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82466499-FE3C-467C-8823-03FD3C10B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9600"/>
              <a:t>MOLISE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8D196208-786D-4318-8E5F-E7D7FC112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PIATTI TIPICI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2E59F89-EDA3-4C90-AB71-2A2015B0D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5" y="1557338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-</a:t>
            </a:r>
            <a:r>
              <a:rPr lang="it-IT" dirty="0"/>
              <a:t>Cavatelli al ragù</a:t>
            </a:r>
            <a:br>
              <a:rPr lang="it-IT" dirty="0"/>
            </a:br>
            <a:r>
              <a:rPr lang="sl-SI" dirty="0"/>
              <a:t>-</a:t>
            </a:r>
            <a:r>
              <a:rPr lang="it-IT" dirty="0"/>
              <a:t>Fusilli alla molisana</a:t>
            </a:r>
            <a:br>
              <a:rPr lang="it-IT" dirty="0"/>
            </a:br>
            <a:r>
              <a:rPr lang="sl-SI" dirty="0"/>
              <a:t>-</a:t>
            </a:r>
            <a:r>
              <a:rPr lang="it-IT" dirty="0" err="1"/>
              <a:t>Laganelle</a:t>
            </a:r>
            <a:r>
              <a:rPr lang="it-IT" dirty="0"/>
              <a:t> e fagioli</a:t>
            </a:r>
            <a:br>
              <a:rPr lang="it-IT" dirty="0"/>
            </a:br>
            <a:r>
              <a:rPr lang="sl-SI" dirty="0"/>
              <a:t>-</a:t>
            </a:r>
            <a:r>
              <a:rPr lang="it-IT" dirty="0"/>
              <a:t>Maiale ai peperoni</a:t>
            </a:r>
            <a:br>
              <a:rPr lang="it-IT" dirty="0"/>
            </a:br>
            <a:r>
              <a:rPr lang="sl-SI" dirty="0"/>
              <a:t>-</a:t>
            </a:r>
            <a:r>
              <a:rPr lang="it-IT" dirty="0" err="1"/>
              <a:t>Picellati</a:t>
            </a:r>
            <a:endParaRPr lang="it-IT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11268" name="Picture 2" descr="C:\Users\mcorrat1\Desktop\1-Cavatelli-con-ragu-di-maiale-2-1-of-1.jpg">
            <a:extLst>
              <a:ext uri="{FF2B5EF4-FFF2-40B4-BE49-F238E27FC236}">
                <a16:creationId xmlns:a16="http://schemas.microsoft.com/office/drawing/2014/main" id="{A86753F0-9F23-4802-A2D9-B7D5A71D1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1557338"/>
            <a:ext cx="3048000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 descr="C:\Users\mcorrat1\Desktop\fusilli-alla-molisana-L-7Ot8Xi.jpeg">
            <a:extLst>
              <a:ext uri="{FF2B5EF4-FFF2-40B4-BE49-F238E27FC236}">
                <a16:creationId xmlns:a16="http://schemas.microsoft.com/office/drawing/2014/main" id="{5090F7C0-3243-4269-B43A-E023381D2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4135438"/>
            <a:ext cx="184467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 descr="C:\Users\mcorrat1\Desktop\laganelle e fagioli.jpg">
            <a:extLst>
              <a:ext uri="{FF2B5EF4-FFF2-40B4-BE49-F238E27FC236}">
                <a16:creationId xmlns:a16="http://schemas.microsoft.com/office/drawing/2014/main" id="{63985F56-585C-4113-A185-BA68A76A3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13" y="4645025"/>
            <a:ext cx="29337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5" descr="C:\Users\mcorrat1\Desktop\arrosto_maiale_peperoni_1.jpg">
            <a:extLst>
              <a:ext uri="{FF2B5EF4-FFF2-40B4-BE49-F238E27FC236}">
                <a16:creationId xmlns:a16="http://schemas.microsoft.com/office/drawing/2014/main" id="{1BCF50D9-AAFD-4241-BD70-CD78057CA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941888"/>
            <a:ext cx="1985962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EF829985-12F5-4726-9EDE-CFA927D55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IL NOME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CDBA0A13-7303-4E07-A5A7-919E4C3E1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557338"/>
            <a:ext cx="82296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it-IT" altLang="sl-SI"/>
              <a:t>Il nome Molise deriva dal latino "mola" (mulino). Secondo una recente ipotesi il nome  potrebbe derivare da un'antica famiglia francese di Moulins</a:t>
            </a:r>
            <a:r>
              <a:rPr lang="sl-SI" altLang="sl-SI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DE5CAD-9859-4063-9BAB-3A881B41E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sz="6700" dirty="0"/>
            </a:br>
            <a:r>
              <a:rPr lang="sl-SI" sz="6700" dirty="0"/>
              <a:t>RIASSUNTO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7A06AB9-1B0C-45D6-84BB-0057F682C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GLI DATI: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SUPERFICE:4 438 km²</a:t>
            </a:r>
            <a:br>
              <a:rPr lang="sl-SI" sz="2000" dirty="0"/>
            </a:br>
            <a:r>
              <a:rPr lang="sl-SI" sz="2000" dirty="0"/>
              <a:t>ABITANTI:313 660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DENSITA:70,68 </a:t>
            </a:r>
            <a:r>
              <a:rPr lang="sl-SI" sz="2000" dirty="0" err="1"/>
              <a:t>ab</a:t>
            </a:r>
            <a:r>
              <a:rPr lang="sl-SI" sz="2000" dirty="0"/>
              <a:t>./km²</a:t>
            </a:r>
            <a:br>
              <a:rPr lang="sl-SI" sz="2000" dirty="0"/>
            </a:br>
            <a:r>
              <a:rPr lang="sl-SI" sz="2000" dirty="0"/>
              <a:t>CAPOLUOGO: </a:t>
            </a:r>
            <a:r>
              <a:rPr lang="sl-SI" sz="2000" dirty="0" err="1"/>
              <a:t>Campobasso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LE PROVINCE: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-</a:t>
            </a:r>
            <a:r>
              <a:rPr lang="sl-SI" sz="2000" dirty="0" err="1"/>
              <a:t>Isernia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-</a:t>
            </a:r>
            <a:r>
              <a:rPr lang="sl-SI" sz="2000" dirty="0" err="1"/>
              <a:t>Campobasso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I CONFINI: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 err="1"/>
              <a:t>Nord</a:t>
            </a:r>
            <a:r>
              <a:rPr lang="sl-SI" sz="2000" dirty="0"/>
              <a:t>- </a:t>
            </a:r>
            <a:r>
              <a:rPr lang="it-IT" sz="2000" dirty="0"/>
              <a:t>l'Abruzzo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 err="1"/>
              <a:t>Ovest</a:t>
            </a:r>
            <a:r>
              <a:rPr lang="sl-SI" sz="2000" dirty="0"/>
              <a:t>-</a:t>
            </a:r>
            <a:r>
              <a:rPr lang="it-IT" sz="2000" dirty="0"/>
              <a:t> il Lazio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000" dirty="0"/>
              <a:t>sud ovest </a:t>
            </a:r>
            <a:r>
              <a:rPr lang="sl-SI" sz="2000" dirty="0"/>
              <a:t>- </a:t>
            </a:r>
            <a:r>
              <a:rPr lang="it-IT" sz="2000" dirty="0"/>
              <a:t>la Campania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000" dirty="0"/>
              <a:t>sud est </a:t>
            </a:r>
            <a:r>
              <a:rPr lang="sl-SI" sz="2000" dirty="0"/>
              <a:t>- </a:t>
            </a:r>
            <a:r>
              <a:rPr lang="it-IT" sz="2000" dirty="0"/>
              <a:t>la </a:t>
            </a:r>
            <a:r>
              <a:rPr lang="sl-SI" sz="2000" dirty="0" err="1"/>
              <a:t>Puglia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000" dirty="0"/>
              <a:t>Est</a:t>
            </a:r>
            <a:r>
              <a:rPr lang="sl-SI" sz="2000" dirty="0"/>
              <a:t> - </a:t>
            </a:r>
            <a:r>
              <a:rPr lang="it-IT" sz="2000" dirty="0"/>
              <a:t>Mar Adriatico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000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2AD6C713-7442-479D-863C-30A5DFA70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IL CILIMA: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000" dirty="0"/>
              <a:t>Il clima è di tipo semi-continentale, con inverni generalmente freddi e nevosi ed estati calde e afose. Sulla costa il clima è più gradevole</a:t>
            </a:r>
            <a:r>
              <a:rPr lang="sl-SI" sz="2000" dirty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ATTIVITA’ ECONOMICHE: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-</a:t>
            </a:r>
            <a:r>
              <a:rPr lang="it-IT" sz="2000" dirty="0"/>
              <a:t>l'economia del Molise è poco sviluppata rispetto alle altre regioni italiane</a:t>
            </a:r>
            <a:r>
              <a:rPr lang="sl-SI" sz="2000" dirty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-In Molise s</a:t>
            </a:r>
            <a:r>
              <a:rPr lang="it-IT" sz="2000" dirty="0"/>
              <a:t>i producono uva</a:t>
            </a:r>
            <a:r>
              <a:rPr lang="sl-SI" sz="2000" dirty="0"/>
              <a:t>, </a:t>
            </a:r>
            <a:r>
              <a:rPr lang="it-IT" sz="2000" dirty="0"/>
              <a:t>frutta e</a:t>
            </a:r>
            <a:r>
              <a:rPr lang="sl-SI" sz="2000" dirty="0"/>
              <a:t> i</a:t>
            </a:r>
            <a:r>
              <a:rPr lang="it-IT" sz="2000" dirty="0"/>
              <a:t> formaggi.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I LAGHI: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-</a:t>
            </a:r>
            <a:r>
              <a:rPr lang="it-IT" sz="2000" dirty="0"/>
              <a:t>lago di Guardialfiera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-</a:t>
            </a:r>
            <a:r>
              <a:rPr lang="it-IT" sz="2000" dirty="0"/>
              <a:t>lago di </a:t>
            </a:r>
            <a:r>
              <a:rPr lang="it-IT" sz="2000" dirty="0" err="1"/>
              <a:t>Occhito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I FIUMI: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-</a:t>
            </a:r>
            <a:r>
              <a:rPr lang="it-IT" sz="2000" dirty="0"/>
              <a:t>il Trigno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-</a:t>
            </a:r>
            <a:r>
              <a:rPr lang="it-IT" sz="2000" dirty="0"/>
              <a:t>il </a:t>
            </a:r>
            <a:r>
              <a:rPr lang="it-IT" sz="2000" dirty="0" err="1"/>
              <a:t>Bifer</a:t>
            </a:r>
            <a:r>
              <a:rPr lang="sl-SI" sz="2000" dirty="0"/>
              <a:t>n</a:t>
            </a:r>
            <a:r>
              <a:rPr lang="it-IT" sz="2000" dirty="0"/>
              <a:t>o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000" dirty="0"/>
              <a:t>-</a:t>
            </a:r>
            <a:r>
              <a:rPr lang="it-IT" sz="2000" dirty="0"/>
              <a:t>il Fortore</a:t>
            </a: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000" dirty="0"/>
          </a:p>
          <a:p>
            <a:pPr fontAlgn="auto">
              <a:spcAft>
                <a:spcPts val="0"/>
              </a:spcAft>
              <a:defRPr/>
            </a:pPr>
            <a:endParaRPr lang="sl-SI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vsebine 2">
            <a:extLst>
              <a:ext uri="{FF2B5EF4-FFF2-40B4-BE49-F238E27FC236}">
                <a16:creationId xmlns:a16="http://schemas.microsoft.com/office/drawing/2014/main" id="{1BDC7F8A-8B22-40D3-AB41-E0E0F527D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333375"/>
            <a:ext cx="8229600" cy="57927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000"/>
              <a:t>PIATTI TIPICI: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000"/>
              <a:t>-</a:t>
            </a:r>
            <a:r>
              <a:rPr lang="it-IT" altLang="sl-SI" sz="2000"/>
              <a:t>Cavatelli al ragù</a:t>
            </a:r>
            <a:br>
              <a:rPr lang="it-IT" altLang="sl-SI" sz="2000"/>
            </a:br>
            <a:r>
              <a:rPr lang="sl-SI" altLang="sl-SI" sz="2000"/>
              <a:t>-</a:t>
            </a:r>
            <a:r>
              <a:rPr lang="it-IT" altLang="sl-SI" sz="2000"/>
              <a:t>Fusilli alla molisana</a:t>
            </a:r>
            <a:br>
              <a:rPr lang="it-IT" altLang="sl-SI" sz="2000"/>
            </a:br>
            <a:r>
              <a:rPr lang="sl-SI" altLang="sl-SI" sz="2000"/>
              <a:t>-</a:t>
            </a:r>
            <a:r>
              <a:rPr lang="it-IT" altLang="sl-SI" sz="2000"/>
              <a:t>Laganelle e fagioli</a:t>
            </a:r>
            <a:br>
              <a:rPr lang="it-IT" altLang="sl-SI" sz="2000"/>
            </a:br>
            <a:r>
              <a:rPr lang="sl-SI" altLang="sl-SI" sz="2000"/>
              <a:t>-</a:t>
            </a:r>
            <a:r>
              <a:rPr lang="it-IT" altLang="sl-SI" sz="2000"/>
              <a:t>Maiale ai peperoni</a:t>
            </a:r>
            <a:br>
              <a:rPr lang="it-IT" altLang="sl-SI" sz="2000"/>
            </a:br>
            <a:r>
              <a:rPr lang="sl-SI" altLang="sl-SI" sz="2000"/>
              <a:t>-</a:t>
            </a:r>
            <a:r>
              <a:rPr lang="it-IT" altLang="sl-SI" sz="2000"/>
              <a:t>Picellati</a:t>
            </a:r>
            <a:endParaRPr lang="sl-SI" altLang="sl-SI" sz="2000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000"/>
              <a:t>IL NOME: </a:t>
            </a:r>
            <a:r>
              <a:rPr lang="it-IT" altLang="sl-SI" sz="2000"/>
              <a:t>Il nome Molise deriva dal latino "mola" (mulino). Secondo una recente ipotesi il nome  potrebbe derivare da un'antica famiglia francese di Moulins</a:t>
            </a:r>
            <a:r>
              <a:rPr lang="sl-SI" altLang="sl-SI" sz="200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808C3495-2C33-4B3D-BFAE-D85FBC69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FINE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75AA78C0-5DA6-4CE7-88C3-7ADC04702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000"/>
              <a:t>indicazione delle fonti: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000">
                <a:hlinkClick r:id="rId2"/>
              </a:rPr>
              <a:t>http://www.italiaturismodoc.it/index.php?option=com_content&amp;view=article&amp;id=82&amp;Itemid=78</a:t>
            </a:r>
            <a:endParaRPr lang="sl-SI" altLang="sl-SI" sz="2000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000">
                <a:hlinkClick r:id="rId3"/>
              </a:rPr>
              <a:t>http://it.wikipedia.org/wiki/Molise</a:t>
            </a:r>
            <a:endParaRPr lang="sl-SI" altLang="sl-SI" sz="2000"/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3AF8A4-205B-4F45-8553-12C8FE85E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325" y="4762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Molise</a:t>
            </a:r>
            <a:r>
              <a:rPr lang="it-IT" dirty="0"/>
              <a:t> </a:t>
            </a:r>
            <a:r>
              <a:rPr lang="sl-SI" dirty="0" err="1"/>
              <a:t>sono</a:t>
            </a:r>
            <a:r>
              <a:rPr lang="it-IT" dirty="0"/>
              <a:t> una </a:t>
            </a:r>
            <a:r>
              <a:rPr lang="sl-SI" dirty="0" err="1"/>
              <a:t>delle</a:t>
            </a:r>
            <a:r>
              <a:rPr lang="sl-SI" dirty="0"/>
              <a:t> 20 </a:t>
            </a:r>
            <a:r>
              <a:rPr lang="it-IT" dirty="0" err="1"/>
              <a:t>region</a:t>
            </a:r>
            <a:r>
              <a:rPr lang="sl-SI" dirty="0"/>
              <a:t>i </a:t>
            </a:r>
            <a:r>
              <a:rPr lang="sl-SI" dirty="0" err="1"/>
              <a:t>dell</a:t>
            </a:r>
            <a:r>
              <a:rPr lang="sl-SI" dirty="0"/>
              <a:t>‘</a:t>
            </a:r>
            <a:r>
              <a:rPr lang="sl-SI" dirty="0" err="1"/>
              <a:t>Italia</a:t>
            </a:r>
            <a:r>
              <a:rPr lang="sl-SI" dirty="0"/>
              <a:t>. </a:t>
            </a:r>
            <a:br>
              <a:rPr lang="sl-SI" dirty="0"/>
            </a:br>
            <a:endParaRPr lang="sl-SI" dirty="0"/>
          </a:p>
        </p:txBody>
      </p:sp>
      <p:pic>
        <p:nvPicPr>
          <p:cNvPr id="3075" name="Picture 2" descr="C:\Users\mcorrat1\Desktop\250px-Molise_in_Italy.svg.png">
            <a:extLst>
              <a:ext uri="{FF2B5EF4-FFF2-40B4-BE49-F238E27FC236}">
                <a16:creationId xmlns:a16="http://schemas.microsoft.com/office/drawing/2014/main" id="{684762E9-E09B-4533-A4D3-9AE0256B1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133600"/>
            <a:ext cx="32813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73A1A921-0EF9-49B9-A924-B7AD0E2D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600"/>
              <a:t>GLI DATI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6DFB85AF-43D9-47AD-BA56-944FCE4AB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b="1"/>
              <a:t>SUPERFICE:</a:t>
            </a:r>
            <a:r>
              <a:rPr lang="sl-SI" altLang="sl-SI" sz="2800"/>
              <a:t>4 438 km²</a:t>
            </a:r>
            <a:br>
              <a:rPr lang="sl-SI" altLang="sl-SI" sz="2800"/>
            </a:br>
            <a:r>
              <a:rPr lang="sl-SI" altLang="sl-SI" b="1"/>
              <a:t>ABITANTI:</a:t>
            </a:r>
            <a:r>
              <a:rPr lang="sl-SI" altLang="sl-SI" sz="2800"/>
              <a:t>313 660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b="1"/>
              <a:t>DENSITA:</a:t>
            </a:r>
            <a:r>
              <a:rPr lang="sl-SI" altLang="sl-SI"/>
              <a:t>70,68 ab./km²</a:t>
            </a:r>
            <a:br>
              <a:rPr lang="sl-SI" altLang="sl-SI"/>
            </a:br>
            <a:r>
              <a:rPr lang="sl-SI" altLang="sl-SI" b="1"/>
              <a:t>CAPOLUOGO: </a:t>
            </a:r>
            <a:r>
              <a:rPr lang="sl-SI" altLang="sl-SI"/>
              <a:t>Campobasso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4100" name="Picture 2" descr="C:\Users\mcorrat1\Desktop\80px-Regione-Molise-Stemma.svg.png">
            <a:extLst>
              <a:ext uri="{FF2B5EF4-FFF2-40B4-BE49-F238E27FC236}">
                <a16:creationId xmlns:a16="http://schemas.microsoft.com/office/drawing/2014/main" id="{BB918742-FC4B-4BC8-8661-20EBBF65B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365625"/>
            <a:ext cx="1500187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 descr="C:\Users\mcorrat1\Desktop\125px-Flag_of_Molise.svg.png">
            <a:extLst>
              <a:ext uri="{FF2B5EF4-FFF2-40B4-BE49-F238E27FC236}">
                <a16:creationId xmlns:a16="http://schemas.microsoft.com/office/drawing/2014/main" id="{EEF04826-C141-48FD-84D9-BBFEEA661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365625"/>
            <a:ext cx="237172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D83F0819-015D-47E9-992F-A2FE00C53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LE PROVINCE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935B208-8FCA-40D3-8944-55FB489E8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Molise </a:t>
            </a:r>
            <a:r>
              <a:rPr lang="sl-SI" dirty="0" err="1"/>
              <a:t>hanno</a:t>
            </a:r>
            <a:r>
              <a:rPr lang="sl-SI" dirty="0"/>
              <a:t> solo 2 province: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 err="1"/>
              <a:t>Isernia</a:t>
            </a:r>
            <a:endParaRPr lang="sl-SI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 err="1"/>
              <a:t>Campobasso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5124" name="Picture 2" descr="C:\Users\mcorrat1\Desktop\molise.jpg">
            <a:extLst>
              <a:ext uri="{FF2B5EF4-FFF2-40B4-BE49-F238E27FC236}">
                <a16:creationId xmlns:a16="http://schemas.microsoft.com/office/drawing/2014/main" id="{87D8F7B9-CBD1-49C4-8153-E1DF7D95B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420938"/>
            <a:ext cx="3944938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71CBE63A-DC06-42AD-9B39-21B772CC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I CONFINI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90923C76-BAE9-408C-91E5-7866F8D6D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La regione Molise c</a:t>
            </a:r>
            <a:r>
              <a:rPr lang="it-IT" altLang="sl-SI"/>
              <a:t>onfina con l'Abruzzo a nord, il Lazio ad ovest, la Campania a sud ovest, la Puglia a sud est è dal Mar Adriatico ad est.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6148" name="Picture 2" descr="C:\Users\mcorrat1\Desktop\molise-map.jpg">
            <a:extLst>
              <a:ext uri="{FF2B5EF4-FFF2-40B4-BE49-F238E27FC236}">
                <a16:creationId xmlns:a16="http://schemas.microsoft.com/office/drawing/2014/main" id="{83EB1D27-B7E4-4A40-ADF2-172DF75CC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3327400"/>
            <a:ext cx="398938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991BD6BE-DBB7-464E-8EB8-A7C2DA43D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IL CLIMA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3381CB7F-0C00-4D3A-BB4D-A13A8EFA4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sl-SI"/>
              <a:t>Il clima è di tipo semi-continentale, con inverni generalmente freddi e nevosi ed estati calde e afose. Sulla costa il clima è più gradevole</a:t>
            </a:r>
            <a:r>
              <a:rPr lang="sl-SI" altLang="sl-SI"/>
              <a:t>.</a:t>
            </a:r>
          </a:p>
        </p:txBody>
      </p:sp>
      <p:pic>
        <p:nvPicPr>
          <p:cNvPr id="4" name="Picture 2" descr="C:\Users\mcorrat1\Desktop\clima4.gif">
            <a:extLst>
              <a:ext uri="{FF2B5EF4-FFF2-40B4-BE49-F238E27FC236}">
                <a16:creationId xmlns:a16="http://schemas.microsoft.com/office/drawing/2014/main" id="{DB94DF17-65AF-451D-ABA8-F8926EABD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929063"/>
            <a:ext cx="280828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5A02CBE0-129F-4AF4-BBFE-DFD1750F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ATTIVITA’ ECONOMICHE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281DE91-6D0A-43D0-81BD-AEDADF3BA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-</a:t>
            </a:r>
            <a:r>
              <a:rPr lang="it-IT" dirty="0"/>
              <a:t>l'economia del Molise è poco sviluppata rispetto alle altre regioni italiane</a:t>
            </a:r>
            <a:r>
              <a:rPr lang="sl-SI" dirty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-In Molise s</a:t>
            </a:r>
            <a:r>
              <a:rPr lang="it-IT" dirty="0"/>
              <a:t>i producono uva</a:t>
            </a:r>
            <a:r>
              <a:rPr lang="sl-SI" dirty="0"/>
              <a:t>, </a:t>
            </a:r>
            <a:r>
              <a:rPr lang="it-IT" dirty="0"/>
              <a:t>frutta e</a:t>
            </a:r>
            <a:r>
              <a:rPr lang="sl-SI" dirty="0"/>
              <a:t> i</a:t>
            </a:r>
            <a:r>
              <a:rPr lang="it-IT" dirty="0"/>
              <a:t> formaggi.</a:t>
            </a:r>
            <a:endParaRPr lang="sl-SI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8196" name="Picture 2" descr="C:\Users\mcorrat1\Desktop\cantine-d-uva-vini-molise-36461.jpg">
            <a:extLst>
              <a:ext uri="{FF2B5EF4-FFF2-40B4-BE49-F238E27FC236}">
                <a16:creationId xmlns:a16="http://schemas.microsoft.com/office/drawing/2014/main" id="{F3C45177-2BFA-4924-AF79-B39C8E3DF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500438"/>
            <a:ext cx="57150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C11EEA7C-76B0-40E1-9243-D169BACB8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 LAGHI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BDB845FC-A9DC-4AD3-830B-3BAC11F0A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I piu conosciuti laghi sono</a:t>
            </a:r>
            <a:r>
              <a:rPr lang="it-IT" altLang="sl-SI"/>
              <a:t>: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</a:t>
            </a:r>
            <a:r>
              <a:rPr lang="it-IT" altLang="sl-SI"/>
              <a:t>lago di Guardialfiera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</a:t>
            </a:r>
            <a:r>
              <a:rPr lang="it-IT" altLang="sl-SI"/>
              <a:t>lago di Occhito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it-IT" altLang="sl-SI"/>
              <a:t> </a:t>
            </a:r>
            <a:endParaRPr lang="sl-SI" altLang="sl-SI"/>
          </a:p>
        </p:txBody>
      </p:sp>
      <p:pic>
        <p:nvPicPr>
          <p:cNvPr id="9220" name="Picture 2" descr="C:\Users\mcorrat1\Desktop\10883340.jpg">
            <a:extLst>
              <a:ext uri="{FF2B5EF4-FFF2-40B4-BE49-F238E27FC236}">
                <a16:creationId xmlns:a16="http://schemas.microsoft.com/office/drawing/2014/main" id="{1C04C4BA-93DF-42FC-85BA-039F6C236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851275"/>
            <a:ext cx="36703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 descr="C:\Users\mcorrat1\Desktop\occhito 1.JPG_20068921379_occhito 1.JPG">
            <a:extLst>
              <a:ext uri="{FF2B5EF4-FFF2-40B4-BE49-F238E27FC236}">
                <a16:creationId xmlns:a16="http://schemas.microsoft.com/office/drawing/2014/main" id="{4C987E85-598E-4714-B604-36FAB66E3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294063"/>
            <a:ext cx="4413250" cy="330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2B1A0421-4FD5-48F8-9566-70F3F2068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 FIUMI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31C36D0B-EC7B-4DEB-9B2D-3A7C15ACF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it-IT" altLang="sl-SI" sz="2400"/>
              <a:t>I fiumi principali della regione sono</a:t>
            </a:r>
            <a:r>
              <a:rPr lang="sl-SI" altLang="sl-SI" sz="2400"/>
              <a:t>:</a:t>
            </a:r>
            <a:r>
              <a:rPr lang="it-IT" altLang="sl-SI" sz="2400"/>
              <a:t> </a:t>
            </a:r>
            <a:endParaRPr lang="sl-SI" altLang="sl-SI" sz="2400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400"/>
              <a:t>-</a:t>
            </a:r>
            <a:r>
              <a:rPr lang="it-IT" altLang="sl-SI" sz="2400"/>
              <a:t>il Trigno</a:t>
            </a:r>
            <a:endParaRPr lang="sl-SI" altLang="sl-SI" sz="2400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400"/>
              <a:t>-</a:t>
            </a:r>
            <a:r>
              <a:rPr lang="it-IT" altLang="sl-SI" sz="2400"/>
              <a:t>il Bifer</a:t>
            </a:r>
            <a:r>
              <a:rPr lang="sl-SI" altLang="sl-SI" sz="2400"/>
              <a:t>n</a:t>
            </a:r>
            <a:r>
              <a:rPr lang="it-IT" altLang="sl-SI" sz="2400"/>
              <a:t>o</a:t>
            </a:r>
            <a:endParaRPr lang="sl-SI" altLang="sl-SI" sz="2400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400"/>
              <a:t>-</a:t>
            </a:r>
            <a:r>
              <a:rPr lang="it-IT" altLang="sl-SI" sz="2400"/>
              <a:t>il Fortore</a:t>
            </a:r>
            <a:endParaRPr lang="sl-SI" altLang="sl-SI" sz="2400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400"/>
              <a:t> </a:t>
            </a:r>
            <a:r>
              <a:rPr lang="it-IT" altLang="sl-SI" sz="2400"/>
              <a:t>Il Biferno è l'unico fiume che nasce, scorre, e sfocia interamente nella regione Molise</a:t>
            </a:r>
            <a:r>
              <a:rPr lang="sl-SI" altLang="sl-SI" sz="2400"/>
              <a:t>. </a:t>
            </a:r>
          </a:p>
        </p:txBody>
      </p:sp>
      <p:pic>
        <p:nvPicPr>
          <p:cNvPr id="10244" name="Picture 6" descr="C:\Users\mcorrat1\Desktop\biferno.jpg">
            <a:extLst>
              <a:ext uri="{FF2B5EF4-FFF2-40B4-BE49-F238E27FC236}">
                <a16:creationId xmlns:a16="http://schemas.microsoft.com/office/drawing/2014/main" id="{44B5789E-03D1-4A2C-8162-6CB36B262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341813"/>
            <a:ext cx="2317750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C:\Users\mcorrat1\Desktop\il trigno.jpg">
            <a:extLst>
              <a:ext uri="{FF2B5EF4-FFF2-40B4-BE49-F238E27FC236}">
                <a16:creationId xmlns:a16="http://schemas.microsoft.com/office/drawing/2014/main" id="{4B0D7E8C-0DE4-467D-85BA-309773377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1813"/>
            <a:ext cx="3635375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Officeova tema</vt:lpstr>
      <vt:lpstr>MOLISE</vt:lpstr>
      <vt:lpstr>Molise sono una delle 20 regioni dell‘Italia.  </vt:lpstr>
      <vt:lpstr>GLI DATI</vt:lpstr>
      <vt:lpstr>LE PROVINCE</vt:lpstr>
      <vt:lpstr> I CONFINI</vt:lpstr>
      <vt:lpstr> IL CLIMA</vt:lpstr>
      <vt:lpstr>ATTIVITA’ ECONOMICHE</vt:lpstr>
      <vt:lpstr>I LAGHI</vt:lpstr>
      <vt:lpstr>I FIUMI</vt:lpstr>
      <vt:lpstr>PIATTI TIPICI</vt:lpstr>
      <vt:lpstr>IL NOME</vt:lpstr>
      <vt:lpstr> RIASSUNTO </vt:lpstr>
      <vt:lpstr>PowerPoint Presentation</vt:lpstr>
      <vt:lpstr>PowerPoint Presentation</vt:lpstr>
      <vt:lpstr>FINE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2019-05-31T08:47:52Z</dcterms:created>
  <dcterms:modified xsi:type="dcterms:W3CDTF">2019-05-31T08:47:52Z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