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6" r:id="rId10"/>
    <p:sldId id="267" r:id="rId11"/>
    <p:sldId id="270" r:id="rId12"/>
    <p:sldId id="265" r:id="rId13"/>
    <p:sldId id="268" r:id="rId14"/>
    <p:sldId id="269" r:id="rId15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97" autoAdjust="0"/>
    <p:restoredTop sz="94660"/>
  </p:normalViewPr>
  <p:slideViewPr>
    <p:cSldViewPr>
      <p:cViewPr varScale="1">
        <p:scale>
          <a:sx n="70" d="100"/>
          <a:sy n="70" d="100"/>
        </p:scale>
        <p:origin x="-135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Uredite slog podnaslova matrice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27026D6C-BC99-4970-90C7-9BCD9EA32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595713-57DC-464E-9DAE-6D4E5FF389AF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F882FB1C-6E42-4337-8631-1308B20A0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6A0118C0-E0E1-40E2-869F-E97CFEBE8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C0015D-1451-4210-99D2-D6E106100B9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831166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074E19CE-D15E-4BC8-8163-204BF440A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3887B4-5E33-4DA6-AA79-55C15C789948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452281AC-A171-4F65-A35E-3EA825F45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FAAF4431-D1D3-4B01-ADF4-AE8FAAD49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50546F-CAB3-45A3-B8BA-7415630AE36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33486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5113908C-7CBD-4764-83FF-0CDCE3568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16AD4-3DA4-4582-A46C-09F3F0E76BFB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22A199E4-98FB-4CB9-BF11-73CE883E9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45514C8D-1AAF-4889-BE9A-F09DD227B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0515EF-CD1B-48B6-BAC2-84A681B272A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144387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D3974A01-51FB-40D2-B2BD-D6BFC4D57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F396C-8EE8-438F-ACC4-E5D1259953F7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71B71361-90BB-451A-AFFD-DDE8F4D36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99318FF6-0DDC-48CB-AD9B-BC4F4C569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FAA6D5-BE8B-4F60-BEC7-23DBE3D995F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770477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5E85B195-1413-4CF4-A51F-0341DF854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3B6DE-94A4-4C57-B192-F26DA118D33B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C3D61964-A4B2-4A4E-92D6-28324C5A3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9EEC3B54-D37F-4AA9-81E4-9ABAEDAA1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B1E7CA-2153-4C06-B871-0CAB6F5FF57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35943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641E5EBF-DABE-492C-8F2C-6029CCB62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0C566-B403-4E08-98B3-21191371824A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FFA3E593-8891-47F0-BDC7-925228431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0DDDEA75-0382-42BC-80AB-D47B99B58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01B276-2280-4C3A-A8E7-43D33960897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03911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grada datuma 3">
            <a:extLst>
              <a:ext uri="{FF2B5EF4-FFF2-40B4-BE49-F238E27FC236}">
                <a16:creationId xmlns:a16="http://schemas.microsoft.com/office/drawing/2014/main" id="{C460A59D-F026-4C1D-8228-75245217B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56876-D239-4F40-9E93-C99E494E636C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8" name="Ograda noge 4">
            <a:extLst>
              <a:ext uri="{FF2B5EF4-FFF2-40B4-BE49-F238E27FC236}">
                <a16:creationId xmlns:a16="http://schemas.microsoft.com/office/drawing/2014/main" id="{259E63F5-D0F1-460D-B208-54BC03A65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5">
            <a:extLst>
              <a:ext uri="{FF2B5EF4-FFF2-40B4-BE49-F238E27FC236}">
                <a16:creationId xmlns:a16="http://schemas.microsoft.com/office/drawing/2014/main" id="{5632E6DC-D29D-4C7B-82FE-1BEC58781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251295-FAF0-46D3-939A-3379CC6E3A7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12219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datuma 3">
            <a:extLst>
              <a:ext uri="{FF2B5EF4-FFF2-40B4-BE49-F238E27FC236}">
                <a16:creationId xmlns:a16="http://schemas.microsoft.com/office/drawing/2014/main" id="{42E705F2-5BAE-4D11-907E-F8E4F4CE1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FBA76-8B21-4CD1-B522-E0D68A3B3731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4" name="Ograda noge 4">
            <a:extLst>
              <a:ext uri="{FF2B5EF4-FFF2-40B4-BE49-F238E27FC236}">
                <a16:creationId xmlns:a16="http://schemas.microsoft.com/office/drawing/2014/main" id="{30C5A712-ABEB-448A-82F4-E664B3302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5">
            <a:extLst>
              <a:ext uri="{FF2B5EF4-FFF2-40B4-BE49-F238E27FC236}">
                <a16:creationId xmlns:a16="http://schemas.microsoft.com/office/drawing/2014/main" id="{4A3CD7D6-0F50-4C1F-9BAA-4C5FB8D5E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79BA24-C0CC-4072-930B-0F8C8A09B9D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425274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3">
            <a:extLst>
              <a:ext uri="{FF2B5EF4-FFF2-40B4-BE49-F238E27FC236}">
                <a16:creationId xmlns:a16="http://schemas.microsoft.com/office/drawing/2014/main" id="{BBC1534B-2479-40C5-81C1-E1F1B5A48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F2644-A306-4663-B81A-AA4C198177C8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3" name="Ograda noge 4">
            <a:extLst>
              <a:ext uri="{FF2B5EF4-FFF2-40B4-BE49-F238E27FC236}">
                <a16:creationId xmlns:a16="http://schemas.microsoft.com/office/drawing/2014/main" id="{0D81639D-72CD-4BBB-A090-EFB443DB5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5">
            <a:extLst>
              <a:ext uri="{FF2B5EF4-FFF2-40B4-BE49-F238E27FC236}">
                <a16:creationId xmlns:a16="http://schemas.microsoft.com/office/drawing/2014/main" id="{6D13CC20-FEC6-461E-8FFF-5B7177C71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9FD983-45E2-4805-9F09-3724C2553C6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671152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F4AA9599-8B57-4881-A59F-70472DFE5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D0C02-88DC-40B6-ADCD-17FA192499C0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D741C967-F94B-47F6-A007-8ED0AD79A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75254741-3B45-493E-9C00-15E7B0F2A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F375FA-4687-44A2-A855-5C4D19E16CC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073362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F14A1393-C624-4937-9180-D30482297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27A25-657C-484F-BF78-A006CDDEBED6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FAE14DE5-8FD4-4D4C-BE53-101AE691C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A3D03523-E65F-4D0E-B993-0E5FDF0C0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ED8374-5238-4FE0-A5B2-7DE37073D57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021492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grada naslova 1">
            <a:extLst>
              <a:ext uri="{FF2B5EF4-FFF2-40B4-BE49-F238E27FC236}">
                <a16:creationId xmlns:a16="http://schemas.microsoft.com/office/drawing/2014/main" id="{B52BEE20-798E-4DA3-AA21-E1DC49CD4BA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Uredite slog naslova matrice</a:t>
            </a:r>
          </a:p>
        </p:txBody>
      </p:sp>
      <p:sp>
        <p:nvSpPr>
          <p:cNvPr id="1027" name="Ograda besedila 2">
            <a:extLst>
              <a:ext uri="{FF2B5EF4-FFF2-40B4-BE49-F238E27FC236}">
                <a16:creationId xmlns:a16="http://schemas.microsoft.com/office/drawing/2014/main" id="{0365AEB0-F893-42F6-8242-A5BABBE9A0D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Uredite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C588DB9C-7E89-429A-B20C-FF00666711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41020BB-4F9A-47C1-B7BD-E2924BDB0266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541979F7-D19C-4252-8106-5555B7421F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5707083B-78A6-477F-A72F-C292ECA1A3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B30569DA-8E66-4058-B7CC-A3D016C058B4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ndimedievali.net/castelli/Trentino/trento/provincia.htm" TargetMode="External"/><Relationship Id="rId2" Type="http://schemas.openxmlformats.org/officeDocument/2006/relationships/hyperlink" Target="https://sites.google.com/a/vendraminiscuole.it/regioni_italia_a/trentinoaltoadig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ercatiaconfronto.it/index.php?option=com_content&amp;view=article&amp;id=2230&amp;Itemid=960&amp;lang=it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2FE1B6B-8395-49EA-ABD3-7B48A588EA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1188" y="1700213"/>
            <a:ext cx="7772400" cy="288131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sz="8800" b="1" dirty="0">
                <a:solidFill>
                  <a:schemeClr val="tx2"/>
                </a:solidFill>
              </a:rPr>
              <a:t>Trentino – Alto Adige</a:t>
            </a:r>
            <a:br>
              <a:rPr lang="it-IT" b="1" dirty="0">
                <a:solidFill>
                  <a:schemeClr val="tx2"/>
                </a:solidFill>
              </a:rPr>
            </a:br>
            <a:endParaRPr lang="sl-SI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slov 1">
            <a:extLst>
              <a:ext uri="{FF2B5EF4-FFF2-40B4-BE49-F238E27FC236}">
                <a16:creationId xmlns:a16="http://schemas.microsoft.com/office/drawing/2014/main" id="{20289899-A539-4225-97CC-6CC210827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I CASTELI</a:t>
            </a:r>
          </a:p>
        </p:txBody>
      </p:sp>
      <p:sp>
        <p:nvSpPr>
          <p:cNvPr id="11267" name="Ograda vsebine 2">
            <a:extLst>
              <a:ext uri="{FF2B5EF4-FFF2-40B4-BE49-F238E27FC236}">
                <a16:creationId xmlns:a16="http://schemas.microsoft.com/office/drawing/2014/main" id="{BA721250-D3CC-4AD2-8D0A-43C2E704C9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sl-SI" altLang="sl-SI" sz="2800"/>
              <a:t>Trentino -  Alto Adige ha piu di 30 casteli. I piu conosciuti sono: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l-SI" altLang="sl-SI" sz="2800"/>
              <a:t>-</a:t>
            </a:r>
            <a:r>
              <a:rPr lang="it-IT" altLang="sl-SI" sz="2800"/>
              <a:t>Castel Tirolo</a:t>
            </a:r>
            <a:endParaRPr lang="sl-SI" altLang="sl-SI" sz="2800"/>
          </a:p>
          <a:p>
            <a:pPr marL="0" indent="0">
              <a:buFont typeface="Arial" panose="020B0604020202020204" pitchFamily="34" charset="0"/>
              <a:buNone/>
            </a:pPr>
            <a:r>
              <a:rPr lang="sl-SI" altLang="sl-SI" sz="2800"/>
              <a:t>-</a:t>
            </a:r>
            <a:r>
              <a:rPr lang="it-IT" altLang="sl-SI" sz="2800"/>
              <a:t>Castel Roncolo </a:t>
            </a:r>
            <a:endParaRPr lang="sl-SI" altLang="sl-SI" sz="2800"/>
          </a:p>
          <a:p>
            <a:pPr marL="0" indent="0">
              <a:buFont typeface="Arial" panose="020B0604020202020204" pitchFamily="34" charset="0"/>
              <a:buNone/>
            </a:pPr>
            <a:r>
              <a:rPr lang="sl-SI" altLang="sl-SI" sz="2800"/>
              <a:t>-</a:t>
            </a:r>
            <a:r>
              <a:rPr lang="it-IT" altLang="sl-SI" sz="2800"/>
              <a:t>Castello del Buonconsiglio</a:t>
            </a:r>
            <a:r>
              <a:rPr lang="sl-SI" altLang="sl-SI" sz="2800"/>
              <a:t> </a:t>
            </a:r>
            <a:r>
              <a:rPr lang="it-IT" altLang="sl-SI" sz="2800"/>
              <a:t>di Trento.</a:t>
            </a:r>
            <a:endParaRPr lang="sl-SI" altLang="sl-SI" sz="2800"/>
          </a:p>
          <a:p>
            <a:pPr marL="0" indent="0">
              <a:buFont typeface="Arial" panose="020B0604020202020204" pitchFamily="34" charset="0"/>
              <a:buNone/>
            </a:pPr>
            <a:r>
              <a:rPr lang="sl-SI" altLang="sl-SI" sz="2800"/>
              <a:t>-Castel Trostburg</a:t>
            </a:r>
          </a:p>
        </p:txBody>
      </p:sp>
      <p:pic>
        <p:nvPicPr>
          <p:cNvPr id="11268" name="Picture 2" descr="C:\Users\mcorrat1\Desktop\220px-Tirol_Schloss_02.jpg">
            <a:extLst>
              <a:ext uri="{FF2B5EF4-FFF2-40B4-BE49-F238E27FC236}">
                <a16:creationId xmlns:a16="http://schemas.microsoft.com/office/drawing/2014/main" id="{27AD01BF-7B50-4601-BF7A-20493BF5A4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635500"/>
            <a:ext cx="3240087" cy="216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3" descr="C:\Users\mcorrat1\Desktop\220px-Castel_Forte.JPG">
            <a:extLst>
              <a:ext uri="{FF2B5EF4-FFF2-40B4-BE49-F238E27FC236}">
                <a16:creationId xmlns:a16="http://schemas.microsoft.com/office/drawing/2014/main" id="{214339E8-F211-4A42-88F3-BCDC7782B8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2388" y="4478338"/>
            <a:ext cx="3097212" cy="232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slov 1">
            <a:extLst>
              <a:ext uri="{FF2B5EF4-FFF2-40B4-BE49-F238E27FC236}">
                <a16:creationId xmlns:a16="http://schemas.microsoft.com/office/drawing/2014/main" id="{D4979565-23D9-422B-87B0-EE06633FE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PIATTI TIPICI</a:t>
            </a:r>
          </a:p>
        </p:txBody>
      </p:sp>
      <p:sp>
        <p:nvSpPr>
          <p:cNvPr id="12291" name="Ograda vsebine 2">
            <a:extLst>
              <a:ext uri="{FF2B5EF4-FFF2-40B4-BE49-F238E27FC236}">
                <a16:creationId xmlns:a16="http://schemas.microsoft.com/office/drawing/2014/main" id="{543E7382-7B48-4E55-AE60-EACB0B9266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 b="1"/>
              <a:t>Polenta di patate</a:t>
            </a:r>
          </a:p>
          <a:p>
            <a:r>
              <a:rPr lang="sl-SI" altLang="sl-SI" b="1"/>
              <a:t>Carne Salada e fagioli</a:t>
            </a:r>
          </a:p>
          <a:p>
            <a:r>
              <a:rPr lang="sl-SI" altLang="sl-SI" b="1"/>
              <a:t>Ravioli della Val Pusteria</a:t>
            </a:r>
          </a:p>
          <a:p>
            <a:r>
              <a:rPr lang="sl-SI" altLang="sl-SI" b="1"/>
              <a:t>Probusti</a:t>
            </a:r>
            <a:endParaRPr lang="sl-SI" altLang="sl-SI"/>
          </a:p>
        </p:txBody>
      </p:sp>
      <p:pic>
        <p:nvPicPr>
          <p:cNvPr id="12292" name="Picture 2" descr="C:\Users\mcorrat1\Desktop\image18.png">
            <a:extLst>
              <a:ext uri="{FF2B5EF4-FFF2-40B4-BE49-F238E27FC236}">
                <a16:creationId xmlns:a16="http://schemas.microsoft.com/office/drawing/2014/main" id="{F89DF0B0-9936-4562-AFF5-B62A8E30A2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6200" y="1125538"/>
            <a:ext cx="1597025" cy="159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3" descr="C:\Users\mcorrat1\Desktop\image19.jpg">
            <a:extLst>
              <a:ext uri="{FF2B5EF4-FFF2-40B4-BE49-F238E27FC236}">
                <a16:creationId xmlns:a16="http://schemas.microsoft.com/office/drawing/2014/main" id="{57936CAA-D4F4-4E47-8448-80F0819E76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213" y="3189288"/>
            <a:ext cx="2233612" cy="167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4" descr="C:\Users\mcorrat1\Desktop\image20.png">
            <a:extLst>
              <a:ext uri="{FF2B5EF4-FFF2-40B4-BE49-F238E27FC236}">
                <a16:creationId xmlns:a16="http://schemas.microsoft.com/office/drawing/2014/main" id="{920AEA67-B600-46F2-A803-2EFE531C34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0650" y="4614863"/>
            <a:ext cx="3148013" cy="2084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5" name="Picture 5" descr="C:\Users\mcorrat1\Desktop\image21.png">
            <a:extLst>
              <a:ext uri="{FF2B5EF4-FFF2-40B4-BE49-F238E27FC236}">
                <a16:creationId xmlns:a16="http://schemas.microsoft.com/office/drawing/2014/main" id="{5D00BB04-5A9E-4C37-8909-E305294EB0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3000" y="5129213"/>
            <a:ext cx="2028825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slov 1">
            <a:extLst>
              <a:ext uri="{FF2B5EF4-FFF2-40B4-BE49-F238E27FC236}">
                <a16:creationId xmlns:a16="http://schemas.microsoft.com/office/drawing/2014/main" id="{7331FDE5-D75D-4041-A4D7-DA3CE21C9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IL NOME</a:t>
            </a:r>
          </a:p>
        </p:txBody>
      </p:sp>
      <p:sp>
        <p:nvSpPr>
          <p:cNvPr id="13315" name="Ograda vsebine 2">
            <a:extLst>
              <a:ext uri="{FF2B5EF4-FFF2-40B4-BE49-F238E27FC236}">
                <a16:creationId xmlns:a16="http://schemas.microsoft.com/office/drawing/2014/main" id="{DF7AE430-AD35-40F2-8832-8D5DF66028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altLang="sl-SI"/>
              <a:t>La regione ha due nomi perché è composta da due regioni</a:t>
            </a:r>
            <a:r>
              <a:rPr lang="sl-SI" altLang="sl-SI"/>
              <a:t>.</a:t>
            </a:r>
            <a:r>
              <a:rPr lang="it-IT" altLang="sl-SI"/>
              <a:t> </a:t>
            </a:r>
            <a:r>
              <a:rPr lang="sl-SI" altLang="sl-SI"/>
              <a:t>L</a:t>
            </a:r>
            <a:r>
              <a:rPr lang="it-IT" altLang="sl-SI"/>
              <a:t>a parte Trentino </a:t>
            </a:r>
            <a:r>
              <a:rPr lang="sl-SI" altLang="sl-SI"/>
              <a:t>ha preso </a:t>
            </a:r>
            <a:r>
              <a:rPr lang="it-IT" altLang="sl-SI"/>
              <a:t>il</a:t>
            </a:r>
            <a:r>
              <a:rPr lang="sl-SI" altLang="sl-SI"/>
              <a:t> </a:t>
            </a:r>
            <a:r>
              <a:rPr lang="it-IT" altLang="sl-SI"/>
              <a:t>nome dal capoluogo</a:t>
            </a:r>
            <a:r>
              <a:rPr lang="sl-SI" altLang="sl-SI"/>
              <a:t> </a:t>
            </a:r>
            <a:r>
              <a:rPr lang="it-IT" altLang="sl-SI"/>
              <a:t>Trento</a:t>
            </a:r>
            <a:r>
              <a:rPr lang="sl-SI" altLang="sl-SI"/>
              <a:t>. L</a:t>
            </a:r>
            <a:r>
              <a:rPr lang="it-IT" altLang="sl-SI"/>
              <a:t>a parte Alto Adige</a:t>
            </a:r>
            <a:r>
              <a:rPr lang="sl-SI" altLang="sl-SI"/>
              <a:t> si </a:t>
            </a:r>
            <a:r>
              <a:rPr lang="it-IT" altLang="sl-SI"/>
              <a:t>chiama così perché è situata nel bacino del corso superiore di questo fiume. </a:t>
            </a:r>
            <a:endParaRPr lang="sl-SI" altLang="sl-SI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Ograda vsebine 2">
            <a:extLst>
              <a:ext uri="{FF2B5EF4-FFF2-40B4-BE49-F238E27FC236}">
                <a16:creationId xmlns:a16="http://schemas.microsoft.com/office/drawing/2014/main" id="{CBBB31FF-97B0-48DB-B58F-6312398F59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549275"/>
            <a:ext cx="8229600" cy="546100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sl-SI" altLang="sl-SI" b="1"/>
              <a:t>indicazione delle fonti: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l-SI" altLang="sl-SI">
                <a:hlinkClick r:id="rId2"/>
              </a:rPr>
              <a:t>https://sites.google.com/a/vendraminiscuole.it/regioni_italia_a/trentinoaltoadige</a:t>
            </a:r>
            <a:endParaRPr lang="sl-SI" altLang="sl-SI"/>
          </a:p>
          <a:p>
            <a:pPr marL="0" indent="0">
              <a:buFont typeface="Arial" panose="020B0604020202020204" pitchFamily="34" charset="0"/>
              <a:buNone/>
            </a:pPr>
            <a:r>
              <a:rPr lang="sl-SI" altLang="sl-SI">
                <a:hlinkClick r:id="rId3"/>
              </a:rPr>
              <a:t>http://www.mondimedievali.net/castelli/Trentino/trento/provincia.htm</a:t>
            </a:r>
            <a:endParaRPr lang="sl-SI" altLang="sl-SI"/>
          </a:p>
          <a:p>
            <a:pPr marL="0" indent="0">
              <a:buFont typeface="Arial" panose="020B0604020202020204" pitchFamily="34" charset="0"/>
              <a:buNone/>
            </a:pPr>
            <a:r>
              <a:rPr lang="sl-SI" altLang="sl-SI">
                <a:hlinkClick r:id="rId4"/>
              </a:rPr>
              <a:t>http://www.mercatiaconfronto.it/index.php?option=com_content&amp;view=article&amp;id=2230&amp;Itemid=960&amp;lang=it</a:t>
            </a:r>
            <a:endParaRPr lang="sl-SI" altLang="sl-SI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slov 1">
            <a:extLst>
              <a:ext uri="{FF2B5EF4-FFF2-40B4-BE49-F238E27FC236}">
                <a16:creationId xmlns:a16="http://schemas.microsoft.com/office/drawing/2014/main" id="{48246187-6372-4106-B0EC-9BB93DC62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sl-SI" altLang="sl-SI" sz="8800"/>
            </a:br>
            <a:br>
              <a:rPr lang="sl-SI" altLang="sl-SI" sz="8800"/>
            </a:br>
            <a:br>
              <a:rPr lang="sl-SI" altLang="sl-SI" sz="8800"/>
            </a:br>
            <a:br>
              <a:rPr lang="sl-SI" altLang="sl-SI" sz="8800"/>
            </a:br>
            <a:r>
              <a:rPr lang="sl-SI" altLang="sl-SI" sz="8800"/>
              <a:t>FINE</a:t>
            </a:r>
          </a:p>
        </p:txBody>
      </p:sp>
      <p:sp>
        <p:nvSpPr>
          <p:cNvPr id="15363" name="Ograda vsebine 2">
            <a:extLst>
              <a:ext uri="{FF2B5EF4-FFF2-40B4-BE49-F238E27FC236}">
                <a16:creationId xmlns:a16="http://schemas.microsoft.com/office/drawing/2014/main" id="{49572F40-B32E-43F0-BC08-C542AFE87A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sl-SI" altLang="sl-SI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slov 1">
            <a:extLst>
              <a:ext uri="{FF2B5EF4-FFF2-40B4-BE49-F238E27FC236}">
                <a16:creationId xmlns:a16="http://schemas.microsoft.com/office/drawing/2014/main" id="{23EC52AE-F5F0-4304-8694-381071F472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5792788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it-IT" altLang="sl-SI"/>
              <a:t>Il Trentino-Alto Adige è una </a:t>
            </a:r>
            <a:r>
              <a:rPr lang="sl-SI" altLang="sl-SI"/>
              <a:t>delle 20 </a:t>
            </a:r>
            <a:r>
              <a:rPr lang="it-IT" altLang="sl-SI"/>
              <a:t>region</a:t>
            </a:r>
            <a:r>
              <a:rPr lang="sl-SI" altLang="sl-SI"/>
              <a:t>i di</a:t>
            </a:r>
            <a:r>
              <a:rPr lang="it-IT" altLang="sl-SI"/>
              <a:t> </a:t>
            </a:r>
            <a:r>
              <a:rPr lang="sl-SI" altLang="sl-SI"/>
              <a:t>Italia.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sl-SI" altLang="sl-SI"/>
          </a:p>
        </p:txBody>
      </p:sp>
      <p:pic>
        <p:nvPicPr>
          <p:cNvPr id="3075" name="Picture 2" descr="C:\Users\mcorrat1\Desktop\239px-Trentino-Alto_Adige_in_Italy.svg.png">
            <a:extLst>
              <a:ext uri="{FF2B5EF4-FFF2-40B4-BE49-F238E27FC236}">
                <a16:creationId xmlns:a16="http://schemas.microsoft.com/office/drawing/2014/main" id="{93C7B26F-FB76-4ED2-A4B1-D68EDF7B0E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1628775"/>
            <a:ext cx="3492500" cy="438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slov 1">
            <a:extLst>
              <a:ext uri="{FF2B5EF4-FFF2-40B4-BE49-F238E27FC236}">
                <a16:creationId xmlns:a16="http://schemas.microsoft.com/office/drawing/2014/main" id="{575293FD-89F8-45F6-A0E9-D4DB670D7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I DATI</a:t>
            </a:r>
          </a:p>
        </p:txBody>
      </p:sp>
      <p:sp>
        <p:nvSpPr>
          <p:cNvPr id="4099" name="Ograda vsebine 2">
            <a:extLst>
              <a:ext uri="{FF2B5EF4-FFF2-40B4-BE49-F238E27FC236}">
                <a16:creationId xmlns:a16="http://schemas.microsoft.com/office/drawing/2014/main" id="{5B209B7E-10DD-4695-A5D4-0A4E7D52D5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sl-SI" altLang="sl-SI" b="1"/>
              <a:t>SUPERFICE:</a:t>
            </a:r>
            <a:r>
              <a:rPr lang="sl-SI" altLang="sl-SI" sz="2800"/>
              <a:t>13 607 km²</a:t>
            </a:r>
            <a:br>
              <a:rPr lang="sl-SI" altLang="sl-SI" sz="2800"/>
            </a:br>
            <a:r>
              <a:rPr lang="sl-SI" altLang="sl-SI" b="1"/>
              <a:t>ABITANTI:</a:t>
            </a:r>
            <a:r>
              <a:rPr lang="sl-SI" altLang="sl-SI" sz="2800"/>
              <a:t>1 046 851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l-SI" altLang="sl-SI" b="1"/>
              <a:t>DENSITA:</a:t>
            </a:r>
            <a:r>
              <a:rPr lang="sl-SI" altLang="sl-SI"/>
              <a:t>76,93 ab./km²</a:t>
            </a:r>
            <a:br>
              <a:rPr lang="sl-SI" altLang="sl-SI"/>
            </a:br>
            <a:r>
              <a:rPr lang="sl-SI" altLang="sl-SI" b="1"/>
              <a:t>CAPOLUOGO: </a:t>
            </a:r>
            <a:r>
              <a:rPr lang="sl-SI" altLang="sl-SI"/>
              <a:t>Trento</a:t>
            </a:r>
            <a:endParaRPr lang="sl-SI" altLang="sl-SI" sz="2800"/>
          </a:p>
        </p:txBody>
      </p:sp>
      <p:pic>
        <p:nvPicPr>
          <p:cNvPr id="4100" name="Picture 2" descr="C:\Users\mcorrat1\Desktop\80px-Stemma_Trentino_-_Südtirol.svg.png">
            <a:extLst>
              <a:ext uri="{FF2B5EF4-FFF2-40B4-BE49-F238E27FC236}">
                <a16:creationId xmlns:a16="http://schemas.microsoft.com/office/drawing/2014/main" id="{43B6EFFF-8E9E-4708-A11B-A2DBFFAB03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4105275"/>
            <a:ext cx="1873250" cy="233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3" descr="C:\Users\mcorrat1\Desktop\125px-Flag_of_Trentino-South_Tyrol.svg.png">
            <a:extLst>
              <a:ext uri="{FF2B5EF4-FFF2-40B4-BE49-F238E27FC236}">
                <a16:creationId xmlns:a16="http://schemas.microsoft.com/office/drawing/2014/main" id="{1D7EE680-3BC2-42B5-9202-4F658DA104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4138" y="4105275"/>
            <a:ext cx="2994025" cy="198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slov 1">
            <a:extLst>
              <a:ext uri="{FF2B5EF4-FFF2-40B4-BE49-F238E27FC236}">
                <a16:creationId xmlns:a16="http://schemas.microsoft.com/office/drawing/2014/main" id="{5225E815-B4DB-4E33-BCEB-52CC07500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LE PROVINCE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2E27A471-A203-4E41-8EBD-967E0E4728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t-IT" dirty="0"/>
              <a:t>Trentino – Alto Adige</a:t>
            </a:r>
            <a:r>
              <a:rPr lang="sl-SI" dirty="0"/>
              <a:t> ha solo 2 province: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sl-SI" dirty="0"/>
              <a:t>Bolzano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sl-SI" dirty="0"/>
              <a:t>Trento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sl-SI" dirty="0"/>
          </a:p>
        </p:txBody>
      </p:sp>
      <p:pic>
        <p:nvPicPr>
          <p:cNvPr id="5124" name="Picture 2" descr="C:\Users\mcorrat1\Desktop\260px-Map_of_region_of_Trentino-South_Tyrol,_Italy,_with_provinces-it.svg.png">
            <a:extLst>
              <a:ext uri="{FF2B5EF4-FFF2-40B4-BE49-F238E27FC236}">
                <a16:creationId xmlns:a16="http://schemas.microsoft.com/office/drawing/2014/main" id="{21DC855C-08F5-4B53-AAF1-01CA6EEBBC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2708275"/>
            <a:ext cx="3887788" cy="351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slov 1">
            <a:extLst>
              <a:ext uri="{FF2B5EF4-FFF2-40B4-BE49-F238E27FC236}">
                <a16:creationId xmlns:a16="http://schemas.microsoft.com/office/drawing/2014/main" id="{C88BBEFF-BCAC-400E-8C5A-CD9FEAD2B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713" y="115888"/>
            <a:ext cx="8229600" cy="1143000"/>
          </a:xfrm>
        </p:spPr>
        <p:txBody>
          <a:bodyPr/>
          <a:lstStyle/>
          <a:p>
            <a:r>
              <a:rPr lang="sl-SI" altLang="sl-SI"/>
              <a:t> I CONFINI</a:t>
            </a:r>
          </a:p>
        </p:txBody>
      </p:sp>
      <p:sp>
        <p:nvSpPr>
          <p:cNvPr id="6147" name="Ograda vsebine 2">
            <a:extLst>
              <a:ext uri="{FF2B5EF4-FFF2-40B4-BE49-F238E27FC236}">
                <a16:creationId xmlns:a16="http://schemas.microsoft.com/office/drawing/2014/main" id="{0A9433AF-F88E-41DC-9D2D-F46A295C79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1125538"/>
            <a:ext cx="8229600" cy="4525962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sl-SI" altLang="sl-SI"/>
              <a:t>-</a:t>
            </a:r>
            <a:r>
              <a:rPr lang="it-IT" altLang="sl-SI"/>
              <a:t>nord </a:t>
            </a:r>
            <a:r>
              <a:rPr lang="sl-SI" altLang="sl-SI"/>
              <a:t>-</a:t>
            </a:r>
            <a:r>
              <a:rPr lang="it-IT" altLang="sl-SI"/>
              <a:t> l’Austria</a:t>
            </a:r>
            <a:endParaRPr lang="sl-SI" altLang="sl-SI"/>
          </a:p>
          <a:p>
            <a:pPr marL="0" indent="0">
              <a:buFont typeface="Arial" panose="020B0604020202020204" pitchFamily="34" charset="0"/>
              <a:buNone/>
            </a:pPr>
            <a:r>
              <a:rPr lang="sl-SI" altLang="sl-SI"/>
              <a:t>-</a:t>
            </a:r>
            <a:r>
              <a:rPr lang="it-IT" altLang="sl-SI"/>
              <a:t>sud </a:t>
            </a:r>
            <a:r>
              <a:rPr lang="sl-SI" altLang="sl-SI"/>
              <a:t>-</a:t>
            </a:r>
            <a:r>
              <a:rPr lang="it-IT" altLang="sl-SI"/>
              <a:t> </a:t>
            </a:r>
            <a:r>
              <a:rPr lang="sl-SI" altLang="sl-SI"/>
              <a:t> il </a:t>
            </a:r>
            <a:r>
              <a:rPr lang="it-IT" altLang="sl-SI"/>
              <a:t>Veneto e la Lombardia</a:t>
            </a:r>
            <a:endParaRPr lang="sl-SI" altLang="sl-SI"/>
          </a:p>
          <a:p>
            <a:pPr marL="0" indent="0">
              <a:buFont typeface="Arial" panose="020B0604020202020204" pitchFamily="34" charset="0"/>
              <a:buNone/>
            </a:pPr>
            <a:r>
              <a:rPr lang="sl-SI" altLang="sl-SI"/>
              <a:t>-</a:t>
            </a:r>
            <a:r>
              <a:rPr lang="it-IT" altLang="sl-SI"/>
              <a:t>est </a:t>
            </a:r>
            <a:r>
              <a:rPr lang="sl-SI" altLang="sl-SI"/>
              <a:t>- </a:t>
            </a:r>
            <a:r>
              <a:rPr lang="it-IT" altLang="sl-SI"/>
              <a:t>il Veneto</a:t>
            </a:r>
            <a:endParaRPr lang="sl-SI" altLang="sl-SI"/>
          </a:p>
          <a:p>
            <a:pPr marL="0" indent="0">
              <a:buFont typeface="Arial" panose="020B0604020202020204" pitchFamily="34" charset="0"/>
              <a:buNone/>
            </a:pPr>
            <a:r>
              <a:rPr lang="sl-SI" altLang="sl-SI"/>
              <a:t>-</a:t>
            </a:r>
            <a:r>
              <a:rPr lang="it-IT" altLang="sl-SI"/>
              <a:t>Ovest</a:t>
            </a:r>
            <a:r>
              <a:rPr lang="sl-SI" altLang="sl-SI"/>
              <a:t> -  la </a:t>
            </a:r>
            <a:r>
              <a:rPr lang="it-IT" altLang="sl-SI"/>
              <a:t>Svizzera e la Lombardia.</a:t>
            </a:r>
            <a:endParaRPr lang="sl-SI" altLang="sl-SI"/>
          </a:p>
          <a:p>
            <a:pPr marL="0" indent="0">
              <a:buFont typeface="Arial" panose="020B0604020202020204" pitchFamily="34" charset="0"/>
              <a:buNone/>
            </a:pPr>
            <a:endParaRPr lang="sl-SI" altLang="sl-SI"/>
          </a:p>
        </p:txBody>
      </p:sp>
      <p:pic>
        <p:nvPicPr>
          <p:cNvPr id="6148" name="Picture 2" descr="C:\Users\mcorrat1\Desktop\c_trentino_alto_adige.gif">
            <a:extLst>
              <a:ext uri="{FF2B5EF4-FFF2-40B4-BE49-F238E27FC236}">
                <a16:creationId xmlns:a16="http://schemas.microsoft.com/office/drawing/2014/main" id="{286E9ADE-31C4-4E9B-ACC4-DF90206259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3500438"/>
            <a:ext cx="4392613" cy="3236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slov 1">
            <a:extLst>
              <a:ext uri="{FF2B5EF4-FFF2-40B4-BE49-F238E27FC236}">
                <a16:creationId xmlns:a16="http://schemas.microsoft.com/office/drawing/2014/main" id="{E6A37C1E-C148-4ED0-903D-E589EDC78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 IL CLIMA</a:t>
            </a:r>
          </a:p>
        </p:txBody>
      </p:sp>
      <p:sp>
        <p:nvSpPr>
          <p:cNvPr id="7171" name="Ograda vsebine 2">
            <a:extLst>
              <a:ext uri="{FF2B5EF4-FFF2-40B4-BE49-F238E27FC236}">
                <a16:creationId xmlns:a16="http://schemas.microsoft.com/office/drawing/2014/main" id="{A1558DD1-AED4-422B-ACC2-9492FECB3E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it-IT" altLang="sl-SI"/>
              <a:t>In Trentino Alto-Adige il clima è di tipo alpino, con inverni</a:t>
            </a:r>
            <a:r>
              <a:rPr lang="sl-SI" altLang="sl-SI"/>
              <a:t> </a:t>
            </a:r>
            <a:r>
              <a:rPr lang="it-IT" altLang="sl-SI"/>
              <a:t>rigidi e nevosi ed estati brevi e tiepide. Durante l’inverno ci sono abbondanti e frequenti nevicate, mentre in primavera e autunno piove spesso.</a:t>
            </a:r>
            <a:endParaRPr lang="sl-SI" altLang="sl-SI"/>
          </a:p>
          <a:p>
            <a:pPr marL="0" indent="0">
              <a:buFont typeface="Arial" panose="020B0604020202020204" pitchFamily="34" charset="0"/>
              <a:buNone/>
            </a:pPr>
            <a:br>
              <a:rPr lang="it-IT" altLang="sl-SI"/>
            </a:br>
            <a:endParaRPr lang="sl-SI" altLang="sl-SI"/>
          </a:p>
        </p:txBody>
      </p:sp>
      <p:pic>
        <p:nvPicPr>
          <p:cNvPr id="4" name="Picture 2" descr="C:\Users\mcorrat1\Desktop\clima4.gif">
            <a:extLst>
              <a:ext uri="{FF2B5EF4-FFF2-40B4-BE49-F238E27FC236}">
                <a16:creationId xmlns:a16="http://schemas.microsoft.com/office/drawing/2014/main" id="{F5F2CECF-91C6-4845-AF03-E044AF4DC1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4249738"/>
            <a:ext cx="2447925" cy="2179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slov 1">
            <a:extLst>
              <a:ext uri="{FF2B5EF4-FFF2-40B4-BE49-F238E27FC236}">
                <a16:creationId xmlns:a16="http://schemas.microsoft.com/office/drawing/2014/main" id="{CAB692F4-0AD5-4936-B6CE-C28BB03D6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ATTIVITA’ ECONOMICHE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D4B693A5-1F48-4DB9-B684-467FDA13CB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sz="2800" dirty="0"/>
              <a:t>Nel Trentino – Alto Adige </a:t>
            </a:r>
            <a:r>
              <a:rPr lang="sl-SI" sz="2800" dirty="0"/>
              <a:t>s</a:t>
            </a:r>
            <a:r>
              <a:rPr lang="it-IT" sz="2800" dirty="0"/>
              <a:t>i producono molto uva</a:t>
            </a:r>
            <a:r>
              <a:rPr lang="sl-SI" sz="2800" dirty="0"/>
              <a:t>, </a:t>
            </a:r>
            <a:r>
              <a:rPr lang="it-IT" sz="2800" dirty="0"/>
              <a:t>frutta</a:t>
            </a:r>
            <a:r>
              <a:rPr lang="sl-SI" sz="2800" dirty="0"/>
              <a:t>, </a:t>
            </a:r>
            <a:r>
              <a:rPr lang="it-IT" sz="2800" dirty="0"/>
              <a:t> specialmente le mele</a:t>
            </a:r>
            <a:r>
              <a:rPr lang="sl-SI" sz="2800" dirty="0"/>
              <a:t>,</a:t>
            </a:r>
            <a:r>
              <a:rPr lang="it-IT" sz="2800" dirty="0"/>
              <a:t> e</a:t>
            </a:r>
            <a:r>
              <a:rPr lang="sl-SI" sz="2800" dirty="0"/>
              <a:t> i</a:t>
            </a:r>
            <a:r>
              <a:rPr lang="it-IT" sz="2800" dirty="0"/>
              <a:t> formaggi.</a:t>
            </a:r>
            <a:endParaRPr lang="sl-SI" sz="2800" dirty="0"/>
          </a:p>
          <a:p>
            <a:pPr fontAlgn="auto">
              <a:spcAft>
                <a:spcPts val="0"/>
              </a:spcAft>
              <a:defRPr/>
            </a:pPr>
            <a:r>
              <a:rPr lang="sl-SI" sz="2800" dirty="0" err="1"/>
              <a:t>Qui</a:t>
            </a:r>
            <a:r>
              <a:rPr lang="sl-SI" sz="2800" dirty="0"/>
              <a:t> e</a:t>
            </a:r>
            <a:r>
              <a:rPr lang="it-IT" sz="2800" dirty="0"/>
              <a:t> diffusa la lavorazione del ferro, del legno</a:t>
            </a:r>
            <a:endParaRPr lang="sl-SI" sz="2800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l-SI" sz="2800" dirty="0"/>
              <a:t>e </a:t>
            </a:r>
            <a:r>
              <a:rPr lang="sl-SI" sz="2800" dirty="0" err="1"/>
              <a:t>della</a:t>
            </a:r>
            <a:r>
              <a:rPr lang="sl-SI" sz="2800" dirty="0"/>
              <a:t> </a:t>
            </a:r>
            <a:r>
              <a:rPr lang="sl-SI" sz="2800" dirty="0" err="1"/>
              <a:t>carta</a:t>
            </a:r>
            <a:r>
              <a:rPr lang="sl-SI" sz="2800" dirty="0"/>
              <a:t>.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sz="2800" dirty="0" err="1"/>
              <a:t>Molto</a:t>
            </a:r>
            <a:r>
              <a:rPr lang="it-IT" sz="2800" dirty="0"/>
              <a:t> presenti</a:t>
            </a:r>
            <a:r>
              <a:rPr lang="sl-SI" sz="2800" dirty="0"/>
              <a:t>  s</a:t>
            </a:r>
            <a:r>
              <a:rPr lang="it-IT" sz="2800" dirty="0" err="1"/>
              <a:t>ono</a:t>
            </a:r>
            <a:r>
              <a:rPr lang="it-IT" sz="2800" dirty="0"/>
              <a:t> anche </a:t>
            </a:r>
            <a:r>
              <a:rPr lang="sl-SI" sz="2800" dirty="0"/>
              <a:t>i </a:t>
            </a:r>
            <a:r>
              <a:rPr lang="it-IT" sz="2800" dirty="0"/>
              <a:t>impianti sciistici.</a:t>
            </a:r>
            <a:endParaRPr lang="sl-SI" sz="28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it-IT" dirty="0"/>
          </a:p>
        </p:txBody>
      </p:sp>
      <p:pic>
        <p:nvPicPr>
          <p:cNvPr id="8196" name="Picture 2" descr="http://t1.gstatic.com/images?q=tbn:ANd9GcTmfXPraH9WcQQKprxmixlScAFAD_xx0WnbSd5rkpiL7KmRf0rj">
            <a:extLst>
              <a:ext uri="{FF2B5EF4-FFF2-40B4-BE49-F238E27FC236}">
                <a16:creationId xmlns:a16="http://schemas.microsoft.com/office/drawing/2014/main" id="{B39FF176-58FA-4566-BB91-DC5551817A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4365625"/>
            <a:ext cx="3565525" cy="236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2" descr="C:\Users\mcorrat1\Desktop\panorama32-35.jpg">
            <a:extLst>
              <a:ext uri="{FF2B5EF4-FFF2-40B4-BE49-F238E27FC236}">
                <a16:creationId xmlns:a16="http://schemas.microsoft.com/office/drawing/2014/main" id="{1CBC3524-9619-4BF3-BE14-0228D4FE03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4578350"/>
            <a:ext cx="4073525" cy="194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slov 1">
            <a:extLst>
              <a:ext uri="{FF2B5EF4-FFF2-40B4-BE49-F238E27FC236}">
                <a16:creationId xmlns:a16="http://schemas.microsoft.com/office/drawing/2014/main" id="{22FE2FBA-30AC-409E-8F35-1217CA805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I LAGHI</a:t>
            </a:r>
          </a:p>
        </p:txBody>
      </p:sp>
      <p:sp>
        <p:nvSpPr>
          <p:cNvPr id="9219" name="Ograda vsebine 2">
            <a:extLst>
              <a:ext uri="{FF2B5EF4-FFF2-40B4-BE49-F238E27FC236}">
                <a16:creationId xmlns:a16="http://schemas.microsoft.com/office/drawing/2014/main" id="{A3E4119D-EAF1-422C-9F48-D5817B6480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sl-SI" altLang="sl-SI"/>
              <a:t>Trentino – Alto Adige ha tanti laghi di</a:t>
            </a:r>
            <a:r>
              <a:rPr lang="it-IT" altLang="sl-SI"/>
              <a:t> piccole dimensioni. </a:t>
            </a:r>
            <a:r>
              <a:rPr lang="sl-SI" altLang="sl-SI"/>
              <a:t>I piu conosciuti sono</a:t>
            </a:r>
            <a:r>
              <a:rPr lang="it-IT" altLang="sl-SI"/>
              <a:t>:</a:t>
            </a:r>
            <a:endParaRPr lang="sl-SI" altLang="sl-SI"/>
          </a:p>
          <a:p>
            <a:pPr marL="0" indent="0">
              <a:buFont typeface="Arial" panose="020B0604020202020204" pitchFamily="34" charset="0"/>
              <a:buNone/>
            </a:pPr>
            <a:r>
              <a:rPr lang="sl-SI" altLang="sl-SI"/>
              <a:t>-</a:t>
            </a:r>
            <a:r>
              <a:rPr lang="it-IT" altLang="sl-SI"/>
              <a:t> il Lago di Resia</a:t>
            </a:r>
            <a:endParaRPr lang="sl-SI" altLang="sl-SI"/>
          </a:p>
          <a:p>
            <a:pPr marL="0" indent="0">
              <a:buFont typeface="Arial" panose="020B0604020202020204" pitchFamily="34" charset="0"/>
              <a:buNone/>
            </a:pPr>
            <a:r>
              <a:rPr lang="sl-SI" altLang="sl-SI"/>
              <a:t>-</a:t>
            </a:r>
            <a:r>
              <a:rPr lang="it-IT" altLang="sl-SI"/>
              <a:t>il Lago di Zoccolo</a:t>
            </a:r>
            <a:endParaRPr lang="sl-SI" altLang="sl-SI"/>
          </a:p>
          <a:p>
            <a:pPr marL="0" indent="0">
              <a:buFont typeface="Arial" panose="020B0604020202020204" pitchFamily="34" charset="0"/>
              <a:buNone/>
            </a:pPr>
            <a:r>
              <a:rPr lang="sl-SI" altLang="sl-SI"/>
              <a:t>-</a:t>
            </a:r>
            <a:r>
              <a:rPr lang="it-IT" altLang="sl-SI"/>
              <a:t>il Lago di Fortezza</a:t>
            </a:r>
            <a:endParaRPr lang="sl-SI" altLang="sl-SI"/>
          </a:p>
          <a:p>
            <a:pPr marL="0" indent="0">
              <a:buFont typeface="Arial" panose="020B0604020202020204" pitchFamily="34" charset="0"/>
              <a:buNone/>
            </a:pPr>
            <a:r>
              <a:rPr lang="sl-SI" altLang="sl-SI"/>
              <a:t>-</a:t>
            </a:r>
            <a:r>
              <a:rPr lang="it-IT" altLang="sl-SI"/>
              <a:t>il Lago di Rio di Pusteria</a:t>
            </a:r>
            <a:endParaRPr lang="sl-SI" altLang="sl-SI"/>
          </a:p>
          <a:p>
            <a:pPr marL="0" indent="0">
              <a:buFont typeface="Arial" panose="020B0604020202020204" pitchFamily="34" charset="0"/>
              <a:buNone/>
            </a:pPr>
            <a:r>
              <a:rPr lang="sl-SI" altLang="sl-SI"/>
              <a:t>-</a:t>
            </a:r>
            <a:r>
              <a:rPr lang="it-IT" altLang="sl-SI"/>
              <a:t>il Lago di Valdaora.</a:t>
            </a:r>
            <a:endParaRPr lang="sl-SI" altLang="sl-SI"/>
          </a:p>
        </p:txBody>
      </p:sp>
      <p:pic>
        <p:nvPicPr>
          <p:cNvPr id="9220" name="Picture 2" descr="C:\Users\mcorrat1\Desktop\800px-Reschensee.jpg">
            <a:extLst>
              <a:ext uri="{FF2B5EF4-FFF2-40B4-BE49-F238E27FC236}">
                <a16:creationId xmlns:a16="http://schemas.microsoft.com/office/drawing/2014/main" id="{2C8D7193-B6BF-4CB4-A255-4C6840BF1C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2924175"/>
            <a:ext cx="3648075" cy="273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slov 1">
            <a:extLst>
              <a:ext uri="{FF2B5EF4-FFF2-40B4-BE49-F238E27FC236}">
                <a16:creationId xmlns:a16="http://schemas.microsoft.com/office/drawing/2014/main" id="{E64708CA-2EB9-460C-9F55-AD310818C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I FIUMI</a:t>
            </a:r>
          </a:p>
        </p:txBody>
      </p:sp>
      <p:sp>
        <p:nvSpPr>
          <p:cNvPr id="10243" name="Ograda vsebine 2">
            <a:extLst>
              <a:ext uri="{FF2B5EF4-FFF2-40B4-BE49-F238E27FC236}">
                <a16:creationId xmlns:a16="http://schemas.microsoft.com/office/drawing/2014/main" id="{E9BE9979-08E4-484E-A0EB-AD3447DECD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sl-SI" altLang="sl-SI"/>
              <a:t>I fiumi piu grandi sono: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l-SI" altLang="sl-SI"/>
              <a:t>-Adige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l-SI" altLang="sl-SI"/>
              <a:t>-Rienza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l-SI" altLang="sl-SI"/>
              <a:t>-Noce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l-SI" altLang="sl-SI"/>
              <a:t>-Sarca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l-SI" altLang="sl-SI"/>
              <a:t>-Isarco</a:t>
            </a:r>
          </a:p>
        </p:txBody>
      </p:sp>
      <p:pic>
        <p:nvPicPr>
          <p:cNvPr id="10244" name="Picture 2" descr="C:\Users\mcorrat1\Desktop\_full.jpg">
            <a:extLst>
              <a:ext uri="{FF2B5EF4-FFF2-40B4-BE49-F238E27FC236}">
                <a16:creationId xmlns:a16="http://schemas.microsoft.com/office/drawing/2014/main" id="{D2FEEC8A-34ED-4C56-97D1-A9A595338C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2420938"/>
            <a:ext cx="5451475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261</Words>
  <Application>Microsoft Office PowerPoint</Application>
  <PresentationFormat>On-screen Show (4:3)</PresentationFormat>
  <Paragraphs>54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Officeova tema</vt:lpstr>
      <vt:lpstr>Trentino – Alto Adige </vt:lpstr>
      <vt:lpstr>PowerPoint Presentation</vt:lpstr>
      <vt:lpstr>I DATI</vt:lpstr>
      <vt:lpstr>LE PROVINCE</vt:lpstr>
      <vt:lpstr> I CONFINI</vt:lpstr>
      <vt:lpstr> IL CLIMA</vt:lpstr>
      <vt:lpstr>ATTIVITA’ ECONOMICHE</vt:lpstr>
      <vt:lpstr>I LAGHI</vt:lpstr>
      <vt:lpstr>I FIUMI</vt:lpstr>
      <vt:lpstr>I CASTELI</vt:lpstr>
      <vt:lpstr>PIATTI TIPICI</vt:lpstr>
      <vt:lpstr>IL NOME</vt:lpstr>
      <vt:lpstr>PowerPoint Presentation</vt:lpstr>
      <vt:lpstr>    FINE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2019-05-31T08:47:54Z</dcterms:created>
  <dcterms:modified xsi:type="dcterms:W3CDTF">2019-05-31T08:47:54Z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