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sldIdLst>
    <p:sldId id="273" r:id="rId2"/>
    <p:sldId id="274" r:id="rId3"/>
    <p:sldId id="275" r:id="rId4"/>
    <p:sldId id="276" r:id="rId5"/>
    <p:sldId id="287" r:id="rId6"/>
    <p:sldId id="283" r:id="rId7"/>
    <p:sldId id="278" r:id="rId8"/>
    <p:sldId id="279" r:id="rId9"/>
    <p:sldId id="284" r:id="rId10"/>
    <p:sldId id="280" r:id="rId11"/>
    <p:sldId id="281" r:id="rId12"/>
    <p:sldId id="285" r:id="rId13"/>
    <p:sldId id="286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536F651-67F3-472F-8B31-EA2E413662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3943EE-DF12-4EFE-AE60-48544F0830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0D241ED-E627-4C9F-8837-B1CF165ABA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CA20326-A443-4928-908D-6E791BCC7D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7183462-87BE-4C66-B9ED-AE322EEC56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2D37204-76F3-4C30-A9B1-334FBF4FD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A55A53-7083-4C08-86D6-A014049BC5F6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8DD169D-7A1E-4447-AEF2-B314179BE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8C714E-89A0-40E1-8530-BEDE960590DA}" type="slidenum">
              <a:rPr lang="en-US" altLang="sl-SI"/>
              <a:pPr eaLnBrk="1" hangingPunct="1"/>
              <a:t>1</a:t>
            </a:fld>
            <a:endParaRPr lang="en-US" altLang="sl-SI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9CEE975-D3D2-4976-8766-4F81E371D6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70A06BC-D2A4-4781-84F3-851C2C732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705B961-E04A-47D7-93E0-86D84A48C2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5CC7BD-FF7F-46E3-B3E4-0F8BF72637F4}" type="slidenum">
              <a:rPr lang="en-US" altLang="sl-SI"/>
              <a:pPr eaLnBrk="1" hangingPunct="1"/>
              <a:t>10</a:t>
            </a:fld>
            <a:endParaRPr lang="en-US" altLang="sl-SI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CFF4772-3E51-45C3-90A1-54574A7F8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58F76FF-8458-47CA-AC67-F320B6C1B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73F8C69-2601-44BF-9CE1-68D59F5D7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1E0352-9423-430A-B2E6-C7F390C25045}" type="slidenum">
              <a:rPr lang="en-US" altLang="sl-SI"/>
              <a:pPr eaLnBrk="1" hangingPunct="1"/>
              <a:t>11</a:t>
            </a:fld>
            <a:endParaRPr lang="en-US" altLang="sl-SI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318C917-E8E6-4AF7-A5E6-A22039598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4F1AF81-6DF0-44C1-A1F0-6F2017B36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4D6D7C9-8E4E-4AC9-B31D-375E324BD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37E353-769D-4A24-9035-4B25B27CDEDA}" type="slidenum">
              <a:rPr lang="en-US" altLang="sl-SI"/>
              <a:pPr eaLnBrk="1" hangingPunct="1"/>
              <a:t>12</a:t>
            </a:fld>
            <a:endParaRPr lang="en-US" altLang="sl-SI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BFAA131-0E9F-4AD7-B67E-DAF2C79CBA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D77C7EB-318A-4E10-8A18-939A05D71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9F0DBFA-1BD5-4258-8334-8465010B5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CDBA1B-70FF-4367-84A3-EAC5F1DF4FC3}" type="slidenum">
              <a:rPr lang="en-US" altLang="sl-SI"/>
              <a:pPr eaLnBrk="1" hangingPunct="1"/>
              <a:t>13</a:t>
            </a:fld>
            <a:endParaRPr lang="en-US" altLang="sl-SI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A19F4E9-E4C5-429B-B013-6D663F793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6FE525C-1586-4A73-8167-A14CCFEA9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2093A99-9292-4ADF-82D8-FD5BC072F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B9CC34-2074-4079-8C16-D45D1F388F93}" type="slidenum">
              <a:rPr lang="en-US" altLang="sl-SI"/>
              <a:pPr eaLnBrk="1" hangingPunct="1"/>
              <a:t>14</a:t>
            </a:fld>
            <a:endParaRPr lang="en-US" altLang="sl-SI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065F41E-4C3B-4BDB-98E3-F8710AC34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BADC966-7435-40FD-930C-9E65B05BC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4A53346-1CEB-479B-8CE8-C8EEEDD51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094C1A-8F7A-4BE0-9CCB-E12EE76F0CF9}" type="slidenum">
              <a:rPr lang="en-US" altLang="sl-SI"/>
              <a:pPr eaLnBrk="1" hangingPunct="1"/>
              <a:t>2</a:t>
            </a:fld>
            <a:endParaRPr lang="en-US" altLang="sl-SI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FF2173B-BF7A-4451-96A5-4202BED6D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E79F1DB-0618-4438-903A-0E8035C20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CDB9092-3D22-4B91-8982-5C255B0CC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E302E1-2E32-464B-B5CB-2AC6E6ECB250}" type="slidenum">
              <a:rPr lang="en-US" altLang="sl-SI"/>
              <a:pPr eaLnBrk="1" hangingPunct="1"/>
              <a:t>3</a:t>
            </a:fld>
            <a:endParaRPr lang="en-US" altLang="sl-SI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37955F-B625-45B7-903C-0AC02A05B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9CCE340-4FF9-4DAC-B6E7-95FB7484F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784738C-B292-4F5F-99E8-C5D8DC0F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54AB2C-53FF-4FA9-93AE-1269C1C2DBF0}" type="slidenum">
              <a:rPr lang="en-US" altLang="sl-SI"/>
              <a:pPr eaLnBrk="1" hangingPunct="1"/>
              <a:t>4</a:t>
            </a:fld>
            <a:endParaRPr lang="en-US" altLang="sl-SI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A45B723-C971-4242-AF27-5B91DC318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32D0550-ACB8-428E-AF83-472D2ED3C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42715CE-2E6C-48A0-BACB-4DA6BD263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36689B6-7A26-417B-83A9-BB7AAFCFE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873D953-8E10-436E-BB03-816E8F3974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5FB481-F82C-49D3-AF87-3062B5C2A425}" type="slidenum">
              <a:rPr lang="en-US" altLang="sl-SI"/>
              <a:pPr eaLnBrk="1" hangingPunct="1"/>
              <a:t>6</a:t>
            </a:fld>
            <a:endParaRPr lang="en-US" altLang="sl-SI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EA057AD-3070-4A10-9723-3A1E9169BB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C2F1AF2-DE62-4C0A-BF3C-627AEE8D8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2F6FD42-34A7-47E6-9FAA-95DFD4682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C2DB4E-E7A6-40D8-981A-47A65D1C4524}" type="slidenum">
              <a:rPr lang="en-US" altLang="sl-SI"/>
              <a:pPr eaLnBrk="1" hangingPunct="1"/>
              <a:t>7</a:t>
            </a:fld>
            <a:endParaRPr lang="en-US" altLang="sl-SI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9E84193-B522-4D18-A681-0CAC4C4C4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F68FE44-4849-4174-9353-EB70DE843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6BE7F06-44DF-458D-BCD9-7B1FE67B7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F6C744-581C-4EB9-989B-2526F5394B29}" type="slidenum">
              <a:rPr lang="en-US" altLang="sl-SI"/>
              <a:pPr eaLnBrk="1" hangingPunct="1"/>
              <a:t>8</a:t>
            </a:fld>
            <a:endParaRPr lang="en-US" altLang="sl-SI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0E5D80F-98BD-4FD2-9A85-4F5A5B188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B2DB7CF-F32E-4ECD-A1F0-9ECF895FA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462947E-8873-4B3B-8A8E-6E874D766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55DD82-CB6E-4042-8562-E82C0B3141FD}" type="slidenum">
              <a:rPr lang="en-US" altLang="sl-SI"/>
              <a:pPr eaLnBrk="1" hangingPunct="1"/>
              <a:t>9</a:t>
            </a:fld>
            <a:endParaRPr lang="en-US" altLang="sl-SI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8EA1BB-DBE8-4614-AF21-B5F77BC54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B9EDBAA-F8F6-403A-A4A6-8C3309942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Fare clic per modificare lo stile del sottotitolo dello schema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FAA71-229C-46ED-A393-0712D2DA5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78A4-DB37-466F-BF5E-96B9C65C4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A58AC6-210D-4BD1-98E0-AD3D08774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B5CB-B6BF-4C1C-BE7E-BB0DD2CF91D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765492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43F961-AB63-4A5D-A6E1-E06729200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850DC8-3E6C-4649-9379-D7E10EBE14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576D36-5A8F-44D9-AFF9-8799B7B19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7FE04-278D-44B5-96CA-EA816AD8D75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348725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AD37B-B3E9-4DD7-96CD-E8E37C703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7BC8C1-0721-4A29-AE43-C490A5B968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CBC04-46B8-4BBD-86F1-D87B818E8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B57A-10E9-4C88-87B8-F55CF7800CE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151759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1EF2B0-EA84-48E6-B996-FE22D7160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A4A8F4-8C8E-47FA-9797-7C7869CD3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0793F1-B5DB-4AFB-976D-9C76E339B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EA26E-14E2-43F6-9A53-53A09C348E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368465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0410CF-B602-4982-BD39-D9D27C8F8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85AD9-F637-49BD-AFD1-4F04FCA70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52556-223A-4E06-8786-3C0BB65A0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59B0F-1D1C-4B11-BE59-4CE115E72C9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397321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C17A1C-1D24-434E-95E5-CBAD04095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9BEFF8-1860-43FA-A8F5-F6D2F76A0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B3412-896F-423C-95A9-831C901DE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06AA2-843D-4AA9-9550-FE0DA798450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6375389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E7DB5D-2328-411E-9FCD-32B9F4FA9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41EB5E-F1CF-4698-8B0C-099827274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7ED83C-60C5-41F8-814D-C216B49C4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9E1C8-5813-4F10-BCD2-4154579CB0F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7504044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8FDDBF-7458-48C4-937E-F40DDCC26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996F46-135C-4D27-A246-1AABA1DF1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1B53F8-6F9A-4C07-8E15-3B06D135B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BC976-E756-42E6-ABD5-90B4CE5A99F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656790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D67B76-CC9F-4317-80F0-8812A308A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9272A5-593D-4678-A028-5AAB1F082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AB7351-E729-4205-88DA-298E234727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E576E-2D7E-406B-A26A-A021B92AF4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569080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  <a:p>
            <a:pPr lvl="1"/>
            <a:r>
              <a:rPr lang="sl-SI"/>
              <a:t>Secondo livello</a:t>
            </a:r>
          </a:p>
          <a:p>
            <a:pPr lvl="2"/>
            <a:r>
              <a:rPr lang="sl-SI"/>
              <a:t>Terzo livello</a:t>
            </a:r>
          </a:p>
          <a:p>
            <a:pPr lvl="3"/>
            <a:r>
              <a:rPr lang="sl-SI"/>
              <a:t>Quarto livello</a:t>
            </a:r>
          </a:p>
          <a:p>
            <a:pPr lvl="4"/>
            <a:r>
              <a:rPr lang="sl-SI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FC8DF8-DC23-4D34-8A1F-8E596B019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F7DC9-DB3E-4211-A07D-DADFBE1C4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1B4B0-454A-4260-B315-BF4A4178E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B78D8-8C34-4592-9C18-5A5CDCB2F6C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0141112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5BBDF-EDC4-4C97-8FE7-28C1DAE8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9CD860-816D-4C53-B49C-22810D9C6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543A8-289E-4879-B777-49B0107B4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24EC-65E0-4205-848C-40F7736628F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410300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79AA14-6C41-4826-B912-73FF5E784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1BC903C-4EC2-42D5-B67A-61677427D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3D9BF8-A642-44FF-9AA0-28E12B70CD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3468DB-B2BA-4023-9A9C-9E3E03FBC3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318470-3EA3-4AC3-AED8-38A26A4A7A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B93CE-7232-40F6-A5EF-31B80D2FB36F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AD1B6CE4-3EAF-492A-8245-110738C13A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STOPNJEVANJE (GRADACIJA) PRIDEVNIKOV</a:t>
            </a:r>
            <a:endParaRPr lang="en-US" altLang="sl-SI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7130F4D6-9CBB-4362-AF5D-45A7A31180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848600" cy="2209800"/>
          </a:xfrm>
        </p:spPr>
        <p:txBody>
          <a:bodyPr/>
          <a:lstStyle/>
          <a:p>
            <a:pPr eaLnBrk="1" hangingPunct="1"/>
            <a:r>
              <a:rPr lang="it-IT" altLang="sl-SI" sz="4400"/>
              <a:t>COMPARAZIONE</a:t>
            </a:r>
          </a:p>
          <a:p>
            <a:pPr eaLnBrk="1" hangingPunct="1"/>
            <a:r>
              <a:rPr lang="it-IT" altLang="sl-SI" sz="4400"/>
              <a:t>GRADI DELL’AGGETTIVO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DBB81A8-7E4C-4279-8619-E5CABF017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POSEBNOSTI V STOPNJEVANJU</a:t>
            </a:r>
            <a:endParaRPr lang="en-US" altLang="sl-SI" sz="4000"/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537D9A6F-73B4-4E1F-9918-EF7087C04E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711200" indent="-711200" eaLnBrk="1" hangingPunct="1">
              <a:buFontTx/>
              <a:buNone/>
            </a:pPr>
            <a:r>
              <a:rPr lang="sl-SI" altLang="sl-SI" b="1" u="sng"/>
              <a:t>I. RAZLIČNE OSNOVE:</a:t>
            </a:r>
          </a:p>
          <a:p>
            <a:pPr marL="711200" indent="-711200" eaLnBrk="1" hangingPunct="1"/>
            <a:r>
              <a:rPr lang="sl-SI" altLang="sl-SI"/>
              <a:t>BONUS 3</a:t>
            </a:r>
          </a:p>
          <a:p>
            <a:pPr marL="711200" indent="-711200" eaLnBrk="1" hangingPunct="1">
              <a:buFontTx/>
              <a:buNone/>
            </a:pPr>
            <a:r>
              <a:rPr lang="sl-SI" altLang="sl-SI" b="1"/>
              <a:t>→ MELIOR, MELIUS</a:t>
            </a:r>
          </a:p>
          <a:p>
            <a:pPr marL="711200" indent="-711200" eaLnBrk="1" hangingPunct="1">
              <a:buFontTx/>
              <a:buNone/>
            </a:pPr>
            <a:r>
              <a:rPr lang="sl-SI" altLang="sl-SI" b="1"/>
              <a:t>→ OPTIMUS 3</a:t>
            </a:r>
          </a:p>
          <a:p>
            <a:pPr marL="711200" indent="-711200" eaLnBrk="1" hangingPunct="1">
              <a:buFontTx/>
              <a:buNone/>
            </a:pPr>
            <a:endParaRPr lang="sl-SI" altLang="sl-SI" b="1"/>
          </a:p>
          <a:p>
            <a:pPr marL="711200" indent="-711200" eaLnBrk="1" hangingPunct="1"/>
            <a:r>
              <a:rPr lang="sl-SI" altLang="sl-SI"/>
              <a:t>MALUS 3</a:t>
            </a:r>
          </a:p>
          <a:p>
            <a:pPr marL="711200" indent="-711200" eaLnBrk="1" hangingPunct="1">
              <a:buFontTx/>
              <a:buNone/>
            </a:pPr>
            <a:r>
              <a:rPr lang="sl-SI" altLang="sl-SI" b="1"/>
              <a:t>→ PEIOR, PEIUS</a:t>
            </a:r>
          </a:p>
          <a:p>
            <a:pPr marL="711200" indent="-711200" eaLnBrk="1" hangingPunct="1">
              <a:buFontTx/>
              <a:buNone/>
            </a:pPr>
            <a:r>
              <a:rPr lang="sl-SI" altLang="sl-SI" b="1"/>
              <a:t>→ PESSIMUS 3</a:t>
            </a:r>
            <a:endParaRPr lang="en-US" altLang="sl-SI" b="1"/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83B05AF9-7366-400C-8B94-6A8AC710FC6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l-SI" altLang="sl-SI"/>
          </a:p>
          <a:p>
            <a:pPr eaLnBrk="1" hangingPunct="1"/>
            <a:r>
              <a:rPr lang="it-IT" altLang="sl-SI"/>
              <a:t>BUONO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MIGLIORE</a:t>
            </a:r>
            <a:r>
              <a:rPr lang="it-IT" altLang="sl-SI"/>
              <a:t>,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IL MIGLIORE,</a:t>
            </a:r>
            <a:r>
              <a:rPr lang="sl-SI" altLang="sl-SI" b="1"/>
              <a:t>   </a:t>
            </a:r>
          </a:p>
          <a:p>
            <a:pPr eaLnBrk="1" hangingPunct="1">
              <a:buFontTx/>
              <a:buNone/>
            </a:pPr>
            <a:r>
              <a:rPr lang="sl-SI" altLang="sl-SI" b="1"/>
              <a:t>     </a:t>
            </a:r>
            <a:r>
              <a:rPr lang="it-IT" altLang="sl-SI" b="1"/>
              <a:t>OTTIMO</a:t>
            </a:r>
            <a:endParaRPr lang="it-IT" altLang="sl-SI"/>
          </a:p>
          <a:p>
            <a:pPr eaLnBrk="1" hangingPunct="1"/>
            <a:r>
              <a:rPr lang="it-IT" altLang="sl-SI"/>
              <a:t>CATTIVO</a:t>
            </a:r>
            <a:r>
              <a:rPr lang="sl-SI" altLang="sl-SI"/>
              <a:t> </a:t>
            </a:r>
            <a:r>
              <a:rPr lang="sl-SI" altLang="sl-SI" sz="1100"/>
              <a:t>(MALE je u italijanscini prislov, pridevnik je CATTIVO)</a:t>
            </a:r>
            <a:endParaRPr lang="it-IT" altLang="sl-SI" sz="1100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PEGGIORE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IL PEGGIORE</a:t>
            </a:r>
            <a:r>
              <a:rPr lang="sl-SI" altLang="sl-SI" b="1"/>
              <a:t>,</a:t>
            </a:r>
          </a:p>
          <a:p>
            <a:pPr eaLnBrk="1" hangingPunct="1">
              <a:buFontTx/>
              <a:buNone/>
            </a:pPr>
            <a:r>
              <a:rPr lang="sl-SI" altLang="sl-SI" b="1"/>
              <a:t>     </a:t>
            </a:r>
            <a:r>
              <a:rPr lang="it-IT" altLang="sl-SI" b="1"/>
              <a:t>PESSIMO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>
            <a:extLst>
              <a:ext uri="{FF2B5EF4-FFF2-40B4-BE49-F238E27FC236}">
                <a16:creationId xmlns:a16="http://schemas.microsoft.com/office/drawing/2014/main" id="{D0654C46-3E0E-49EB-812A-4FD163A75E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2771" name="Rectangle 5">
            <a:extLst>
              <a:ext uri="{FF2B5EF4-FFF2-40B4-BE49-F238E27FC236}">
                <a16:creationId xmlns:a16="http://schemas.microsoft.com/office/drawing/2014/main" id="{A4100F00-F2C7-4967-942A-BB92ECBE4F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MAGNUS 3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MAIOR, MAIUS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MAXIMUS 3</a:t>
            </a:r>
          </a:p>
          <a:p>
            <a:pPr eaLnBrk="1" hangingPunct="1">
              <a:buFontTx/>
              <a:buNone/>
            </a:pPr>
            <a:endParaRPr lang="sl-SI" altLang="sl-SI" b="1"/>
          </a:p>
          <a:p>
            <a:pPr eaLnBrk="1" hangingPunct="1"/>
            <a:r>
              <a:rPr lang="sl-SI" altLang="sl-SI"/>
              <a:t>PARVUS 3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MINOR, MINUS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MINIMUS 3</a:t>
            </a:r>
          </a:p>
          <a:p>
            <a:pPr eaLnBrk="1" hangingPunct="1">
              <a:buFontTx/>
              <a:buNone/>
            </a:pPr>
            <a:endParaRPr lang="sl-SI" altLang="sl-SI" b="1"/>
          </a:p>
          <a:p>
            <a:pPr eaLnBrk="1" hangingPunct="1"/>
            <a:r>
              <a:rPr lang="sl-SI" altLang="sl-SI"/>
              <a:t>MULTI 3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PLURES, PLURA</a:t>
            </a:r>
          </a:p>
          <a:p>
            <a:pPr eaLnBrk="1" hangingPunct="1">
              <a:buFontTx/>
              <a:buNone/>
            </a:pPr>
            <a:r>
              <a:rPr lang="sl-SI" altLang="sl-SI" b="1"/>
              <a:t>→ PLURIMI 3</a:t>
            </a:r>
            <a:endParaRPr lang="en-US" altLang="sl-SI" b="1"/>
          </a:p>
        </p:txBody>
      </p:sp>
      <p:sp>
        <p:nvSpPr>
          <p:cNvPr id="32772" name="Rectangle 6">
            <a:extLst>
              <a:ext uri="{FF2B5EF4-FFF2-40B4-BE49-F238E27FC236}">
                <a16:creationId xmlns:a16="http://schemas.microsoft.com/office/drawing/2014/main" id="{A5E7BD37-1ECD-4C9D-88E8-AE1D0BAD22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/>
              <a:t>GRANDE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MAGGIORE</a:t>
            </a:r>
            <a:endParaRPr lang="sl-SI" altLang="sl-SI" b="1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</a:t>
            </a:r>
            <a:r>
              <a:rPr lang="it-IT" altLang="sl-SI" b="1"/>
              <a:t>IL MAGGIORE</a:t>
            </a:r>
            <a:r>
              <a:rPr lang="sl-SI" altLang="sl-SI" b="1"/>
              <a:t>, </a:t>
            </a:r>
            <a:endParaRPr lang="it-IT" altLang="sl-SI" b="1"/>
          </a:p>
          <a:p>
            <a:pPr eaLnBrk="1" hangingPunct="1">
              <a:buFontTx/>
              <a:buNone/>
            </a:pPr>
            <a:r>
              <a:rPr lang="sl-SI" altLang="sl-SI" b="1"/>
              <a:t>     </a:t>
            </a:r>
            <a:r>
              <a:rPr lang="it-IT" altLang="sl-SI" b="1"/>
              <a:t>MASSIMO</a:t>
            </a:r>
          </a:p>
          <a:p>
            <a:pPr eaLnBrk="1" hangingPunct="1"/>
            <a:r>
              <a:rPr lang="it-IT" altLang="sl-SI"/>
              <a:t>PICCOLO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MINORE</a:t>
            </a:r>
            <a:r>
              <a:rPr lang="it-IT" altLang="sl-SI"/>
              <a:t> </a:t>
            </a: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IL MINORE</a:t>
            </a:r>
            <a:r>
              <a:rPr lang="sl-SI" altLang="sl-SI" b="1"/>
              <a:t>, </a:t>
            </a:r>
            <a:endParaRPr lang="it-IT" altLang="sl-SI" b="1"/>
          </a:p>
          <a:p>
            <a:pPr eaLnBrk="1" hangingPunct="1">
              <a:buFontTx/>
              <a:buNone/>
            </a:pPr>
            <a:r>
              <a:rPr lang="sl-SI" altLang="sl-SI" b="1"/>
              <a:t>     </a:t>
            </a:r>
            <a:r>
              <a:rPr lang="it-IT" altLang="sl-SI" b="1"/>
              <a:t>MINIMO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1" grpId="0" build="p"/>
      <p:bldP spid="327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>
            <a:extLst>
              <a:ext uri="{FF2B5EF4-FFF2-40B4-BE49-F238E27FC236}">
                <a16:creationId xmlns:a16="http://schemas.microsoft.com/office/drawing/2014/main" id="{AA07C12F-9743-4EDB-A1A9-CE4D6FD733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C626091C-420D-4249-B527-DF0EF2FC68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 b="1" u="sng"/>
              <a:t>II. SUPERLATIV NA </a:t>
            </a:r>
          </a:p>
          <a:p>
            <a:pPr eaLnBrk="1" hangingPunct="1">
              <a:buFontTx/>
              <a:buNone/>
            </a:pPr>
            <a:r>
              <a:rPr lang="sl-SI" altLang="sl-SI" b="1" u="sng"/>
              <a:t>–RIMUS 3</a:t>
            </a:r>
            <a:r>
              <a:rPr lang="sl-SI" altLang="sl-SI" u="sng"/>
              <a:t>:</a:t>
            </a:r>
          </a:p>
          <a:p>
            <a:pPr eaLnBrk="1" hangingPunct="1">
              <a:buFontTx/>
              <a:buNone/>
            </a:pPr>
            <a:endParaRPr lang="sl-SI" altLang="sl-SI" u="sng"/>
          </a:p>
          <a:p>
            <a:pPr eaLnBrk="1" hangingPunct="1">
              <a:buFontTx/>
              <a:buNone/>
            </a:pPr>
            <a:r>
              <a:rPr lang="sl-SI" altLang="sl-SI" u="sng"/>
              <a:t>imajo prid. na </a:t>
            </a:r>
            <a:r>
              <a:rPr lang="sl-SI" altLang="sl-SI" b="1" u="sng"/>
              <a:t>–ER</a:t>
            </a:r>
          </a:p>
          <a:p>
            <a:pPr eaLnBrk="1" hangingPunct="1">
              <a:buFontTx/>
              <a:buNone/>
            </a:pPr>
            <a:r>
              <a:rPr lang="sl-SI" altLang="sl-SI"/>
              <a:t>(mis</a:t>
            </a:r>
            <a:r>
              <a:rPr lang="sl-SI" altLang="sl-SI" b="1"/>
              <a:t>er</a:t>
            </a:r>
            <a:r>
              <a:rPr lang="sl-SI" altLang="sl-SI"/>
              <a:t>, ac</a:t>
            </a:r>
            <a:r>
              <a:rPr lang="sl-SI" altLang="sl-SI" b="1"/>
              <a:t>er, </a:t>
            </a:r>
            <a:r>
              <a:rPr lang="sl-SI" altLang="sl-SI"/>
              <a:t>celeb</a:t>
            </a:r>
            <a:r>
              <a:rPr lang="sl-SI" altLang="sl-SI" b="1"/>
              <a:t>er</a:t>
            </a:r>
            <a:r>
              <a:rPr lang="sl-SI" altLang="sl-SI"/>
              <a:t>):</a:t>
            </a:r>
          </a:p>
          <a:p>
            <a:pPr eaLnBrk="1" hangingPunct="1">
              <a:buFontTx/>
              <a:buNone/>
            </a:pPr>
            <a:r>
              <a:rPr lang="sl-SI" altLang="sl-SI"/>
              <a:t>→ mis</a:t>
            </a:r>
            <a:r>
              <a:rPr lang="en-US" altLang="sl-SI"/>
              <a:t>é</a:t>
            </a:r>
            <a:r>
              <a:rPr lang="sl-SI" altLang="sl-SI"/>
              <a:t>r</a:t>
            </a:r>
            <a:r>
              <a:rPr lang="sl-SI" altLang="sl-SI" b="1"/>
              <a:t>rimus</a:t>
            </a:r>
            <a:r>
              <a:rPr lang="sl-SI" altLang="sl-SI"/>
              <a:t> 3</a:t>
            </a:r>
          </a:p>
          <a:p>
            <a:pPr eaLnBrk="1" hangingPunct="1">
              <a:buFontTx/>
              <a:buNone/>
            </a:pPr>
            <a:r>
              <a:rPr lang="sl-SI" altLang="sl-SI"/>
              <a:t>→ ac</a:t>
            </a:r>
            <a:r>
              <a:rPr lang="en-US" altLang="sl-SI"/>
              <a:t>é</a:t>
            </a:r>
            <a:r>
              <a:rPr lang="sl-SI" altLang="sl-SI"/>
              <a:t>r</a:t>
            </a:r>
            <a:r>
              <a:rPr lang="sl-SI" altLang="sl-SI" b="1"/>
              <a:t>rimus</a:t>
            </a:r>
            <a:r>
              <a:rPr lang="sl-SI" altLang="sl-SI"/>
              <a:t> 3</a:t>
            </a:r>
          </a:p>
          <a:p>
            <a:pPr eaLnBrk="1" hangingPunct="1">
              <a:buFontTx/>
              <a:buNone/>
            </a:pPr>
            <a:r>
              <a:rPr lang="sl-SI" altLang="sl-SI"/>
              <a:t>→ celeb</a:t>
            </a:r>
            <a:r>
              <a:rPr lang="en-US" altLang="sl-SI"/>
              <a:t>é</a:t>
            </a:r>
            <a:r>
              <a:rPr lang="sl-SI" altLang="sl-SI"/>
              <a:t>r</a:t>
            </a:r>
            <a:r>
              <a:rPr lang="sl-SI" altLang="sl-SI" b="1"/>
              <a:t>rimus</a:t>
            </a:r>
            <a:r>
              <a:rPr lang="sl-SI" altLang="sl-SI"/>
              <a:t> 3 </a:t>
            </a:r>
          </a:p>
          <a:p>
            <a:pPr eaLnBrk="1" hangingPunct="1">
              <a:buFontTx/>
              <a:buNone/>
            </a:pPr>
            <a:endParaRPr lang="en-US" altLang="sl-SI"/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DC5BA763-926C-4761-8777-C944F1422B0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r>
              <a:rPr lang="it-IT" altLang="sl-SI"/>
              <a:t>misero, acre</a:t>
            </a:r>
            <a:r>
              <a:rPr lang="sl-SI" altLang="sl-SI"/>
              <a:t>, celebre</a:t>
            </a:r>
            <a:endParaRPr lang="it-IT" altLang="sl-SI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miserrimo </a:t>
            </a: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acerrimo</a:t>
            </a:r>
            <a:r>
              <a:rPr lang="sl-SI" altLang="sl-SI"/>
              <a:t> 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celeberrimo</a:t>
            </a:r>
            <a:endParaRPr lang="it-IT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67" grpId="0" build="p"/>
      <p:bldP spid="368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id="{AFC884F7-2F4B-4536-BCC9-C94FC68023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1893FB7F-6C20-4164-BF21-8DC2731071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b="1" u="sng"/>
              <a:t>III. SUPERLATIV NA – LIMUS 3: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facilis             - lahek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difficilis          - težak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similis         - podoben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dissimilis -nepodoben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gracilis      - tanek, nežen, vitek, suh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humilis          -nizek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sl-SI">
                <a:ea typeface="Arial Unicode MS" pitchFamily="34" charset="-128"/>
              </a:rPr>
              <a:t>→</a:t>
            </a:r>
            <a:r>
              <a:rPr lang="sl-SI" altLang="sl-SI">
                <a:cs typeface="Times New Roman" panose="02020603050405020304" pitchFamily="18" charset="0"/>
              </a:rPr>
              <a:t>facil</a:t>
            </a:r>
            <a:r>
              <a:rPr lang="sl-SI" altLang="sl-SI" b="1">
                <a:cs typeface="Times New Roman" panose="02020603050405020304" pitchFamily="18" charset="0"/>
              </a:rPr>
              <a:t>limus</a:t>
            </a:r>
            <a:r>
              <a:rPr lang="sl-SI" altLang="sl-SI">
                <a:cs typeface="Times New Roman" panose="02020603050405020304" pitchFamily="18" charset="0"/>
              </a:rPr>
              <a:t>,difficil</a:t>
            </a:r>
            <a:r>
              <a:rPr lang="sl-SI" altLang="sl-SI" b="1">
                <a:cs typeface="Times New Roman" panose="02020603050405020304" pitchFamily="18" charset="0"/>
              </a:rPr>
              <a:t>limus</a:t>
            </a:r>
            <a:r>
              <a:rPr lang="sl-SI" altLang="sl-SI">
                <a:cs typeface="Times New Roman" panose="02020603050405020304" pitchFamily="18" charset="0"/>
              </a:rPr>
              <a:t>, simil</a:t>
            </a:r>
            <a:r>
              <a:rPr lang="sl-SI" altLang="sl-SI" b="1">
                <a:cs typeface="Times New Roman" panose="02020603050405020304" pitchFamily="18" charset="0"/>
              </a:rPr>
              <a:t>limus</a:t>
            </a:r>
            <a:r>
              <a:rPr lang="sl-SI" altLang="sl-SI">
                <a:cs typeface="Times New Roman" panose="02020603050405020304" pitchFamily="18" charset="0"/>
              </a:rPr>
              <a:t>…</a:t>
            </a:r>
            <a:endParaRPr lang="en-US" altLang="sl-SI">
              <a:cs typeface="Times New Roman" panose="02020603050405020304" pitchFamily="18" charset="0"/>
            </a:endParaRPr>
          </a:p>
        </p:txBody>
      </p:sp>
      <p:sp>
        <p:nvSpPr>
          <p:cNvPr id="38916" name="Rectangle 6">
            <a:extLst>
              <a:ext uri="{FF2B5EF4-FFF2-40B4-BE49-F238E27FC236}">
                <a16:creationId xmlns:a16="http://schemas.microsoft.com/office/drawing/2014/main" id="{2AE6178E-54F7-42F1-9004-17437F6F92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l-SI" altLang="sl-SI"/>
          </a:p>
          <a:p>
            <a:pPr eaLnBrk="1" hangingPunct="1"/>
            <a:r>
              <a:rPr lang="it-IT" altLang="sl-SI"/>
              <a:t>facile</a:t>
            </a:r>
          </a:p>
          <a:p>
            <a:pPr eaLnBrk="1" hangingPunct="1"/>
            <a:r>
              <a:rPr lang="it-IT" altLang="sl-SI"/>
              <a:t>difficile</a:t>
            </a:r>
          </a:p>
          <a:p>
            <a:pPr eaLnBrk="1" hangingPunct="1"/>
            <a:r>
              <a:rPr lang="it-IT" altLang="sl-SI"/>
              <a:t>simile</a:t>
            </a:r>
          </a:p>
          <a:p>
            <a:pPr eaLnBrk="1" hangingPunct="1"/>
            <a:r>
              <a:rPr lang="it-IT" altLang="sl-SI"/>
              <a:t>dissimile (differente) </a:t>
            </a:r>
          </a:p>
          <a:p>
            <a:pPr eaLnBrk="1" hangingPunct="1"/>
            <a:r>
              <a:rPr lang="it-IT" altLang="sl-SI"/>
              <a:t>gracile</a:t>
            </a:r>
            <a:endParaRPr lang="sl-SI" altLang="sl-SI"/>
          </a:p>
          <a:p>
            <a:pPr eaLnBrk="1" hangingPunct="1"/>
            <a:r>
              <a:rPr lang="it-IT" altLang="sl-SI"/>
              <a:t>umile</a:t>
            </a:r>
          </a:p>
          <a:p>
            <a:pPr eaLnBrk="1" hangingPunct="1">
              <a:buFontTx/>
              <a:buNone/>
            </a:pPr>
            <a:r>
              <a:rPr lang="it-IT" altLang="sl-SI"/>
              <a:t>facilissimo, difficilissimo</a:t>
            </a:r>
          </a:p>
          <a:p>
            <a:pPr eaLnBrk="1" hangingPunct="1">
              <a:buFontTx/>
              <a:buNone/>
            </a:pPr>
            <a:r>
              <a:rPr lang="it-IT" altLang="sl-SI"/>
              <a:t>gracilissimo, bassissimo </a:t>
            </a:r>
          </a:p>
          <a:p>
            <a:pPr eaLnBrk="1" hangingPunct="1">
              <a:buFontTx/>
              <a:buNone/>
            </a:pPr>
            <a:r>
              <a:rPr lang="it-IT" altLang="sl-SI"/>
              <a:t> </a:t>
            </a:r>
          </a:p>
          <a:p>
            <a:pPr eaLnBrk="1" hangingPunct="1"/>
            <a:endParaRPr lang="it-IT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5" grpId="0" build="p"/>
      <p:bldP spid="389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8143806-6428-49D4-9F91-3C47FCA49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KOMPARATIV SE SKLANJA PO </a:t>
            </a:r>
            <a:br>
              <a:rPr lang="sl-SI" altLang="sl-SI" sz="4000"/>
            </a:br>
            <a:r>
              <a:rPr lang="sl-SI" altLang="sl-SI" sz="4000"/>
              <a:t>3. DEKLINACIJI:</a:t>
            </a:r>
            <a:endParaRPr lang="en-US" altLang="sl-SI" sz="4000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047BEF61-1E70-4472-9BF9-6D8DE1F67B4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SINGULAR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 sz="2000"/>
              <a:t>nom.</a:t>
            </a:r>
            <a:r>
              <a:rPr lang="sl-SI" altLang="sl-SI"/>
              <a:t> </a:t>
            </a:r>
            <a:r>
              <a:rPr lang="sl-SI" altLang="sl-SI" b="1"/>
              <a:t>longior    longius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gen.</a:t>
            </a:r>
            <a:r>
              <a:rPr lang="sl-SI" altLang="sl-SI"/>
              <a:t>       longior-</a:t>
            </a:r>
            <a:r>
              <a:rPr lang="sl-SI" altLang="sl-SI" b="1"/>
              <a:t>is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dat.</a:t>
            </a:r>
            <a:r>
              <a:rPr lang="sl-SI" altLang="sl-SI"/>
              <a:t>        longior-</a:t>
            </a:r>
            <a:r>
              <a:rPr lang="sl-SI" altLang="sl-SI" b="1"/>
              <a:t>i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akuz.</a:t>
            </a:r>
            <a:r>
              <a:rPr lang="sl-SI" altLang="sl-SI"/>
              <a:t> longior-</a:t>
            </a:r>
            <a:r>
              <a:rPr lang="sl-SI" altLang="sl-SI" b="1"/>
              <a:t>em</a:t>
            </a:r>
            <a:r>
              <a:rPr lang="sl-SI" altLang="sl-SI"/>
              <a:t>   longius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abl.</a:t>
            </a:r>
            <a:r>
              <a:rPr lang="sl-SI" altLang="sl-SI"/>
              <a:t>        longior-</a:t>
            </a:r>
            <a:r>
              <a:rPr lang="sl-SI" altLang="sl-SI" b="1" u="sng"/>
              <a:t>e</a:t>
            </a:r>
            <a:endParaRPr lang="en-US" altLang="sl-SI" b="1" u="sng"/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B5CE0720-9D1E-4C5B-A88A-0F031A30ACD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PLURAL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longior-</a:t>
            </a:r>
            <a:r>
              <a:rPr lang="sl-SI" altLang="sl-SI" b="1"/>
              <a:t>es</a:t>
            </a:r>
            <a:r>
              <a:rPr lang="sl-SI" altLang="sl-SI"/>
              <a:t>        longior-</a:t>
            </a:r>
            <a:r>
              <a:rPr lang="sl-SI" altLang="sl-SI" b="1" u="sng"/>
              <a:t>a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longior-</a:t>
            </a:r>
            <a:r>
              <a:rPr lang="sl-SI" altLang="sl-SI" b="1" u="sng"/>
              <a:t>um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longior-</a:t>
            </a:r>
            <a:r>
              <a:rPr lang="sl-SI" altLang="sl-SI" b="1"/>
              <a:t>ibus</a:t>
            </a:r>
          </a:p>
          <a:p>
            <a:pPr eaLnBrk="1" hangingPunct="1">
              <a:buFontTx/>
              <a:buNone/>
            </a:pPr>
            <a:r>
              <a:rPr lang="sl-SI" altLang="sl-SI"/>
              <a:t>longior-</a:t>
            </a:r>
            <a:r>
              <a:rPr lang="sl-SI" altLang="sl-SI" b="1"/>
              <a:t>es</a:t>
            </a:r>
            <a:r>
              <a:rPr lang="sl-SI" altLang="sl-SI"/>
              <a:t>        longior-</a:t>
            </a:r>
            <a:r>
              <a:rPr lang="sl-SI" altLang="sl-SI" b="1" u="sng"/>
              <a:t>a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longior-</a:t>
            </a:r>
            <a:r>
              <a:rPr lang="sl-SI" altLang="sl-SI" b="1"/>
              <a:t>ibus</a:t>
            </a:r>
            <a:endParaRPr lang="en-US" altLang="sl-SI" b="1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>
            <a:extLst>
              <a:ext uri="{FF2B5EF4-FFF2-40B4-BE49-F238E27FC236}">
                <a16:creationId xmlns:a16="http://schemas.microsoft.com/office/drawing/2014/main" id="{26CB5E6C-A177-4E7D-92A3-2DE6FFBBFC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51393BF-F245-45CB-826D-7E061FD7A0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Latinski pridevnik ima tri stopnje: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- osnovnik- </a:t>
            </a:r>
            <a:r>
              <a:rPr lang="sl-SI" altLang="sl-SI" b="1"/>
              <a:t>pozitiv</a:t>
            </a:r>
          </a:p>
          <a:p>
            <a:pPr eaLnBrk="1" hangingPunct="1">
              <a:buFontTx/>
              <a:buNone/>
            </a:pPr>
            <a:r>
              <a:rPr lang="sl-SI" altLang="sl-SI"/>
              <a:t>- primernik- </a:t>
            </a:r>
            <a:r>
              <a:rPr lang="sl-SI" altLang="sl-SI" b="1"/>
              <a:t>komparativ</a:t>
            </a:r>
          </a:p>
          <a:p>
            <a:pPr eaLnBrk="1" hangingPunct="1">
              <a:buFontTx/>
              <a:buNone/>
            </a:pPr>
            <a:r>
              <a:rPr lang="sl-SI" altLang="sl-SI"/>
              <a:t>- presežnik- </a:t>
            </a:r>
            <a:r>
              <a:rPr lang="sl-SI" altLang="sl-SI" b="1"/>
              <a:t>superlativ</a:t>
            </a:r>
            <a:endParaRPr lang="en-US" altLang="sl-SI" b="1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4812CE0-2C59-47CA-AA3E-388E67A1559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/>
              <a:t>L’aggettivo italiano ha tre gradi:</a:t>
            </a:r>
          </a:p>
          <a:p>
            <a:pPr eaLnBrk="1" hangingPunct="1"/>
            <a:endParaRPr lang="it-IT" altLang="sl-SI"/>
          </a:p>
          <a:p>
            <a:pPr eaLnBrk="1" hangingPunct="1"/>
            <a:r>
              <a:rPr lang="it-IT" altLang="sl-SI"/>
              <a:t>positivo</a:t>
            </a:r>
          </a:p>
          <a:p>
            <a:pPr eaLnBrk="1" hangingPunct="1"/>
            <a:r>
              <a:rPr lang="it-IT" altLang="sl-SI"/>
              <a:t>comparativo</a:t>
            </a:r>
          </a:p>
          <a:p>
            <a:pPr eaLnBrk="1" hangingPunct="1"/>
            <a:r>
              <a:rPr lang="it-IT" altLang="sl-SI"/>
              <a:t>superlativo</a:t>
            </a:r>
          </a:p>
          <a:p>
            <a:pPr eaLnBrk="1" hangingPunct="1"/>
            <a:endParaRPr lang="it-IT" altLang="sl-SI"/>
          </a:p>
          <a:p>
            <a:pPr eaLnBrk="1" hangingPunct="1"/>
            <a:endParaRPr lang="it-IT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87" grpId="0" build="p"/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6C52A893-6588-4B79-AADE-61B6B9707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KOMPARATIV - COMPARATIVO</a:t>
            </a:r>
            <a:endParaRPr lang="en-US" altLang="sl-SI" sz="4000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5A85BC92-E354-40A2-BF25-93B8E1007F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 sz="2400" b="1">
                <a:latin typeface="Arial Unicode MS" pitchFamily="34" charset="-128"/>
              </a:rPr>
              <a:t>osnova</a:t>
            </a:r>
            <a:r>
              <a:rPr lang="sl-SI" altLang="sl-SI" sz="2400">
                <a:latin typeface="Arial Unicode MS" pitchFamily="34" charset="-128"/>
              </a:rPr>
              <a:t> pozitiva </a:t>
            </a:r>
          </a:p>
          <a:p>
            <a:pPr eaLnBrk="1" hangingPunct="1">
              <a:buFontTx/>
              <a:buNone/>
            </a:pPr>
            <a:r>
              <a:rPr lang="sl-SI" altLang="sl-SI" sz="2400">
                <a:latin typeface="Arial Unicode MS" pitchFamily="34" charset="-128"/>
              </a:rPr>
              <a:t>               </a:t>
            </a:r>
            <a:r>
              <a:rPr lang="sl-SI" altLang="sl-SI" sz="2400" b="1">
                <a:latin typeface="Arial Unicode MS" pitchFamily="34" charset="-128"/>
              </a:rPr>
              <a:t>+</a:t>
            </a:r>
          </a:p>
          <a:p>
            <a:pPr eaLnBrk="1" hangingPunct="1">
              <a:buFontTx/>
              <a:buNone/>
            </a:pPr>
            <a:r>
              <a:rPr lang="sl-SI" altLang="sl-SI" sz="2400">
                <a:latin typeface="Arial Unicode MS" pitchFamily="34" charset="-128"/>
              </a:rPr>
              <a:t>-  </a:t>
            </a:r>
            <a:r>
              <a:rPr lang="sl-SI" altLang="sl-SI" sz="2400" b="1">
                <a:latin typeface="Arial Unicode MS" pitchFamily="34" charset="-128"/>
              </a:rPr>
              <a:t>IOR </a:t>
            </a:r>
            <a:r>
              <a:rPr lang="sl-SI" altLang="sl-SI" sz="2400">
                <a:latin typeface="Arial Unicode MS" pitchFamily="34" charset="-128"/>
              </a:rPr>
              <a:t>  (m. + f.)</a:t>
            </a:r>
          </a:p>
          <a:p>
            <a:pPr eaLnBrk="1" hangingPunct="1">
              <a:buFontTx/>
              <a:buChar char="-"/>
            </a:pPr>
            <a:r>
              <a:rPr lang="sl-SI" altLang="sl-SI" sz="2400" b="1">
                <a:latin typeface="Arial Unicode MS" pitchFamily="34" charset="-128"/>
              </a:rPr>
              <a:t>IUS</a:t>
            </a:r>
            <a:r>
              <a:rPr lang="sl-SI" altLang="sl-SI" sz="2400">
                <a:latin typeface="Arial Unicode MS" pitchFamily="34" charset="-128"/>
              </a:rPr>
              <a:t>    (n.)</a:t>
            </a:r>
          </a:p>
          <a:p>
            <a:pPr eaLnBrk="1" hangingPunct="1">
              <a:buFontTx/>
              <a:buChar char="-"/>
            </a:pPr>
            <a:endParaRPr lang="sl-SI" altLang="sl-SI" sz="240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sl-SI" altLang="sl-SI" sz="2400" i="1">
                <a:latin typeface="Arial Unicode MS" pitchFamily="34" charset="-128"/>
              </a:rPr>
              <a:t>pozitiv</a:t>
            </a:r>
            <a:r>
              <a:rPr lang="sl-SI" altLang="sl-SI" sz="2400">
                <a:latin typeface="Arial Unicode MS" pitchFamily="34" charset="-128"/>
              </a:rPr>
              <a:t>: longus, </a:t>
            </a:r>
            <a:r>
              <a:rPr lang="sl-SI" altLang="sl-SI" sz="2400" b="1">
                <a:latin typeface="Arial Unicode MS" pitchFamily="34" charset="-128"/>
              </a:rPr>
              <a:t>long</a:t>
            </a:r>
            <a:r>
              <a:rPr lang="sl-SI" altLang="sl-SI" sz="2400">
                <a:latin typeface="Arial Unicode MS" pitchFamily="34" charset="-128"/>
              </a:rPr>
              <a:t>-i </a:t>
            </a:r>
          </a:p>
          <a:p>
            <a:pPr eaLnBrk="1" hangingPunct="1">
              <a:buFontTx/>
              <a:buNone/>
            </a:pPr>
            <a:r>
              <a:rPr lang="sl-SI" altLang="sl-SI" sz="2400">
                <a:latin typeface="Arial Unicode MS" pitchFamily="34" charset="-128"/>
              </a:rPr>
              <a:t>            (gen.: osnova!)</a:t>
            </a:r>
          </a:p>
          <a:p>
            <a:pPr eaLnBrk="1" hangingPunct="1">
              <a:buFontTx/>
              <a:buNone/>
            </a:pPr>
            <a:r>
              <a:rPr lang="sl-SI" altLang="sl-SI" sz="2400" i="1">
                <a:latin typeface="Arial Unicode MS" pitchFamily="34" charset="-128"/>
              </a:rPr>
              <a:t>komparativ</a:t>
            </a:r>
            <a:r>
              <a:rPr lang="sl-SI" altLang="sl-SI" sz="2400">
                <a:latin typeface="Arial Unicode MS" pitchFamily="34" charset="-128"/>
              </a:rPr>
              <a:t>: </a:t>
            </a:r>
          </a:p>
          <a:p>
            <a:pPr eaLnBrk="1" hangingPunct="1">
              <a:buFontTx/>
              <a:buNone/>
            </a:pPr>
            <a:r>
              <a:rPr lang="sl-SI" altLang="sl-SI" sz="2400" b="1">
                <a:latin typeface="Arial Unicode MS" pitchFamily="34" charset="-128"/>
              </a:rPr>
              <a:t>long</a:t>
            </a:r>
            <a:r>
              <a:rPr lang="sl-SI" altLang="sl-SI" sz="2400">
                <a:latin typeface="Arial Unicode MS" pitchFamily="34" charset="-128"/>
              </a:rPr>
              <a:t>-ior – daljši, daljša </a:t>
            </a:r>
          </a:p>
          <a:p>
            <a:pPr eaLnBrk="1" hangingPunct="1">
              <a:buFontTx/>
              <a:buNone/>
            </a:pPr>
            <a:r>
              <a:rPr lang="sl-SI" altLang="sl-SI" sz="2400" b="1">
                <a:latin typeface="Arial Unicode MS" pitchFamily="34" charset="-128"/>
              </a:rPr>
              <a:t>long</a:t>
            </a:r>
            <a:r>
              <a:rPr lang="sl-SI" altLang="sl-SI" sz="2400">
                <a:latin typeface="Arial Unicode MS" pitchFamily="34" charset="-128"/>
              </a:rPr>
              <a:t>-ius – daljše</a:t>
            </a:r>
          </a:p>
          <a:p>
            <a:pPr eaLnBrk="1" hangingPunct="1">
              <a:buFontTx/>
              <a:buNone/>
            </a:pPr>
            <a:endParaRPr lang="sl-SI" altLang="sl-SI" sz="2400">
              <a:latin typeface="Arial Unicode MS" pitchFamily="34" charset="-128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endParaRPr lang="sl-SI" altLang="sl-SI" sz="2400"/>
          </a:p>
          <a:p>
            <a:pPr eaLnBrk="1" hangingPunct="1">
              <a:buFontTx/>
              <a:buChar char="-"/>
            </a:pPr>
            <a:endParaRPr lang="en-US" altLang="sl-SI" sz="2400"/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D54C5032-1787-4823-9D56-F94770EC6B2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 sz="2400"/>
              <a:t>aggettivo di grado positivo</a:t>
            </a:r>
          </a:p>
          <a:p>
            <a:pPr eaLnBrk="1" hangingPunct="1"/>
            <a:endParaRPr lang="it-IT" altLang="sl-SI" sz="2400"/>
          </a:p>
          <a:p>
            <a:pPr eaLnBrk="1" hangingPunct="1"/>
            <a:r>
              <a:rPr lang="it-IT" altLang="sl-SI" sz="2400" b="1"/>
              <a:t>PIU’</a:t>
            </a:r>
            <a:r>
              <a:rPr lang="it-IT" altLang="sl-SI" sz="2400"/>
              <a:t> + AGG. + </a:t>
            </a:r>
            <a:r>
              <a:rPr lang="it-IT" altLang="sl-SI" sz="2400" b="1"/>
              <a:t>CHE (DI)</a:t>
            </a:r>
          </a:p>
          <a:p>
            <a:pPr eaLnBrk="1" hangingPunct="1"/>
            <a:endParaRPr lang="it-IT" altLang="sl-SI" sz="2400"/>
          </a:p>
          <a:p>
            <a:pPr eaLnBrk="1" hangingPunct="1"/>
            <a:r>
              <a:rPr lang="it-IT" altLang="sl-SI" sz="2400" i="1"/>
              <a:t>positivo</a:t>
            </a:r>
            <a:r>
              <a:rPr lang="it-IT" altLang="sl-SI" sz="2400"/>
              <a:t>: lungo</a:t>
            </a:r>
          </a:p>
          <a:p>
            <a:pPr eaLnBrk="1" hangingPunct="1">
              <a:buFontTx/>
              <a:buNone/>
            </a:pPr>
            <a:endParaRPr lang="it-IT" altLang="sl-SI" sz="2400"/>
          </a:p>
          <a:p>
            <a:pPr eaLnBrk="1" hangingPunct="1">
              <a:buFontTx/>
              <a:buNone/>
            </a:pPr>
            <a:r>
              <a:rPr lang="it-IT" altLang="sl-SI" sz="2400" i="1"/>
              <a:t>comparativo</a:t>
            </a:r>
            <a:r>
              <a:rPr lang="it-IT" altLang="sl-SI" sz="2400"/>
              <a:t>: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… </a:t>
            </a:r>
            <a:r>
              <a:rPr lang="it-IT" altLang="sl-SI" sz="2400" b="1"/>
              <a:t>più</a:t>
            </a:r>
            <a:r>
              <a:rPr lang="it-IT" altLang="sl-SI" sz="2400"/>
              <a:t> lungo </a:t>
            </a:r>
            <a:r>
              <a:rPr lang="it-IT" altLang="sl-SI" sz="2400" b="1"/>
              <a:t>che</a:t>
            </a:r>
            <a:r>
              <a:rPr lang="it-IT" altLang="sl-SI" sz="2400"/>
              <a:t> corto.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… </a:t>
            </a:r>
            <a:r>
              <a:rPr lang="it-IT" altLang="sl-SI" sz="2400" b="1"/>
              <a:t>più</a:t>
            </a:r>
            <a:r>
              <a:rPr lang="it-IT" altLang="sl-SI" sz="2400"/>
              <a:t> lungo </a:t>
            </a:r>
            <a:r>
              <a:rPr lang="it-IT" altLang="sl-SI" sz="2400" b="1"/>
              <a:t>di</a:t>
            </a:r>
            <a:r>
              <a:rPr lang="it-IT" altLang="sl-SI" sz="2400"/>
              <a:t> Marco.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3A6B1B1-D179-489E-A2D8-0C16A0821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Tvorite komparativ v latinščini in ga prevedite v italijanščino:</a:t>
            </a:r>
            <a:endParaRPr lang="en-US" altLang="sl-SI" sz="4000"/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4EF1B5FF-67DF-42DD-981B-C7B72ECA63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ial Unicode MS" pitchFamily="34" charset="-128"/>
              </a:rPr>
              <a:t>audax, audacis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 b="1">
                <a:latin typeface="Arial Unicode MS" pitchFamily="34" charset="-128"/>
              </a:rPr>
              <a:t>audacior, audacius</a:t>
            </a:r>
            <a:endParaRPr lang="sl-SI" altLang="sl-SI" b="1">
              <a:latin typeface="Arial Unicode MS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sl-SI" altLang="sl-SI">
                <a:latin typeface="Arial Unicode MS" pitchFamily="34" charset="-128"/>
              </a:rPr>
              <a:t>celer, celeris, celere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 b="1">
                <a:latin typeface="Arial Unicode MS" pitchFamily="34" charset="-128"/>
              </a:rPr>
              <a:t>celerior, celerius</a:t>
            </a:r>
          </a:p>
          <a:p>
            <a:pPr eaLnBrk="1" hangingPunct="1"/>
            <a:r>
              <a:rPr lang="sl-SI" altLang="sl-SI">
                <a:latin typeface="Arial Unicode MS" pitchFamily="34" charset="-128"/>
              </a:rPr>
              <a:t>dulcis, dulce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 b="1">
                <a:latin typeface="Arial Unicode MS" pitchFamily="34" charset="-128"/>
              </a:rPr>
              <a:t>dulcior, dulcius</a:t>
            </a:r>
          </a:p>
          <a:p>
            <a:pPr eaLnBrk="1" hangingPunct="1"/>
            <a:endParaRPr lang="sl-SI" altLang="sl-SI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sl-SI" altLang="sl-SI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n-US" altLang="sl-SI">
              <a:latin typeface="Arial Unicode MS" pitchFamily="34" charset="-128"/>
            </a:endParaRP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5C543F76-4975-4278-8F09-3E684A24E3D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>
                <a:latin typeface="Arial Unicode MS" pitchFamily="34" charset="-128"/>
              </a:rPr>
              <a:t> più</a:t>
            </a:r>
            <a:r>
              <a:rPr lang="sl-SI" altLang="sl-SI">
                <a:latin typeface="Arial Unicode MS" pitchFamily="34" charset="-128"/>
              </a:rPr>
              <a:t> audace </a:t>
            </a:r>
            <a:r>
              <a:rPr lang="sl-SI" altLang="sl-SI" b="1">
                <a:latin typeface="Arial Unicode MS" pitchFamily="34" charset="-128"/>
              </a:rPr>
              <a:t>di</a:t>
            </a:r>
            <a:r>
              <a:rPr lang="sl-SI" altLang="sl-SI">
                <a:latin typeface="Arial Unicode MS" pitchFamily="34" charset="-128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= pogumnejši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>
                <a:latin typeface="Arial Unicode MS" pitchFamily="34" charset="-128"/>
              </a:rPr>
              <a:t> più</a:t>
            </a:r>
            <a:r>
              <a:rPr lang="sl-SI" altLang="sl-SI">
                <a:latin typeface="Arial Unicode MS" pitchFamily="34" charset="-128"/>
              </a:rPr>
              <a:t> celere </a:t>
            </a:r>
            <a:r>
              <a:rPr lang="sl-SI" altLang="sl-SI" b="1">
                <a:latin typeface="Arial Unicode MS" pitchFamily="34" charset="-128"/>
              </a:rPr>
              <a:t>di</a:t>
            </a:r>
            <a:r>
              <a:rPr lang="sl-SI" altLang="sl-SI">
                <a:latin typeface="Arial Unicode MS" pitchFamily="34" charset="-128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= hitrejši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>
                <a:latin typeface="Arial Unicode MS" pitchFamily="34" charset="-128"/>
              </a:rPr>
              <a:t> più</a:t>
            </a:r>
            <a:r>
              <a:rPr lang="sl-SI" altLang="sl-SI">
                <a:latin typeface="Arial Unicode MS" pitchFamily="34" charset="-128"/>
              </a:rPr>
              <a:t> dolce </a:t>
            </a:r>
            <a:r>
              <a:rPr lang="sl-SI" altLang="sl-SI" b="1">
                <a:latin typeface="Arial Unicode MS" pitchFamily="34" charset="-128"/>
              </a:rPr>
              <a:t>di</a:t>
            </a:r>
            <a:r>
              <a:rPr lang="sl-SI" altLang="sl-SI">
                <a:latin typeface="Arial Unicode MS" pitchFamily="34" charset="-128"/>
              </a:rPr>
              <a:t>…</a:t>
            </a:r>
            <a:endParaRPr lang="it-IT" altLang="sl-SI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= slajši</a:t>
            </a:r>
            <a:endParaRPr lang="it-IT" altLang="sl-SI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sl-SI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sl-SI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7CA460CD-E7A7-431B-B646-D16DC179B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46D975-70A4-4CD7-ABD1-C1635B2220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ferox, ferocis</a:t>
            </a:r>
          </a:p>
          <a:p>
            <a:pPr eaLnBrk="1" hangingPunct="1">
              <a:buFontTx/>
              <a:buNone/>
            </a:pPr>
            <a:r>
              <a:rPr lang="sl-SI" altLang="sl-SI"/>
              <a:t>→</a:t>
            </a:r>
            <a:r>
              <a:rPr lang="sl-SI" altLang="sl-SI" b="1"/>
              <a:t>ferocior, ferocius</a:t>
            </a:r>
          </a:p>
          <a:p>
            <a:pPr eaLnBrk="1" hangingPunct="1"/>
            <a:r>
              <a:rPr lang="sl-SI" altLang="sl-SI"/>
              <a:t>gravis, grave</a:t>
            </a:r>
          </a:p>
          <a:p>
            <a:pPr eaLnBrk="1" hangingPunct="1">
              <a:buFontTx/>
              <a:buNone/>
            </a:pPr>
            <a:r>
              <a:rPr lang="sl-SI" altLang="sl-SI"/>
              <a:t>→</a:t>
            </a:r>
            <a:r>
              <a:rPr lang="sl-SI" altLang="sl-SI" b="1"/>
              <a:t>gravior, gravius</a:t>
            </a:r>
          </a:p>
          <a:p>
            <a:pPr eaLnBrk="1" hangingPunct="1"/>
            <a:r>
              <a:rPr lang="sl-SI" altLang="sl-SI"/>
              <a:t>utilis, utile</a:t>
            </a:r>
          </a:p>
          <a:p>
            <a:pPr eaLnBrk="1" hangingPunct="1">
              <a:buFontTx/>
              <a:buNone/>
            </a:pPr>
            <a:r>
              <a:rPr lang="sl-SI" altLang="sl-SI"/>
              <a:t>→</a:t>
            </a:r>
            <a:r>
              <a:rPr lang="sl-SI" altLang="sl-SI" b="1"/>
              <a:t>utilior, utilius</a:t>
            </a:r>
          </a:p>
          <a:p>
            <a:endParaRPr lang="en-US" altLang="sl-SI"/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AE474426-ABC6-418C-9413-D9BE3ED638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/>
              <a:t> più</a:t>
            </a:r>
            <a:r>
              <a:rPr lang="sl-SI" altLang="sl-SI"/>
              <a:t> feroce </a:t>
            </a:r>
            <a:r>
              <a:rPr lang="sl-SI" altLang="sl-SI" b="1"/>
              <a:t>di</a:t>
            </a: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= okrutnejši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/>
              <a:t> più</a:t>
            </a:r>
            <a:r>
              <a:rPr lang="it-IT" altLang="sl-SI"/>
              <a:t> grave</a:t>
            </a:r>
            <a:r>
              <a:rPr lang="sl-SI" altLang="sl-SI"/>
              <a:t> </a:t>
            </a:r>
            <a:r>
              <a:rPr lang="sl-SI" altLang="sl-SI" b="1"/>
              <a:t>di</a:t>
            </a:r>
            <a:endParaRPr lang="it-IT" altLang="sl-SI" b="1"/>
          </a:p>
          <a:p>
            <a:pPr eaLnBrk="1" hangingPunct="1">
              <a:buFontTx/>
              <a:buNone/>
            </a:pPr>
            <a:r>
              <a:rPr lang="sl-SI" altLang="sl-SI"/>
              <a:t>= hujši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→</a:t>
            </a:r>
            <a:r>
              <a:rPr lang="sl-SI" altLang="sl-SI" b="1"/>
              <a:t> più</a:t>
            </a:r>
            <a:r>
              <a:rPr lang="it-IT" altLang="sl-SI"/>
              <a:t> utile</a:t>
            </a:r>
            <a:r>
              <a:rPr lang="sl-SI" altLang="sl-SI"/>
              <a:t> </a:t>
            </a:r>
            <a:r>
              <a:rPr lang="sl-SI" altLang="sl-SI" b="1"/>
              <a:t>di</a:t>
            </a:r>
          </a:p>
          <a:p>
            <a:pPr eaLnBrk="1" hangingPunct="1">
              <a:buFontTx/>
              <a:buNone/>
            </a:pPr>
            <a:r>
              <a:rPr lang="sl-SI" altLang="sl-SI"/>
              <a:t>= koristnejši</a:t>
            </a:r>
            <a:endParaRPr lang="it-IT" altLang="sl-SI"/>
          </a:p>
          <a:p>
            <a:endParaRPr lang="en-US" altLang="sl-SI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562772-9449-4508-885B-B1B2686C6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RABA SUPERLATIVA</a:t>
            </a:r>
            <a:endParaRPr lang="en-US" altLang="sl-SI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1B0237AE-CAE5-4976-8252-13411C8DDC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 sz="2400" b="1"/>
              <a:t>pravi  ali relativni superlativ (primerjava!)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= izraža najvišjo stopnjo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= prevajamo ga z NAJ-</a:t>
            </a:r>
          </a:p>
          <a:p>
            <a:pPr eaLnBrk="1" hangingPunct="1">
              <a:buFontTx/>
              <a:buNone/>
            </a:pPr>
            <a:endParaRPr lang="sl-SI" altLang="sl-SI" sz="2400"/>
          </a:p>
          <a:p>
            <a:pPr eaLnBrk="1" hangingPunct="1"/>
            <a:r>
              <a:rPr lang="sl-SI" altLang="sl-SI" sz="2400" b="1"/>
              <a:t>absolutni superlativ ali elativ (brez primerjave!)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= izraža zelo visoko stopnjo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= prevajamo ga z ZELO</a:t>
            </a:r>
            <a:endParaRPr lang="en-US" altLang="sl-SI" sz="2400"/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F9A6BC3D-6B4E-439F-A015-A18A0590194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 sz="2400" b="1"/>
              <a:t>superlativo relativo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= qualità al massimo e stabilisce un paragone</a:t>
            </a:r>
            <a:endParaRPr lang="sl-SI" altLang="sl-SI" sz="2400"/>
          </a:p>
          <a:p>
            <a:pPr eaLnBrk="1" hangingPunct="1">
              <a:buFontTx/>
              <a:buNone/>
            </a:pPr>
            <a:endParaRPr lang="sl-SI" altLang="sl-SI" sz="2400"/>
          </a:p>
          <a:p>
            <a:pPr eaLnBrk="1" hangingPunct="1">
              <a:buFontTx/>
              <a:buNone/>
            </a:pPr>
            <a:endParaRPr lang="it-IT" altLang="sl-SI" sz="2400"/>
          </a:p>
          <a:p>
            <a:pPr eaLnBrk="1" hangingPunct="1"/>
            <a:r>
              <a:rPr lang="it-IT" altLang="sl-SI" sz="2400" b="1"/>
              <a:t>superlativo assoluto o elativo 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= qualità al massimo senza paragone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BBE0FB2-63F6-4DB7-96D7-198732530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SUPERLATIV</a:t>
            </a:r>
            <a:endParaRPr lang="en-US" altLang="sl-SI"/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A8A29EE-C784-457A-8E9C-66877F3081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t-IT" altLang="sl-SI" sz="2400" b="1"/>
              <a:t>superlativo relativo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 … </a:t>
            </a:r>
            <a:r>
              <a:rPr lang="it-IT" altLang="sl-SI" sz="2400" b="1"/>
              <a:t>il</a:t>
            </a:r>
            <a:r>
              <a:rPr lang="it-IT" altLang="sl-SI" sz="2400"/>
              <a:t> più + AGG. di …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Il più lungo di tutti.</a:t>
            </a:r>
            <a:endParaRPr lang="sl-SI" altLang="sl-SI" sz="2400"/>
          </a:p>
          <a:p>
            <a:pPr eaLnBrk="1" hangingPunct="1">
              <a:buFontTx/>
              <a:buNone/>
            </a:pPr>
            <a:endParaRPr lang="it-IT" altLang="sl-SI" sz="2400"/>
          </a:p>
          <a:p>
            <a:pPr eaLnBrk="1" hangingPunct="1"/>
            <a:r>
              <a:rPr lang="it-IT" altLang="sl-SI" sz="2400" b="1"/>
              <a:t>superlativo assoluto</a:t>
            </a:r>
          </a:p>
          <a:p>
            <a:pPr eaLnBrk="1" hangingPunct="1">
              <a:buFontTx/>
              <a:buNone/>
            </a:pPr>
            <a:r>
              <a:rPr lang="it-IT" altLang="sl-SI" sz="2400"/>
              <a:t> - </a:t>
            </a:r>
            <a:r>
              <a:rPr lang="it-IT" altLang="sl-SI" sz="2400" b="1"/>
              <a:t>ISSIMO</a:t>
            </a:r>
            <a:r>
              <a:rPr lang="it-IT" altLang="sl-SI" sz="2400"/>
              <a:t>, -</a:t>
            </a:r>
            <a:r>
              <a:rPr lang="it-IT" altLang="sl-SI" sz="2400" b="1"/>
              <a:t>A</a:t>
            </a:r>
            <a:r>
              <a:rPr lang="it-IT" altLang="sl-SI" sz="2400"/>
              <a:t>, -</a:t>
            </a:r>
            <a:r>
              <a:rPr lang="it-IT" altLang="sl-SI" sz="2400" b="1"/>
              <a:t>I</a:t>
            </a:r>
            <a:r>
              <a:rPr lang="it-IT" altLang="sl-SI" sz="2400"/>
              <a:t>, -</a:t>
            </a:r>
            <a:r>
              <a:rPr lang="it-IT" altLang="sl-SI" sz="2400" b="1"/>
              <a:t>E</a:t>
            </a:r>
            <a:endParaRPr lang="it-IT" altLang="sl-SI" sz="2400"/>
          </a:p>
          <a:p>
            <a:pPr eaLnBrk="1" hangingPunct="1">
              <a:buFontTx/>
              <a:buNone/>
            </a:pPr>
            <a:r>
              <a:rPr lang="it-IT" altLang="sl-SI" sz="2400"/>
              <a:t>lunghissimo, -i</a:t>
            </a:r>
            <a:endParaRPr lang="sl-SI" altLang="sl-SI" sz="2400"/>
          </a:p>
          <a:p>
            <a:pPr eaLnBrk="1" hangingPunct="1">
              <a:buFontTx/>
              <a:buNone/>
            </a:pPr>
            <a:endParaRPr lang="sl-SI" altLang="sl-SI" sz="2400"/>
          </a:p>
          <a:p>
            <a:pPr eaLnBrk="1" hangingPunct="1"/>
            <a:r>
              <a:rPr lang="sl-SI" altLang="sl-SI" sz="2400" b="1"/>
              <a:t>molto + </a:t>
            </a:r>
            <a:r>
              <a:rPr lang="sl-SI" altLang="sl-SI" sz="2400"/>
              <a:t>AGG.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molto lungo</a:t>
            </a:r>
            <a:endParaRPr lang="it-IT" altLang="sl-SI" sz="2400"/>
          </a:p>
          <a:p>
            <a:pPr eaLnBrk="1" hangingPunct="1"/>
            <a:endParaRPr lang="en-US" altLang="sl-SI" sz="2400"/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60EF897E-0099-45ED-A89D-756E441BB90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sl-SI" altLang="sl-SI" sz="2400" b="1"/>
              <a:t>V latinščini imata absolutni superlativ in elativ isto obliko:</a:t>
            </a:r>
          </a:p>
          <a:p>
            <a:pPr eaLnBrk="1" hangingPunct="1"/>
            <a:endParaRPr lang="sl-SI" altLang="sl-SI" sz="2400" b="1"/>
          </a:p>
          <a:p>
            <a:pPr eaLnBrk="1" hangingPunct="1">
              <a:buFontTx/>
              <a:buNone/>
            </a:pPr>
            <a:r>
              <a:rPr lang="sl-SI" altLang="sl-SI" sz="2400" b="1"/>
              <a:t>    osnova</a:t>
            </a:r>
            <a:r>
              <a:rPr lang="sl-SI" altLang="sl-SI" sz="2400"/>
              <a:t> pozitiva </a:t>
            </a:r>
          </a:p>
          <a:p>
            <a:pPr eaLnBrk="1" hangingPunct="1">
              <a:buFontTx/>
              <a:buNone/>
            </a:pPr>
            <a:r>
              <a:rPr lang="sl-SI" altLang="sl-SI" sz="2400"/>
              <a:t>               </a:t>
            </a:r>
            <a:r>
              <a:rPr lang="sl-SI" altLang="sl-SI" sz="2400" b="1"/>
              <a:t>+</a:t>
            </a:r>
          </a:p>
          <a:p>
            <a:pPr eaLnBrk="1" hangingPunct="1">
              <a:buFontTx/>
              <a:buNone/>
            </a:pPr>
            <a:r>
              <a:rPr lang="sl-SI" altLang="sl-SI" sz="2400" b="1"/>
              <a:t>    -ISSIMUS, A, UM</a:t>
            </a:r>
          </a:p>
          <a:p>
            <a:pPr eaLnBrk="1" hangingPunct="1">
              <a:buFontTx/>
              <a:buNone/>
            </a:pPr>
            <a:endParaRPr lang="sl-SI" altLang="sl-SI" sz="2400"/>
          </a:p>
          <a:p>
            <a:pPr eaLnBrk="1" hangingPunct="1">
              <a:buFontTx/>
              <a:buNone/>
            </a:pPr>
            <a:r>
              <a:rPr lang="sl-SI" altLang="sl-SI" sz="2400" i="1">
                <a:latin typeface="Times New Roman" panose="02020603050405020304" pitchFamily="18" charset="0"/>
              </a:rPr>
              <a:t>pozitiv</a:t>
            </a:r>
            <a:r>
              <a:rPr lang="sl-SI" altLang="sl-SI" sz="2400">
                <a:latin typeface="Times New Roman" panose="02020603050405020304" pitchFamily="18" charset="0"/>
              </a:rPr>
              <a:t>: longus, </a:t>
            </a:r>
            <a:r>
              <a:rPr lang="sl-SI" altLang="sl-SI" sz="2400" b="1">
                <a:latin typeface="Times New Roman" panose="02020603050405020304" pitchFamily="18" charset="0"/>
              </a:rPr>
              <a:t>long</a:t>
            </a:r>
            <a:r>
              <a:rPr lang="sl-SI" altLang="sl-SI" sz="2400">
                <a:latin typeface="Times New Roman" panose="02020603050405020304" pitchFamily="18" charset="0"/>
              </a:rPr>
              <a:t>-i                         </a:t>
            </a:r>
          </a:p>
          <a:p>
            <a:pPr eaLnBrk="1" hangingPunct="1">
              <a:buFontTx/>
              <a:buNone/>
            </a:pPr>
            <a:r>
              <a:rPr lang="sl-SI" altLang="sl-SI" sz="2400" i="1">
                <a:latin typeface="Times New Roman" panose="02020603050405020304" pitchFamily="18" charset="0"/>
              </a:rPr>
              <a:t>superlativ</a:t>
            </a:r>
            <a:r>
              <a:rPr lang="sl-SI" altLang="sl-SI" sz="2400">
                <a:latin typeface="Times New Roman" panose="02020603050405020304" pitchFamily="18" charset="0"/>
              </a:rPr>
              <a:t>: </a:t>
            </a:r>
            <a:r>
              <a:rPr lang="sl-SI" altLang="sl-SI" sz="2400" b="1">
                <a:latin typeface="Times New Roman" panose="02020603050405020304" pitchFamily="18" charset="0"/>
              </a:rPr>
              <a:t>long</a:t>
            </a:r>
            <a:r>
              <a:rPr lang="sl-SI" altLang="sl-SI" sz="2400">
                <a:latin typeface="Times New Roman" panose="02020603050405020304" pitchFamily="18" charset="0"/>
              </a:rPr>
              <a:t>-issimus 3</a:t>
            </a:r>
            <a:endParaRPr lang="sl-SI" altLang="sl-SI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endParaRPr lang="sl-SI" altLang="sl-SI" sz="2400"/>
          </a:p>
          <a:p>
            <a:pPr eaLnBrk="1" hangingPunct="1">
              <a:buFontTx/>
              <a:buNone/>
            </a:pPr>
            <a:endParaRPr lang="it-IT" altLang="sl-SI" sz="24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E0E158E-714F-4551-A490-979721943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Tvorite superlativ in ga prevedite:</a:t>
            </a:r>
            <a:endParaRPr lang="en-US" altLang="sl-SI" sz="40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846C94B7-2E58-4B02-9FE7-8340443F1D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simplex, simplicis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</a:t>
            </a:r>
            <a:r>
              <a:rPr lang="sl-SI" altLang="sl-SI" b="1"/>
              <a:t>simplicissimus 3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latin typeface="Arial Unicode MS" pitchFamily="34" charset="-128"/>
              </a:rPr>
              <a:t>felix, felicis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→ </a:t>
            </a:r>
            <a:r>
              <a:rPr lang="sl-SI" altLang="sl-SI" b="1">
                <a:latin typeface="Arial Unicode MS" pitchFamily="34" charset="-128"/>
              </a:rPr>
              <a:t>felic-issimus 3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altus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</a:t>
            </a:r>
            <a:r>
              <a:rPr lang="sl-SI" altLang="sl-SI" b="1"/>
              <a:t>altissimus 3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rarus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</a:t>
            </a:r>
            <a:r>
              <a:rPr lang="sl-SI" altLang="sl-SI" b="1"/>
              <a:t>rarissimus 3</a:t>
            </a:r>
            <a:endParaRPr lang="en-US" altLang="sl-SI" b="1"/>
          </a:p>
          <a:p>
            <a:pPr eaLnBrk="1" hangingPunct="1">
              <a:lnSpc>
                <a:spcPct val="90000"/>
              </a:lnSpc>
            </a:pPr>
            <a:endParaRPr lang="en-US" altLang="sl-SI" b="1"/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58D5809E-B719-481C-B6AA-4031E63D78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/>
              <a:t>semplice </a:t>
            </a: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sl-SI" altLang="sl-SI"/>
              <a:t> </a:t>
            </a:r>
            <a:r>
              <a:rPr lang="sl-SI" altLang="sl-SI" b="1"/>
              <a:t>il piu semplice di</a:t>
            </a:r>
            <a:endParaRPr lang="it-IT" altLang="sl-SI" b="1"/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semplicissimo</a:t>
            </a:r>
          </a:p>
          <a:p>
            <a:pPr eaLnBrk="1" hangingPunct="1"/>
            <a:r>
              <a:rPr lang="it-IT" altLang="sl-SI"/>
              <a:t>felice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felicissimo</a:t>
            </a:r>
          </a:p>
          <a:p>
            <a:pPr eaLnBrk="1" hangingPunct="1"/>
            <a:r>
              <a:rPr lang="it-IT" altLang="sl-SI"/>
              <a:t>alto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altissimo</a:t>
            </a:r>
          </a:p>
          <a:p>
            <a:pPr eaLnBrk="1" hangingPunct="1"/>
            <a:r>
              <a:rPr lang="it-IT" altLang="sl-SI"/>
              <a:t>raro, -a</a:t>
            </a:r>
          </a:p>
          <a:p>
            <a:pPr eaLnBrk="1" hangingPunct="1">
              <a:buFontTx/>
              <a:buNone/>
            </a:pPr>
            <a:r>
              <a:rPr lang="sl-SI" altLang="sl-SI">
                <a:latin typeface="Arial Unicode MS" pitchFamily="34" charset="-128"/>
              </a:rPr>
              <a:t>→</a:t>
            </a:r>
            <a:r>
              <a:rPr lang="it-IT" altLang="sl-SI"/>
              <a:t> </a:t>
            </a:r>
            <a:r>
              <a:rPr lang="it-IT" altLang="sl-SI" b="1"/>
              <a:t>rarissimo</a:t>
            </a:r>
          </a:p>
          <a:p>
            <a:pPr eaLnBrk="1" hangingPunct="1"/>
            <a:endParaRPr lang="it-IT" altLang="sl-SI"/>
          </a:p>
          <a:p>
            <a:pPr eaLnBrk="1" hangingPunct="1">
              <a:buFontTx/>
              <a:buNone/>
            </a:pPr>
            <a:r>
              <a:rPr lang="it-IT" altLang="sl-SI"/>
              <a:t>  </a:t>
            </a:r>
          </a:p>
          <a:p>
            <a:pPr eaLnBrk="1" hangingPunct="1">
              <a:buFontTx/>
              <a:buNone/>
            </a:pPr>
            <a:endParaRPr lang="it-IT" altLang="sl-SI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C48BD43-EE58-46EA-B481-18C0C1A35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PRAVI SUPERLATIV ALI ELATIV?</a:t>
            </a:r>
            <a:endParaRPr lang="en-US" altLang="sl-SI" sz="40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FBDEA1C-2BA5-4C1C-B76A-A1C06521E5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ial Unicode MS" pitchFamily="34" charset="-128"/>
              </a:rPr>
              <a:t>Socrates </a:t>
            </a:r>
            <a:r>
              <a:rPr lang="sl-SI" altLang="sl-SI" b="1">
                <a:latin typeface="Arial Unicode MS" pitchFamily="34" charset="-128"/>
              </a:rPr>
              <a:t>sapientissimus</a:t>
            </a:r>
            <a:r>
              <a:rPr lang="sl-SI" altLang="sl-SI">
                <a:latin typeface="Arial Unicode MS" pitchFamily="34" charset="-128"/>
              </a:rPr>
              <a:t> omnium Graecorum fuit.</a:t>
            </a:r>
          </a:p>
          <a:p>
            <a:pPr eaLnBrk="1" hangingPunct="1">
              <a:buFontTx/>
              <a:buNone/>
            </a:pPr>
            <a:endParaRPr lang="sl-SI" altLang="sl-SI">
              <a:latin typeface="Arial Unicode MS" pitchFamily="34" charset="-128"/>
            </a:endParaRPr>
          </a:p>
          <a:p>
            <a:pPr eaLnBrk="1" hangingPunct="1"/>
            <a:r>
              <a:rPr lang="sl-SI" altLang="sl-SI">
                <a:latin typeface="Arial Unicode MS" pitchFamily="34" charset="-128"/>
              </a:rPr>
              <a:t>Socrates vir</a:t>
            </a:r>
          </a:p>
          <a:p>
            <a:pPr eaLnBrk="1" hangingPunct="1">
              <a:buFontTx/>
              <a:buNone/>
            </a:pPr>
            <a:r>
              <a:rPr lang="sl-SI" altLang="sl-SI" b="1">
                <a:latin typeface="Arial Unicode MS" pitchFamily="34" charset="-128"/>
              </a:rPr>
              <a:t>    sapientissimus </a:t>
            </a:r>
            <a:r>
              <a:rPr lang="sl-SI" altLang="sl-SI">
                <a:latin typeface="Arial Unicode MS" pitchFamily="34" charset="-128"/>
              </a:rPr>
              <a:t>fuit. </a:t>
            </a:r>
          </a:p>
          <a:p>
            <a:pPr eaLnBrk="1" hangingPunct="1">
              <a:buFontTx/>
              <a:buNone/>
            </a:pPr>
            <a:endParaRPr lang="sl-SI" altLang="sl-SI">
              <a:latin typeface="Arial Unicode MS" pitchFamily="34" charset="-128"/>
            </a:endParaRPr>
          </a:p>
          <a:p>
            <a:pPr eaLnBrk="1" hangingPunct="1"/>
            <a:endParaRPr lang="en-US" altLang="sl-SI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DC0D56B-8D4E-4C51-BAF0-A0FF9DD9C9B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sl-SI"/>
              <a:t>Socrate fu </a:t>
            </a:r>
            <a:r>
              <a:rPr lang="it-IT" altLang="sl-SI" b="1"/>
              <a:t>il più</a:t>
            </a:r>
            <a:r>
              <a:rPr lang="it-IT" altLang="sl-SI"/>
              <a:t> </a:t>
            </a:r>
            <a:r>
              <a:rPr lang="it-IT" altLang="sl-SI" b="1"/>
              <a:t>saggio</a:t>
            </a:r>
            <a:r>
              <a:rPr lang="it-IT" altLang="sl-SI"/>
              <a:t> di tutti i greci.</a:t>
            </a:r>
          </a:p>
          <a:p>
            <a:pPr eaLnBrk="1" hangingPunct="1"/>
            <a:endParaRPr lang="it-IT" altLang="sl-SI"/>
          </a:p>
          <a:p>
            <a:pPr eaLnBrk="1" hangingPunct="1"/>
            <a:endParaRPr lang="it-IT" altLang="sl-SI"/>
          </a:p>
          <a:p>
            <a:pPr eaLnBrk="1" hangingPunct="1"/>
            <a:endParaRPr lang="it-IT" altLang="sl-SI"/>
          </a:p>
          <a:p>
            <a:pPr eaLnBrk="1" hangingPunct="1"/>
            <a:r>
              <a:rPr lang="it-IT" altLang="sl-SI"/>
              <a:t>Socrate fu un uomo </a:t>
            </a:r>
            <a:r>
              <a:rPr lang="it-IT" altLang="sl-SI" b="1"/>
              <a:t>saggissimo</a:t>
            </a:r>
            <a:r>
              <a:rPr lang="it-IT" altLang="sl-SI"/>
              <a:t>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tvorba v ACI">
  <a:themeElements>
    <a:clrScheme name="Pretvorba v A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tvorba v ACI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tvorba v A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0</TotalTime>
  <Words>656</Words>
  <Application>Microsoft Office PowerPoint</Application>
  <PresentationFormat>On-screen Show (4:3)</PresentationFormat>
  <Paragraphs>224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Pretvorba v ACI</vt:lpstr>
      <vt:lpstr>STOPNJEVANJE (GRADACIJA) PRIDEVNIKOV</vt:lpstr>
      <vt:lpstr>PowerPoint Presentation</vt:lpstr>
      <vt:lpstr>KOMPARATIV - COMPARATIVO</vt:lpstr>
      <vt:lpstr>Tvorite komparativ v latinščini in ga prevedite v italijanščino:</vt:lpstr>
      <vt:lpstr>PowerPoint Presentation</vt:lpstr>
      <vt:lpstr>RABA SUPERLATIVA</vt:lpstr>
      <vt:lpstr>SUPERLATIV</vt:lpstr>
      <vt:lpstr>Tvorite superlativ in ga prevedite:</vt:lpstr>
      <vt:lpstr>PRAVI SUPERLATIV ALI ELATIV?</vt:lpstr>
      <vt:lpstr>POSEBNOSTI V STOPNJEVANJU</vt:lpstr>
      <vt:lpstr>PowerPoint Presentation</vt:lpstr>
      <vt:lpstr>PowerPoint Presentation</vt:lpstr>
      <vt:lpstr>PowerPoint Presentation</vt:lpstr>
      <vt:lpstr>KOMPARATIV SE SKLANJA PO  3. DEKLINACIJI: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2019-05-31T08:47:54Z</dcterms:created>
  <dcterms:modified xsi:type="dcterms:W3CDTF">2019-05-31T08:47:54Z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