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3" r:id="rId1"/>
  </p:sldMasterIdLst>
  <p:sldIdLst>
    <p:sldId id="256" r:id="rId2"/>
    <p:sldId id="257" r:id="rId3"/>
    <p:sldId id="267" r:id="rId4"/>
    <p:sldId id="266" r:id="rId5"/>
    <p:sldId id="258" r:id="rId6"/>
    <p:sldId id="259" r:id="rId7"/>
    <p:sldId id="260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C6D223-E73D-4DFB-9E75-71F77091E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963EFE-C8E6-4F90-B0D0-4EE8B22132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2F1AFF-363B-4312-B4BE-7C8499906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A0496-3C4F-4C9F-8E3E-FF066DE032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280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E52CFE-4068-492B-BB14-270B8D967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500DD7-8BA0-4A07-BEA0-E5719FC9F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3DAF22-35D9-4FEB-B95B-2F14DFF0E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B564F-50B6-4B6B-A4C6-C5A48E59B3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2677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D7363D-1340-4067-BD7A-4F68A7945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CF716A-731A-4052-8D97-E849DFC1D4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C0DDE8-6022-4E67-AD90-A79EC20167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0B0CC-1191-4019-A3D9-2602F3AF57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569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187D55-5A35-4FF2-8CB9-DC9D5CB91A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52F6A8-5C1C-4159-9753-EA61FD63E9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38E090-A71C-4AC7-B63C-E621962CF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DB237-F145-45CE-AA6C-1F93F007EF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6813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83523F-5FAA-4C28-97E6-2CD8F1B41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B86556-AA9E-412E-9996-19D06A12BA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B48AA8-4B18-427C-A487-3DAD92F68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3D06D-6831-4BDB-BD30-DE887B8351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683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730219-77F1-4BAB-8D4F-CF082F065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DADFB-13D2-450C-8349-41958BF0E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9BE898-9572-41A0-BEDD-4CBF272FA6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017F5-A3E4-4B36-B29D-B6C6F26314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3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2F0A23-C468-43C1-BB38-787571A4D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D72613-E637-4BF3-A2A4-F83770A278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A5825A-E848-44F9-9BBB-89A143C5F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CEB07-9303-4973-BC4B-3DAA2AD1C87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728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910683-4DC6-4736-AC2F-3F4FC73918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FAFAE4-185C-4F47-8256-E305E4D455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F29B58-58FD-461F-8EC9-36ED3380B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79543-D562-49C1-828C-7257AA15BC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904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3DE2A4-E20D-4FC6-A7EC-4EA6102E22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58E149-885A-44DC-A58E-6D318334CC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AE2D07-761D-42C0-ACA8-AFB293D0C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89438-CB97-4ECF-ADC6-8309797DF2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611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608615-95CD-4638-8FAD-6B1602279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645C73-AD78-4F0E-A4F0-C1EC4E792D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EF32EC-E4BF-4B98-A888-97FEC9FB1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8276B-BA93-41A6-A7E8-EC1F13E442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551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2DCBE-4107-49EB-883C-14FA66B2CE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9028B2-53A0-4F6C-8957-1742DF3A03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BDF402-E210-4774-80C1-B02E858FF4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0EE2A-3B12-4023-948C-849D7D6288C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317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C74E10C-7E26-49DB-8458-88BEEEDC4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3E8418F-E721-4508-B953-143FD20A9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49C2DC20-987F-4D41-9070-9E8C2D9F52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DC314F59-A4CF-4A7A-91FD-789ED24186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5AF55BEA-E005-485D-A728-F859D8738C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41C7CE20-5DA5-4AE7-B4A1-20F1A427F7C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Elektronegativnost" TargetMode="External"/><Relationship Id="rId3" Type="http://schemas.openxmlformats.org/officeDocument/2006/relationships/hyperlink" Target="http://sl.wikipedia.org/wiki/Atomska_masa" TargetMode="External"/><Relationship Id="rId7" Type="http://schemas.openxmlformats.org/officeDocument/2006/relationships/hyperlink" Target="http://sl.wikipedia.org/wiki/Gostot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Vreli%C5%A1%C4%8De" TargetMode="External"/><Relationship Id="rId5" Type="http://schemas.openxmlformats.org/officeDocument/2006/relationships/hyperlink" Target="http://sl.wikipedia.org/wiki/Kelvin" TargetMode="External"/><Relationship Id="rId4" Type="http://schemas.openxmlformats.org/officeDocument/2006/relationships/hyperlink" Target="http://sl.wikipedia.org/wiki/Tali%C5%A1%C4%8De" TargetMode="External"/><Relationship Id="rId9" Type="http://schemas.openxmlformats.org/officeDocument/2006/relationships/hyperlink" Target="http://sl.wikipedia.org/wiki/Paulingova_lestvi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>
            <a:extLst>
              <a:ext uri="{FF2B5EF4-FFF2-40B4-BE49-F238E27FC236}">
                <a16:creationId xmlns:a16="http://schemas.microsoft.com/office/drawing/2014/main" id="{ACE27D54-D8FE-40AC-B167-EB1141958B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765175"/>
            <a:ext cx="6840537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b="1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path path="rect">
                    <a:fillToRect l="50000" t="50000" r="50000" b="50000"/>
                  </a:path>
                </a:gradFill>
                <a:latin typeface="INVADER"/>
              </a:rPr>
              <a:t>ALKALIJSKE KOVINE</a:t>
            </a:r>
          </a:p>
        </p:txBody>
      </p:sp>
      <p:pic>
        <p:nvPicPr>
          <p:cNvPr id="2051" name="Picture 7" descr="alkalimetals_new">
            <a:extLst>
              <a:ext uri="{FF2B5EF4-FFF2-40B4-BE49-F238E27FC236}">
                <a16:creationId xmlns:a16="http://schemas.microsoft.com/office/drawing/2014/main" id="{DD7C82ED-CF0B-4D50-A69A-701878F5E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916113"/>
            <a:ext cx="21939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0" descr="File:Petalite.jpg">
            <a:extLst>
              <a:ext uri="{FF2B5EF4-FFF2-40B4-BE49-F238E27FC236}">
                <a16:creationId xmlns:a16="http://schemas.microsoft.com/office/drawing/2014/main" id="{C9CC9C52-8A3A-41D9-BF09-64116BE6D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24479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 descr="File:Lepidolite-76774.jpg">
            <a:extLst>
              <a:ext uri="{FF2B5EF4-FFF2-40B4-BE49-F238E27FC236}">
                <a16:creationId xmlns:a16="http://schemas.microsoft.com/office/drawing/2014/main" id="{FDA23AF4-1851-47F2-B3ED-59312C988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276475"/>
            <a:ext cx="30956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3">
            <a:extLst>
              <a:ext uri="{FF2B5EF4-FFF2-40B4-BE49-F238E27FC236}">
                <a16:creationId xmlns:a16="http://schemas.microsoft.com/office/drawing/2014/main" id="{2740E532-A5F9-46BE-A6DE-A4D2DEC62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949950"/>
            <a:ext cx="43926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File:CsCrystals.JPG">
            <a:extLst>
              <a:ext uri="{FF2B5EF4-FFF2-40B4-BE49-F238E27FC236}">
                <a16:creationId xmlns:a16="http://schemas.microsoft.com/office/drawing/2014/main" id="{36C3E5FB-AEAC-44A8-907C-77C70E674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1955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>
            <a:extLst>
              <a:ext uri="{FF2B5EF4-FFF2-40B4-BE49-F238E27FC236}">
                <a16:creationId xmlns:a16="http://schemas.microsoft.com/office/drawing/2014/main" id="{17D8099F-70BD-4317-85DD-FFEAACA20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/>
              <a:t>Cezij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4AA4205E-30FF-4693-B569-190D5919D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700213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sl-SI" altLang="sl-SI" sz="2000"/>
              <a:t>Sestava:</a:t>
            </a:r>
            <a:br>
              <a:rPr lang="sl-SI" altLang="sl-SI" sz="2000"/>
            </a:br>
            <a:r>
              <a:rPr lang="sl-SI" altLang="sl-SI" sz="2000"/>
              <a:t>	55elektronov, 55protonov, 78 nevtronov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Agregatno stanje (Pri standardnih pogojih): 	</a:t>
            </a:r>
            <a:br>
              <a:rPr lang="sl-SI" altLang="sl-SI" sz="2000"/>
            </a:br>
            <a:r>
              <a:rPr lang="sl-SI" altLang="sl-SI" sz="2000"/>
              <a:t>	trdno, lahko tudi tekoče -&gt; mehek, srebrno zlate barve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Pridobivanje:</a:t>
            </a:r>
            <a:br>
              <a:rPr lang="sl-SI" altLang="sl-SI" sz="2000"/>
            </a:br>
            <a:r>
              <a:rPr lang="sl-SI" altLang="sl-SI" sz="2000"/>
              <a:t>	Iz drugih mineralov in rudnin.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Uporaba:</a:t>
            </a:r>
            <a:br>
              <a:rPr lang="sl-SI" altLang="sl-SI" sz="2000"/>
            </a:br>
            <a:r>
              <a:rPr lang="sl-SI" altLang="sl-SI" sz="2000"/>
              <a:t>	Fotocelice, atomska ura, snov za odstranjevanje sledov zraka, vir sevanja gama.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Lastnosti:</a:t>
            </a:r>
            <a:br>
              <a:rPr lang="sl-SI" altLang="sl-SI" sz="2000"/>
            </a:br>
            <a:r>
              <a:rPr lang="sl-SI" altLang="sl-SI" sz="2000"/>
              <a:t>	Je gostejši od vode. Pri reakciji z vodo hitro sproščanje vodika povzroči močan udarni val. Tudi cezij je lahko pri sobni temp. tekoč. Je najredkejša alkalijska kovina.  </a:t>
            </a:r>
          </a:p>
          <a:p>
            <a:pPr>
              <a:lnSpc>
                <a:spcPct val="80000"/>
              </a:lnSpc>
              <a:defRPr/>
            </a:pPr>
            <a:endParaRPr lang="sl-SI" altLang="sl-SI" sz="2000"/>
          </a:p>
        </p:txBody>
      </p:sp>
      <p:pic>
        <p:nvPicPr>
          <p:cNvPr id="11269" name="Picture 10" descr="File:Electron shell 055 Caesium.svg">
            <a:extLst>
              <a:ext uri="{FF2B5EF4-FFF2-40B4-BE49-F238E27FC236}">
                <a16:creationId xmlns:a16="http://schemas.microsoft.com/office/drawing/2014/main" id="{5BCECA23-1C7B-427F-ACD0-E3BCC8D29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0"/>
            <a:ext cx="26543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Picture 12" descr="video-cesium_2">
            <a:extLst>
              <a:ext uri="{FF2B5EF4-FFF2-40B4-BE49-F238E27FC236}">
                <a16:creationId xmlns:a16="http://schemas.microsoft.com/office/drawing/2014/main" id="{8193C51C-6A18-44D2-B964-66B5BCD8E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33337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2" name="Picture 14" descr="mid-Cesium_water">
            <a:extLst>
              <a:ext uri="{FF2B5EF4-FFF2-40B4-BE49-F238E27FC236}">
                <a16:creationId xmlns:a16="http://schemas.microsoft.com/office/drawing/2014/main" id="{B35A6041-B3FF-4F3A-B69B-6223699D8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81300"/>
            <a:ext cx="39243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radioactive symbol">
            <a:extLst>
              <a:ext uri="{FF2B5EF4-FFF2-40B4-BE49-F238E27FC236}">
                <a16:creationId xmlns:a16="http://schemas.microsoft.com/office/drawing/2014/main" id="{14CA682A-F4E2-4DCB-8F36-8144382F1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352925"/>
            <a:ext cx="25336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 descr="Pichblende">
            <a:extLst>
              <a:ext uri="{FF2B5EF4-FFF2-40B4-BE49-F238E27FC236}">
                <a16:creationId xmlns:a16="http://schemas.microsoft.com/office/drawing/2014/main" id="{3B359A47-3B53-4F85-8ADD-46B6D2F16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3048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>
            <a:extLst>
              <a:ext uri="{FF2B5EF4-FFF2-40B4-BE49-F238E27FC236}">
                <a16:creationId xmlns:a16="http://schemas.microsoft.com/office/drawing/2014/main" id="{875E0222-5F6D-4CEB-A83B-B1661D1DC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/>
              <a:t>Francij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801698D0-29C9-4EAB-9347-DFFA87123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sl-SI" altLang="sl-SI" sz="2000"/>
              <a:t>Sestava:</a:t>
            </a:r>
            <a:br>
              <a:rPr lang="sl-SI" altLang="sl-SI" sz="2000"/>
            </a:br>
            <a:r>
              <a:rPr lang="sl-SI" altLang="sl-SI" sz="2000"/>
              <a:t>	87elektronov, 87 protonov, lahko ima različno število nevtronov.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Agregatno stanje (Pri standardnih pogojih): 	</a:t>
            </a:r>
            <a:br>
              <a:rPr lang="sl-SI" altLang="sl-SI" sz="2000"/>
            </a:br>
            <a:r>
              <a:rPr lang="sl-SI" altLang="sl-SI" sz="2000"/>
              <a:t>	Trdno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Pridobivanje:</a:t>
            </a:r>
            <a:br>
              <a:rPr lang="sl-SI" altLang="sl-SI" sz="2000"/>
            </a:br>
            <a:r>
              <a:rPr lang="sl-SI" altLang="sl-SI" sz="2000"/>
              <a:t>	Uranove in torijeve rude.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Uporaba:</a:t>
            </a:r>
            <a:br>
              <a:rPr lang="sl-SI" altLang="sl-SI" sz="2000"/>
            </a:br>
            <a:r>
              <a:rPr lang="sl-SI" altLang="sl-SI" sz="2000"/>
              <a:t>	Brez praktične uporabe, le za znanstvene raziskave.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Lastnosti:</a:t>
            </a:r>
            <a:br>
              <a:rPr lang="sl-SI" altLang="sl-SI" sz="2000"/>
            </a:br>
            <a:r>
              <a:rPr lang="sl-SI" altLang="sl-SI" sz="2000"/>
              <a:t>	Je najtežja alkalijska kovina, ki je zelo radioaktivna. V naravi je drugi najredkejši element.</a:t>
            </a:r>
          </a:p>
          <a:p>
            <a:pPr>
              <a:lnSpc>
                <a:spcPct val="80000"/>
              </a:lnSpc>
              <a:defRPr/>
            </a:pPr>
            <a:endParaRPr lang="sl-SI" altLang="sl-SI" sz="2000"/>
          </a:p>
        </p:txBody>
      </p:sp>
      <p:pic>
        <p:nvPicPr>
          <p:cNvPr id="12294" name="Picture 6" descr="File:Electron shell 087 Francium.svg">
            <a:extLst>
              <a:ext uri="{FF2B5EF4-FFF2-40B4-BE49-F238E27FC236}">
                <a16:creationId xmlns:a16="http://schemas.microsoft.com/office/drawing/2014/main" id="{F3E2A8B0-CD46-422D-8C1D-E8005FDC4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0"/>
            <a:ext cx="23860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File:Fr,87.jpg">
            <a:extLst>
              <a:ext uri="{FF2B5EF4-FFF2-40B4-BE49-F238E27FC236}">
                <a16:creationId xmlns:a16="http://schemas.microsoft.com/office/drawing/2014/main" id="{903BC4B0-DE1A-478E-ADB8-26B38334D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5888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83" descr="File:PotashUSGOV.jpg">
            <a:extLst>
              <a:ext uri="{FF2B5EF4-FFF2-40B4-BE49-F238E27FC236}">
                <a16:creationId xmlns:a16="http://schemas.microsoft.com/office/drawing/2014/main" id="{9362213E-8BB7-48FA-A3CD-D49CBE0B5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3375"/>
            <a:ext cx="29876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>
            <a:extLst>
              <a:ext uri="{FF2B5EF4-FFF2-40B4-BE49-F238E27FC236}">
                <a16:creationId xmlns:a16="http://schemas.microsoft.com/office/drawing/2014/main" id="{117ED65C-582E-43CB-8908-B43D04B25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/>
              <a:t>Alkalijske kovine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712ED09-709D-42A3-8C44-7BE6CF5FB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/>
              <a:t>So kemijski elementi 1.skupine v periodnem sistemu (izjema je vodik – H)</a:t>
            </a:r>
          </a:p>
          <a:p>
            <a:pPr eaLnBrk="1" hangingPunct="1">
              <a:defRPr/>
            </a:pPr>
            <a:r>
              <a:rPr lang="sl-SI" altLang="sl-SI"/>
              <a:t>To so: Litij(Li), Natrij(Na), Kalij(K), Rubidij(Rb), Cezij(Cs) in Francij(Fr)</a:t>
            </a:r>
          </a:p>
          <a:p>
            <a:pPr eaLnBrk="1" hangingPunct="1">
              <a:defRPr/>
            </a:pPr>
            <a:endParaRPr lang="sl-SI" altLang="sl-SI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820B19DF-8C4D-44F6-90E3-B7863EDCB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27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  <p:graphicFrame>
        <p:nvGraphicFramePr>
          <p:cNvPr id="50465" name="Group 289">
            <a:extLst>
              <a:ext uri="{FF2B5EF4-FFF2-40B4-BE49-F238E27FC236}">
                <a16:creationId xmlns:a16="http://schemas.microsoft.com/office/drawing/2014/main" id="{EA2E487E-C724-44ED-B69A-E8EB268FB538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3752850"/>
          <a:ext cx="8280400" cy="3108834"/>
        </p:xfrm>
        <a:graphic>
          <a:graphicData uri="http://schemas.openxmlformats.org/drawingml/2006/table">
            <a:tbl>
              <a:tblPr/>
              <a:tblGrid>
                <a:gridCol w="124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5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4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Alkalijska</a:t>
                      </a:r>
                      <a:b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kovina</a:t>
                      </a: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645AD"/>
                          </a:solidFill>
                          <a:effectLst/>
                          <a:latin typeface="Arial" charset="0"/>
                          <a:cs typeface="Arial" charset="0"/>
                          <a:hlinkClick r:id="rId3" tooltip="Atomska masa"/>
                        </a:rPr>
                        <a:t>Atomska masa</a:t>
                      </a:r>
                      <a:b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(g/mol)</a:t>
                      </a: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645AD"/>
                          </a:solidFill>
                          <a:effectLst/>
                          <a:latin typeface="Arial" charset="0"/>
                          <a:cs typeface="Arial" charset="0"/>
                          <a:hlinkClick r:id="rId4" tooltip="Tališče"/>
                        </a:rPr>
                        <a:t>Tališče</a:t>
                      </a:r>
                      <a:b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645AD"/>
                          </a:solidFill>
                          <a:effectLst/>
                          <a:latin typeface="Arial" charset="0"/>
                          <a:cs typeface="Arial" charset="0"/>
                          <a:hlinkClick r:id="rId5" tooltip="Kelvin"/>
                        </a:rPr>
                        <a:t>K</a:t>
                      </a: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645AD"/>
                          </a:solidFill>
                          <a:effectLst/>
                          <a:latin typeface="Arial" charset="0"/>
                          <a:cs typeface="Arial" charset="0"/>
                          <a:hlinkClick r:id="rId6" tooltip="Vrelišče"/>
                        </a:rPr>
                        <a:t>Vrelišče</a:t>
                      </a:r>
                      <a:b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(K)</a:t>
                      </a: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645AD"/>
                          </a:solidFill>
                          <a:effectLst/>
                          <a:latin typeface="Arial" charset="0"/>
                          <a:cs typeface="Arial" charset="0"/>
                          <a:hlinkClick r:id="rId7" tooltip="Gostota"/>
                        </a:rPr>
                        <a:t>Gostota</a:t>
                      </a:r>
                      <a:b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(g/cm</a:t>
                      </a:r>
                      <a:r>
                        <a:rPr kumimoji="0" lang="sl-SI" altLang="sl-SI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645AD"/>
                          </a:solidFill>
                          <a:effectLst/>
                          <a:latin typeface="Arial" charset="0"/>
                          <a:cs typeface="Arial" charset="0"/>
                          <a:hlinkClick r:id="rId8" tooltip="Elektronegativnost"/>
                        </a:rPr>
                        <a:t>Elektronegativnost</a:t>
                      </a:r>
                      <a:b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645AD"/>
                          </a:solidFill>
                          <a:effectLst/>
                          <a:latin typeface="Arial" charset="0"/>
                          <a:cs typeface="Arial" charset="0"/>
                          <a:hlinkClick r:id="rId9" tooltip="Paulingova lestvica"/>
                        </a:rPr>
                        <a:t>Pauling</a:t>
                      </a: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Litij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6,941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453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1615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0,534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0,98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Natrij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22,990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370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1156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0,968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0,93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Kalij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39,098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336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1032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0,89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0,82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Rubidij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85,468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312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961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1,532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0,82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Cezij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132,905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301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944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1,93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0,79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Francij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(223)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295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950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1,87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0,70</a:t>
                      </a:r>
                    </a:p>
                  </a:txBody>
                  <a:tcPr marT="45711" marB="45711" anchor="ctr" horzOverflow="overflow">
                    <a:lnL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36" name="Rectangle 279">
            <a:extLst>
              <a:ext uri="{FF2B5EF4-FFF2-40B4-BE49-F238E27FC236}">
                <a16:creationId xmlns:a16="http://schemas.microsoft.com/office/drawing/2014/main" id="{38B8EC16-4129-4C5A-8CC1-0CF9140D6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6538"/>
            <a:ext cx="1841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sl-SI" altLang="sl-SI" sz="90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File:Pollucite-RoyalOntarioMuseum-Jan18-09.jpg">
            <a:extLst>
              <a:ext uri="{FF2B5EF4-FFF2-40B4-BE49-F238E27FC236}">
                <a16:creationId xmlns:a16="http://schemas.microsoft.com/office/drawing/2014/main" id="{42BD0269-55A4-4AF2-9300-122C6654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K">
            <a:extLst>
              <a:ext uri="{FF2B5EF4-FFF2-40B4-BE49-F238E27FC236}">
                <a16:creationId xmlns:a16="http://schemas.microsoft.com/office/drawing/2014/main" id="{E4EF9902-CA7A-4878-ABF8-E294BFAA5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803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>
            <a:extLst>
              <a:ext uri="{FF2B5EF4-FFF2-40B4-BE49-F238E27FC236}">
                <a16:creationId xmlns:a16="http://schemas.microsoft.com/office/drawing/2014/main" id="{F1136788-EBED-4EAF-8017-E306376FB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/>
              <a:t>Alkalijske kovine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027177B-E6CD-4D0E-9A7A-4F7B48BF1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/>
              <a:t>Za njih je značilna srebrna barva</a:t>
            </a:r>
          </a:p>
          <a:p>
            <a:pPr eaLnBrk="1" hangingPunct="1">
              <a:defRPr/>
            </a:pPr>
            <a:r>
              <a:rPr lang="sl-SI" altLang="sl-SI"/>
              <a:t>So tako mehke, da ji lahko režemo z nožem</a:t>
            </a:r>
          </a:p>
          <a:p>
            <a:pPr eaLnBrk="1" hangingPunct="1">
              <a:defRPr/>
            </a:pPr>
            <a:r>
              <a:rPr lang="sl-SI" altLang="sl-SI"/>
              <a:t>Na zraku hitro oksidirajo in potemnijo</a:t>
            </a:r>
          </a:p>
          <a:p>
            <a:pPr eaLnBrk="1" hangingPunct="1">
              <a:defRPr/>
            </a:pPr>
            <a:r>
              <a:rPr lang="sl-SI" altLang="sl-SI"/>
              <a:t>Prevajajo el. Tok</a:t>
            </a:r>
          </a:p>
          <a:p>
            <a:pPr eaLnBrk="1" hangingPunct="1">
              <a:defRPr/>
            </a:pPr>
            <a:r>
              <a:rPr lang="sl-SI" altLang="sl-SI"/>
              <a:t>Zaradi reaktivnosti, jih v naravi najdemo le v spojinah.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l-SI" alt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A1500319-Alkali_metals_in_jars-SPL">
            <a:extLst>
              <a:ext uri="{FF2B5EF4-FFF2-40B4-BE49-F238E27FC236}">
                <a16:creationId xmlns:a16="http://schemas.microsoft.com/office/drawing/2014/main" id="{1FB48487-4F4E-4599-B7A0-A5B505269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37063"/>
            <a:ext cx="2916238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4">
            <a:extLst>
              <a:ext uri="{FF2B5EF4-FFF2-40B4-BE49-F238E27FC236}">
                <a16:creationId xmlns:a16="http://schemas.microsoft.com/office/drawing/2014/main" id="{F641CBF2-0284-4C1D-AB73-090167367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sz="3200"/>
              <a:t>Za alkalijske kovine so značilne lastnosti, ki se po skupini navzdol premikajo takole:</a:t>
            </a:r>
            <a:br>
              <a:rPr lang="sl-SI" altLang="sl-SI" sz="3200"/>
            </a:br>
            <a:endParaRPr lang="sl-SI" altLang="sl-SI" sz="3200"/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36AB5985-DF79-49FC-BFC4-3C31199714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/>
              <a:t>Atomski in ionski polmer rasteta</a:t>
            </a:r>
          </a:p>
          <a:p>
            <a:pPr eaLnBrk="1" hangingPunct="1">
              <a:defRPr/>
            </a:pPr>
            <a:r>
              <a:rPr lang="sl-SI" altLang="sl-SI"/>
              <a:t>Elektronegativnost pada</a:t>
            </a:r>
          </a:p>
          <a:p>
            <a:pPr eaLnBrk="1" hangingPunct="1">
              <a:defRPr/>
            </a:pPr>
            <a:r>
              <a:rPr lang="sl-SI" altLang="sl-SI"/>
              <a:t>Reaktivnost (z vodo) raste</a:t>
            </a:r>
          </a:p>
          <a:p>
            <a:pPr eaLnBrk="1" hangingPunct="1">
              <a:defRPr/>
            </a:pPr>
            <a:r>
              <a:rPr lang="sl-SI" altLang="sl-SI"/>
              <a:t>Tališče in vrelišče padata</a:t>
            </a:r>
          </a:p>
          <a:p>
            <a:pPr eaLnBrk="1" hangingPunct="1">
              <a:defRPr/>
            </a:pPr>
            <a:r>
              <a:rPr lang="sl-SI" altLang="sl-SI"/>
              <a:t>Bazičnost raste</a:t>
            </a:r>
          </a:p>
          <a:p>
            <a:pPr eaLnBrk="1" hangingPunct="1">
              <a:defRPr/>
            </a:pPr>
            <a:r>
              <a:rPr lang="sl-SI" altLang="sl-SI"/>
              <a:t>Trdota pada</a:t>
            </a:r>
          </a:p>
          <a:p>
            <a:pPr eaLnBrk="1" hangingPunct="1">
              <a:defRPr/>
            </a:pPr>
            <a:r>
              <a:rPr lang="sl-SI" altLang="sl-SI"/>
              <a:t>Gostota raste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1CB98C0-FE49-4AAF-9915-CBC41B9EA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/>
              <a:t>Vodik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012F49C-A3F3-4FAC-A780-E0C3EBEC6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/>
              <a:t>Je 1. element v 1. skupini periodnega sistema zaradi svoje elektronske konfiguracije, vendar ga praviloma ne uvrščamo med alkalijske kovine.</a:t>
            </a:r>
            <a:br>
              <a:rPr lang="sl-SI" altLang="sl-SI" sz="2800"/>
            </a:br>
            <a:endParaRPr lang="sl-SI" altLang="sl-SI" sz="2800"/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/>
              <a:t>Odstranitev oz., da odda H svoj edini e- zahteva več energije, kot če se veže s katerim drugim elementom. Zato se v določenih pogojih obnaša kot halogen oz. element iz 7. skupine.</a:t>
            </a:r>
            <a:br>
              <a:rPr lang="sl-SI" altLang="sl-SI" sz="2800"/>
            </a:br>
            <a:endParaRPr lang="sl-SI" altLang="sl-SI" sz="2800"/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/>
              <a:t>Vodik se obnaša kot alkalijska kovina le pod zelo visokem tlaku in nizkih temperaturah, kjer tudi za zame obliko kovine. Take razmere so le na Jupitru in Saturnu.</a:t>
            </a:r>
          </a:p>
          <a:p>
            <a:pPr eaLnBrk="1" hangingPunct="1">
              <a:lnSpc>
                <a:spcPct val="80000"/>
              </a:lnSpc>
              <a:defRPr/>
            </a:pPr>
            <a:endParaRPr lang="sl-SI" altLang="sl-SI" sz="2800"/>
          </a:p>
        </p:txBody>
      </p:sp>
      <p:pic>
        <p:nvPicPr>
          <p:cNvPr id="6148" name="Picture 7" descr="HydrogenAtom">
            <a:extLst>
              <a:ext uri="{FF2B5EF4-FFF2-40B4-BE49-F238E27FC236}">
                <a16:creationId xmlns:a16="http://schemas.microsoft.com/office/drawing/2014/main" id="{B5B54CFE-251C-42B9-B0B7-5F7BE956D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0"/>
            <a:ext cx="19240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File:Lithium paraffin.jpg">
            <a:extLst>
              <a:ext uri="{FF2B5EF4-FFF2-40B4-BE49-F238E27FC236}">
                <a16:creationId xmlns:a16="http://schemas.microsoft.com/office/drawing/2014/main" id="{D494478D-743C-48BD-8AD4-1B1F64D72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21175"/>
            <a:ext cx="45720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FE266925-D373-4343-9AA5-E44D13B44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/>
              <a:t>Litij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DFC22C2-A633-4585-94D0-456B34ADB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altLang="sl-SI" sz="2000"/>
              <a:t>Sestava:</a:t>
            </a:r>
            <a:br>
              <a:rPr lang="sl-SI" altLang="sl-SI" sz="2000"/>
            </a:br>
            <a:r>
              <a:rPr lang="sl-SI" altLang="sl-SI" sz="2000"/>
              <a:t>	3protoni, 3elektroni, 4nevtroni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000"/>
              <a:t>Elektronska konfiguracija:</a:t>
            </a:r>
            <a:br>
              <a:rPr lang="sl-SI" altLang="sl-SI" sz="2000"/>
            </a:br>
            <a:r>
              <a:rPr lang="sl-SI" altLang="sl-SI" sz="2000"/>
              <a:t>	1s</a:t>
            </a:r>
            <a:r>
              <a:rPr lang="en-US" altLang="sl-SI" sz="1400">
                <a:cs typeface="Tahoma" pitchFamily="34" charset="0"/>
              </a:rPr>
              <a:t>²</a:t>
            </a:r>
            <a:r>
              <a:rPr lang="sl-SI" altLang="sl-SI" sz="2000"/>
              <a:t>, 2s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000"/>
              <a:t>Agregatno stanje (Pri standardnih pogojih): 	</a:t>
            </a:r>
            <a:br>
              <a:rPr lang="sl-SI" altLang="sl-SI" sz="2000"/>
            </a:br>
            <a:r>
              <a:rPr lang="sl-SI" altLang="sl-SI" sz="2000"/>
              <a:t>	Trdno -&gt; Mehek, srebrnobele barve.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000"/>
              <a:t>Pridobivanje:</a:t>
            </a:r>
            <a:br>
              <a:rPr lang="sl-SI" altLang="sl-SI" sz="2000"/>
            </a:br>
            <a:r>
              <a:rPr lang="sl-SI" altLang="sl-SI" sz="2000"/>
              <a:t>	Suha slana jezera in iz različnih mineralov.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000"/>
              <a:t>Uporaba:</a:t>
            </a:r>
            <a:br>
              <a:rPr lang="sl-SI" altLang="sl-SI" sz="2000"/>
            </a:br>
            <a:r>
              <a:rPr lang="sl-SI" altLang="sl-SI" sz="2000"/>
              <a:t>	Baterije, prenos toplote(kot zlitina), stabilizator počutja v nekaterih zdravilih.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000"/>
              <a:t>Lastnosti:</a:t>
            </a:r>
            <a:br>
              <a:rPr lang="sl-SI" altLang="sl-SI" sz="2000"/>
            </a:br>
            <a:r>
              <a:rPr lang="sl-SI" altLang="sl-SI" sz="2000"/>
              <a:t>	Najlažja kovina, ki oksidira in potemni na zraku in v vodi. Gori z karminsko rdečim plamenom, z večjo temp. pa belo. Njegova gostota je najmanjša med vsemi kovinami, in pol manjša od vode. </a:t>
            </a:r>
          </a:p>
          <a:p>
            <a:pPr eaLnBrk="1" hangingPunct="1">
              <a:lnSpc>
                <a:spcPct val="80000"/>
              </a:lnSpc>
              <a:defRPr/>
            </a:pPr>
            <a:endParaRPr lang="sl-SI" altLang="sl-SI" sz="2000"/>
          </a:p>
        </p:txBody>
      </p:sp>
      <p:pic>
        <p:nvPicPr>
          <p:cNvPr id="7173" name="Picture 7" descr="File:Electron shell 003 Lithium.svg">
            <a:extLst>
              <a:ext uri="{FF2B5EF4-FFF2-40B4-BE49-F238E27FC236}">
                <a16:creationId xmlns:a16="http://schemas.microsoft.com/office/drawing/2014/main" id="{9DC78CA5-71C5-45D0-A84B-6E9B7D4CB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0"/>
            <a:ext cx="2435225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Element 66: Dysprosium (Dy), Lanthanoid">
            <a:extLst>
              <a:ext uri="{FF2B5EF4-FFF2-40B4-BE49-F238E27FC236}">
                <a16:creationId xmlns:a16="http://schemas.microsoft.com/office/drawing/2014/main" id="{372F3F11-94B6-4459-845C-B17D3DAF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Element 66: Dysprosium (Dy), Lanthanoid">
            <a:extLst>
              <a:ext uri="{FF2B5EF4-FFF2-40B4-BE49-F238E27FC236}">
                <a16:creationId xmlns:a16="http://schemas.microsoft.com/office/drawing/2014/main" id="{1B767371-27FD-4F96-8EFF-2E74340E4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3" descr="stylised_lithium_atomsvg">
            <a:extLst>
              <a:ext uri="{FF2B5EF4-FFF2-40B4-BE49-F238E27FC236}">
                <a16:creationId xmlns:a16="http://schemas.microsoft.com/office/drawing/2014/main" id="{3D8ADE24-62D5-4887-BF23-491C9A453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13398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9" name="Picture 15" descr="3356201710_15b5eaab2f">
            <a:extLst>
              <a:ext uri="{FF2B5EF4-FFF2-40B4-BE49-F238E27FC236}">
                <a16:creationId xmlns:a16="http://schemas.microsoft.com/office/drawing/2014/main" id="{092AE6D0-BC8D-458B-8277-D06B76AA9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052513"/>
            <a:ext cx="4762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Flammenf%C3%A4rbungLi">
            <a:extLst>
              <a:ext uri="{FF2B5EF4-FFF2-40B4-BE49-F238E27FC236}">
                <a16:creationId xmlns:a16="http://schemas.microsoft.com/office/drawing/2014/main" id="{73338497-F6F6-4D18-A630-322779EFF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04813"/>
            <a:ext cx="1865313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2" name="Picture 18">
            <a:extLst>
              <a:ext uri="{FF2B5EF4-FFF2-40B4-BE49-F238E27FC236}">
                <a16:creationId xmlns:a16="http://schemas.microsoft.com/office/drawing/2014/main" id="{61E02E6A-4D29-48EC-A432-CB761F25E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05038"/>
            <a:ext cx="31718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Slika:Nametal.JPG.jpg">
            <a:extLst>
              <a:ext uri="{FF2B5EF4-FFF2-40B4-BE49-F238E27FC236}">
                <a16:creationId xmlns:a16="http://schemas.microsoft.com/office/drawing/2014/main" id="{40472B95-8DA7-4F8B-91DF-48F2155B6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2437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>
            <a:extLst>
              <a:ext uri="{FF2B5EF4-FFF2-40B4-BE49-F238E27FC236}">
                <a16:creationId xmlns:a16="http://schemas.microsoft.com/office/drawing/2014/main" id="{10A58AF8-E95B-4826-8BB4-ABE53B7C3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/>
              <a:t>Natrij</a:t>
            </a:r>
          </a:p>
        </p:txBody>
      </p:sp>
      <p:pic>
        <p:nvPicPr>
          <p:cNvPr id="8196" name="Picture 5" descr="File:Electron shell 011 Sodium.svg">
            <a:extLst>
              <a:ext uri="{FF2B5EF4-FFF2-40B4-BE49-F238E27FC236}">
                <a16:creationId xmlns:a16="http://schemas.microsoft.com/office/drawing/2014/main" id="{C34AEF16-A5F4-44AF-8592-B394055A2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0"/>
            <a:ext cx="2322512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6">
            <a:extLst>
              <a:ext uri="{FF2B5EF4-FFF2-40B4-BE49-F238E27FC236}">
                <a16:creationId xmlns:a16="http://schemas.microsoft.com/office/drawing/2014/main" id="{321E5BF0-979F-475C-BB05-5B6B914B8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773238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sl-SI" altLang="sl-SI" sz="2000"/>
              <a:t>Sestava:</a:t>
            </a:r>
            <a:br>
              <a:rPr lang="sl-SI" altLang="sl-SI" sz="2000"/>
            </a:br>
            <a:r>
              <a:rPr lang="sl-SI" altLang="sl-SI" sz="2000"/>
              <a:t>	11protonov, 11elektronov, 12nevtronov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Elektronska konfiguracija:</a:t>
            </a:r>
            <a:br>
              <a:rPr lang="sl-SI" altLang="sl-SI" sz="2000"/>
            </a:br>
            <a:r>
              <a:rPr lang="sl-SI" altLang="sl-SI" sz="2000"/>
              <a:t>	1s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2s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2px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2py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2pz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3s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Agregatno stanje (Pri standardnih pogojih): 	</a:t>
            </a:r>
            <a:br>
              <a:rPr lang="sl-SI" altLang="sl-SI" sz="2000"/>
            </a:br>
            <a:r>
              <a:rPr lang="sl-SI" altLang="sl-SI" sz="2000"/>
              <a:t>	Trdno -&gt; Mehek, srebrn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Pridobivanje:</a:t>
            </a:r>
            <a:br>
              <a:rPr lang="sl-SI" altLang="sl-SI" sz="2000"/>
            </a:br>
            <a:r>
              <a:rPr lang="sl-SI" altLang="sl-SI" sz="2000"/>
              <a:t>	Najdemo v mnogih mineralnih soleh, vendar le kot spojino zaradi njegove visoke reaktivnosti.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Uporaba:</a:t>
            </a:r>
            <a:br>
              <a:rPr lang="sl-SI" altLang="sl-SI" sz="2000"/>
            </a:br>
            <a:r>
              <a:rPr lang="sl-SI" altLang="sl-SI" sz="2000"/>
              <a:t>	V cestnih svetilkah in jedrskih reaktorjih. Je tudi pomembni sestavni del v človeškem in živalskem telesu. Kuhinjska sol, soda, steklo.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Lastnosti:</a:t>
            </a:r>
            <a:br>
              <a:rPr lang="sl-SI" altLang="sl-SI" sz="2000"/>
            </a:br>
            <a:r>
              <a:rPr lang="sl-SI" altLang="sl-SI" sz="2000"/>
              <a:t>	Je najpogostejša alkalijska kovina in 6 najpogostejši element v naravi, precej ga tudi najdemo v zemljini skorji. </a:t>
            </a:r>
          </a:p>
          <a:p>
            <a:pPr>
              <a:lnSpc>
                <a:spcPct val="80000"/>
              </a:lnSpc>
              <a:defRPr/>
            </a:pPr>
            <a:endParaRPr lang="sl-SI" altLang="sl-SI" sz="2000"/>
          </a:p>
        </p:txBody>
      </p:sp>
      <p:pic>
        <p:nvPicPr>
          <p:cNvPr id="54280" name="Picture 8" descr="A5100235-Sodium_flame_test-SPL">
            <a:extLst>
              <a:ext uri="{FF2B5EF4-FFF2-40B4-BE49-F238E27FC236}">
                <a16:creationId xmlns:a16="http://schemas.microsoft.com/office/drawing/2014/main" id="{7E4CC169-5E6C-4F34-B818-7CA2AF7D7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8050"/>
            <a:ext cx="36480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 descr="4075621929_905f35d2cd">
            <a:extLst>
              <a:ext uri="{FF2B5EF4-FFF2-40B4-BE49-F238E27FC236}">
                <a16:creationId xmlns:a16="http://schemas.microsoft.com/office/drawing/2014/main" id="{E62620A6-FAF6-422A-B3FE-DBE820CA3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268413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File:Potassium-2.jpg">
            <a:extLst>
              <a:ext uri="{FF2B5EF4-FFF2-40B4-BE49-F238E27FC236}">
                <a16:creationId xmlns:a16="http://schemas.microsoft.com/office/drawing/2014/main" id="{31CB1699-537A-4A88-8C2E-E17074058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95738"/>
            <a:ext cx="34925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>
            <a:extLst>
              <a:ext uri="{FF2B5EF4-FFF2-40B4-BE49-F238E27FC236}">
                <a16:creationId xmlns:a16="http://schemas.microsoft.com/office/drawing/2014/main" id="{8FE26F5E-A10D-4B49-B72E-5284D65EE4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/>
              <a:t>Kalij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27AD4DDC-5A8B-4BDA-9C21-D54EA58FC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700213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sl-SI" altLang="sl-SI" sz="2000"/>
              <a:t>Sestava:</a:t>
            </a:r>
            <a:br>
              <a:rPr lang="sl-SI" altLang="sl-SI" sz="2000"/>
            </a:br>
            <a:r>
              <a:rPr lang="sl-SI" altLang="sl-SI" sz="2000"/>
              <a:t>	19elektronov, 19protonov, 20nevtronov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Elektronska konfiguracija:</a:t>
            </a:r>
            <a:br>
              <a:rPr lang="sl-SI" altLang="sl-SI" sz="2000"/>
            </a:br>
            <a:r>
              <a:rPr lang="sl-SI" altLang="sl-SI" sz="2000"/>
              <a:t>	1s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>
                <a:cs typeface="Tahoma" pitchFamily="34" charset="0"/>
              </a:rPr>
              <a:t>,2s, 2px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>
                <a:cs typeface="Tahoma" pitchFamily="34" charset="0"/>
              </a:rPr>
              <a:t>, 2py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>
                <a:cs typeface="Tahoma" pitchFamily="34" charset="0"/>
              </a:rPr>
              <a:t>, 2pz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>
                <a:cs typeface="Tahoma" pitchFamily="34" charset="0"/>
              </a:rPr>
              <a:t>, 3s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>
                <a:cs typeface="Tahoma" pitchFamily="34" charset="0"/>
              </a:rPr>
              <a:t>, 3px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>
                <a:cs typeface="Tahoma" pitchFamily="34" charset="0"/>
              </a:rPr>
              <a:t>, 3py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>
                <a:cs typeface="Tahoma" pitchFamily="34" charset="0"/>
              </a:rPr>
              <a:t>, 3pz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>
                <a:cs typeface="Tahoma" pitchFamily="34" charset="0"/>
              </a:rPr>
              <a:t>, 4s</a:t>
            </a:r>
            <a:endParaRPr lang="sl-SI" altLang="sl-SI" sz="2000"/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Agregatno stanje (Pri standardnih pogojih): 	</a:t>
            </a:r>
            <a:br>
              <a:rPr lang="sl-SI" altLang="sl-SI" sz="2000"/>
            </a:br>
            <a:r>
              <a:rPr lang="sl-SI" altLang="sl-SI" sz="2000"/>
              <a:t>	trdno -&gt; mehek, srebrne barve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Pridobivanje:</a:t>
            </a:r>
            <a:br>
              <a:rPr lang="sl-SI" altLang="sl-SI" sz="2000"/>
            </a:br>
            <a:r>
              <a:rPr lang="sl-SI" altLang="sl-SI" sz="2000"/>
              <a:t>	Iz mineralov (karnalint, kainit, silvin)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Uporaba:</a:t>
            </a:r>
            <a:br>
              <a:rPr lang="sl-SI" altLang="sl-SI" sz="2000"/>
            </a:br>
            <a:r>
              <a:rPr lang="sl-SI" altLang="sl-SI" sz="2000"/>
              <a:t>	Kot gnojilo, za zlitine z natrijem. Pomemben v organizmu, steklo, pirotehnika(smodnik), milo.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Lastnosti:</a:t>
            </a:r>
            <a:br>
              <a:rPr lang="sl-SI" altLang="sl-SI" sz="2000"/>
            </a:br>
            <a:r>
              <a:rPr lang="sl-SI" altLang="sl-SI" sz="2000"/>
              <a:t>	Njegov plamen je treba gasiti s peskom ali grafitom. Je 7. najpogostejši element v zemljini skorji. Ima pomembno vlogo v organizmu.</a:t>
            </a:r>
          </a:p>
          <a:p>
            <a:pPr>
              <a:lnSpc>
                <a:spcPct val="80000"/>
              </a:lnSpc>
              <a:defRPr/>
            </a:pPr>
            <a:endParaRPr lang="sl-SI" altLang="sl-SI" sz="2000"/>
          </a:p>
        </p:txBody>
      </p:sp>
      <p:pic>
        <p:nvPicPr>
          <p:cNvPr id="9221" name="Picture 6" descr="File:Electron shell 019 Potassium.svg">
            <a:extLst>
              <a:ext uri="{FF2B5EF4-FFF2-40B4-BE49-F238E27FC236}">
                <a16:creationId xmlns:a16="http://schemas.microsoft.com/office/drawing/2014/main" id="{7D2ADB23-215D-429F-B5DE-FE29F3308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0"/>
            <a:ext cx="2852737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0" descr="K+1%20(KCl)">
            <a:extLst>
              <a:ext uri="{FF2B5EF4-FFF2-40B4-BE49-F238E27FC236}">
                <a16:creationId xmlns:a16="http://schemas.microsoft.com/office/drawing/2014/main" id="{4379954D-1DF8-429C-AF8B-760F62F35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08050"/>
            <a:ext cx="1881188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12" descr="7898205_6ee6ccb086">
            <a:extLst>
              <a:ext uri="{FF2B5EF4-FFF2-40B4-BE49-F238E27FC236}">
                <a16:creationId xmlns:a16="http://schemas.microsoft.com/office/drawing/2014/main" id="{19404087-2EB5-42C3-9F3D-980D58734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44675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rubidium">
            <a:extLst>
              <a:ext uri="{FF2B5EF4-FFF2-40B4-BE49-F238E27FC236}">
                <a16:creationId xmlns:a16="http://schemas.microsoft.com/office/drawing/2014/main" id="{2E1F4CA1-EAD4-4B43-B9D2-D10AD0878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>
            <a:extLst>
              <a:ext uri="{FF2B5EF4-FFF2-40B4-BE49-F238E27FC236}">
                <a16:creationId xmlns:a16="http://schemas.microsoft.com/office/drawing/2014/main" id="{B0910298-5C21-4339-8816-70C572625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/>
              <a:t>Rubidij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1FCAC5E0-8E0F-4A8B-84D3-7D391E799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700213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sl-SI" altLang="sl-SI" sz="2000"/>
              <a:t>Sestava:</a:t>
            </a:r>
            <a:br>
              <a:rPr lang="sl-SI" altLang="sl-SI" sz="2000"/>
            </a:br>
            <a:r>
              <a:rPr lang="sl-SI" altLang="sl-SI" sz="2000"/>
              <a:t>	37elektronov, 37protonov, 48nevtronov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Elektronska konfiguracija:</a:t>
            </a:r>
            <a:br>
              <a:rPr lang="sl-SI" altLang="sl-SI" sz="2000"/>
            </a:br>
            <a:r>
              <a:rPr lang="sl-SI" altLang="sl-SI" sz="2000"/>
              <a:t>	1s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2s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2px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2py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2pz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3s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3px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3py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3pz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4s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3d</a:t>
            </a:r>
            <a:r>
              <a:rPr lang="sl-SI" altLang="sl-SI" sz="1200"/>
              <a:t>1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3d</a:t>
            </a:r>
            <a:r>
              <a:rPr lang="sl-SI" altLang="sl-SI" sz="1000"/>
              <a:t>2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3d</a:t>
            </a:r>
            <a:r>
              <a:rPr lang="sl-SI" altLang="sl-SI" sz="1200"/>
              <a:t>3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3d</a:t>
            </a:r>
            <a:r>
              <a:rPr lang="sl-SI" altLang="sl-SI" sz="1200"/>
              <a:t>4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3d</a:t>
            </a:r>
            <a:r>
              <a:rPr lang="sl-SI" altLang="sl-SI" sz="1200"/>
              <a:t>5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4px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4py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4pz</a:t>
            </a:r>
            <a:r>
              <a:rPr lang="en-US" altLang="sl-SI" sz="2000">
                <a:cs typeface="Tahoma" pitchFamily="34" charset="0"/>
              </a:rPr>
              <a:t>²</a:t>
            </a:r>
            <a:r>
              <a:rPr lang="sl-SI" altLang="sl-SI" sz="2000"/>
              <a:t>, 5s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Agregatno stanje (Pri standardnih pogojih): 	</a:t>
            </a:r>
            <a:br>
              <a:rPr lang="sl-SI" altLang="sl-SI" sz="2000"/>
            </a:br>
            <a:r>
              <a:rPr lang="sl-SI" altLang="sl-SI" sz="2000"/>
              <a:t>	Tekoč, ali trden -&gt; Mehak, sivosrebrn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Pridobivanje:</a:t>
            </a:r>
            <a:br>
              <a:rPr lang="sl-SI" altLang="sl-SI" sz="2000"/>
            </a:br>
            <a:r>
              <a:rPr lang="sl-SI" altLang="sl-SI" sz="2000"/>
              <a:t>	Iz določenih rudnin, vendar v spojinah.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Uporaba:</a:t>
            </a:r>
            <a:br>
              <a:rPr lang="sl-SI" altLang="sl-SI" sz="2000"/>
            </a:br>
            <a:r>
              <a:rPr lang="sl-SI" altLang="sl-SI" sz="2000"/>
              <a:t>	Fotopomnoževalke (v teleskopih za opazovanje zvezd), za vezavo zraka v elektronkah.</a:t>
            </a:r>
          </a:p>
          <a:p>
            <a:pPr>
              <a:lnSpc>
                <a:spcPct val="80000"/>
              </a:lnSpc>
              <a:defRPr/>
            </a:pPr>
            <a:r>
              <a:rPr lang="sl-SI" altLang="sl-SI" sz="2000"/>
              <a:t>Lastnosti:</a:t>
            </a:r>
            <a:br>
              <a:rPr lang="sl-SI" altLang="sl-SI" sz="2000"/>
            </a:br>
            <a:r>
              <a:rPr lang="sl-SI" altLang="sl-SI" sz="2000"/>
              <a:t>	Je rahlo radioaktiven. Kot vstale kovine 1. skupine se tudi ta sam vžge na prostem in burno reagira z vodo. Pri sobni temp. je lahko tudi v tekočem agregatnem stanju, podobno kot živo srebro.</a:t>
            </a:r>
          </a:p>
          <a:p>
            <a:pPr>
              <a:lnSpc>
                <a:spcPct val="80000"/>
              </a:lnSpc>
              <a:defRPr/>
            </a:pPr>
            <a:endParaRPr lang="sl-SI" altLang="sl-SI" sz="2000"/>
          </a:p>
        </p:txBody>
      </p:sp>
      <p:pic>
        <p:nvPicPr>
          <p:cNvPr id="10245" name="Picture 6" descr="File:Electron shell 037 Rubidium.svg">
            <a:extLst>
              <a:ext uri="{FF2B5EF4-FFF2-40B4-BE49-F238E27FC236}">
                <a16:creationId xmlns:a16="http://schemas.microsoft.com/office/drawing/2014/main" id="{DB7F358B-8C26-47CB-B78E-1C9CCB778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0"/>
            <a:ext cx="27209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0" descr="591192988_e06cd2be12">
            <a:extLst>
              <a:ext uri="{FF2B5EF4-FFF2-40B4-BE49-F238E27FC236}">
                <a16:creationId xmlns:a16="http://schemas.microsoft.com/office/drawing/2014/main" id="{1373211F-7383-40C7-9834-6559586F0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84313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 teksturo">
  <a:themeElements>
    <a:clrScheme name="S tekstur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S teksturo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 tekstur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 tekstur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 tekstur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 tekstur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 tekstur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 tekstur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 tekstur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 tekstur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214</Words>
  <Application>Microsoft Office PowerPoint</Application>
  <PresentationFormat>On-screen Show (4:3)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INVADER</vt:lpstr>
      <vt:lpstr>Tahoma</vt:lpstr>
      <vt:lpstr>Wingdings</vt:lpstr>
      <vt:lpstr>S teksturo</vt:lpstr>
      <vt:lpstr>PowerPoint Presentation</vt:lpstr>
      <vt:lpstr>Alkalijske kovine</vt:lpstr>
      <vt:lpstr>Alkalijske kovine</vt:lpstr>
      <vt:lpstr>Za alkalijske kovine so značilne lastnosti, ki se po skupini navzdol premikajo takole: </vt:lpstr>
      <vt:lpstr>Vodik</vt:lpstr>
      <vt:lpstr>Litij</vt:lpstr>
      <vt:lpstr>Natrij</vt:lpstr>
      <vt:lpstr>Kalij</vt:lpstr>
      <vt:lpstr>Rubidij</vt:lpstr>
      <vt:lpstr>Cezij</vt:lpstr>
      <vt:lpstr>Francij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2019-07-04T11:10:04Z</dcterms:created>
  <dcterms:modified xsi:type="dcterms:W3CDTF">2019-07-04T11:10:04Z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