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40BD81-875F-4514-AF40-40E38D7B6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17973-0DBF-4E69-8133-8E454C438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F3AAAD-FE6E-4629-A66C-1C64F55A3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64E9C-B539-4156-BD68-CC63C9DDD1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09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EC047F-558C-4B53-AB2A-B9810068B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B9CFED-529B-4032-A174-BA86CD9F1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099CCF-53C4-4582-A688-762C909AD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53C4D-D2C8-4464-B05D-6DBA26DF3A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185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82ACCB-08BA-477B-9A3C-5B91825CF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BAF3CD-9826-4084-B649-A20142C57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37B8C5-EFDE-428B-B4FD-7E6EF6170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13524-E970-437E-9114-5D0947006B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635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80CE0-77EB-41F1-812D-68717085C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A8EB7B-4A77-4CE0-B286-E9425FDD9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6E75F3-DF8E-42BB-A43B-6062541FB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0A7D0-180D-413E-B035-58BCF94D85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201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EFDAA-D8ED-4E5D-8353-62853F152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9C3592-AD85-44D1-9D13-065C6937E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0832EB-7776-459A-9CA3-A6E26766C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68B1F-F603-44DA-9585-6D76D55002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51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6C8405-CF36-4889-9CB5-ADE44CF1C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06E632-5BD2-49B6-983C-057A1D451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E5CE1-0820-4FEF-802B-E19362DA6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C5485-A489-4E77-98F0-98E9F14327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267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B6B7DB-B343-430A-9ADB-294EFC64F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B0D7C2-EFBC-45CB-98A7-1CF8F3C1E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EAB8DD-C09E-4773-92FD-2227BD83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D891A-884C-4F6F-92EC-72E3BD9BEA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81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9DE903-14D1-41B7-A550-285C529EF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209668-16BA-4A9C-AB7E-6D7B8AD8B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184D31-CCFA-4953-BBBE-E2EA8F875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4D4EF-7353-4785-A249-BF47F83279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11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A3C91A-7C99-4420-A773-165B3E819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69079F-970C-4B60-BB85-8420A0291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B4533C-53C0-4478-924A-64AFAEE56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4C90D-434A-498E-9506-FD517215D8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92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72DFE-D1FE-4AED-A33B-84E72291A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D5053-0F57-4A42-82B2-4AAE10CEC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C4E3B9-AAF2-45EE-8EA2-42DE47DD2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B1820-77C0-4EC7-8D35-7A2D203EEB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93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62F48-9AFC-4777-A63E-CDF351261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B7CED4-0DE9-49A7-AB2D-78209B1B7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DA6DBE-C6B9-442D-98F8-54012D2AD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22A38-2618-4B14-8985-0FEE5A926C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608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8E49AC-C680-45B4-94AC-014913F61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1528C0-E90A-4728-AD5A-438B1A180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F4937C-59DA-4D06-8673-B331920035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36DA6C-9517-4621-8A10-09101666BB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A30FEF-38F4-4118-AA74-C59288E7AF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F2F06F-0FF1-47A4-AF7E-EB23963AA48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veti_Toma%C5%BE_Akvinski" TargetMode="External"/><Relationship Id="rId2" Type="http://schemas.openxmlformats.org/officeDocument/2006/relationships/hyperlink" Target="http://sl.wikipedia.org/wiki/Alkimija#Bistva_alkimij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Albert_Veliki" TargetMode="External"/><Relationship Id="rId5" Type="http://schemas.openxmlformats.org/officeDocument/2006/relationships/hyperlink" Target="http://hr.wikipedia.org/wiki/Nicolas_Flamel" TargetMode="External"/><Relationship Id="rId4" Type="http://schemas.openxmlformats.org/officeDocument/2006/relationships/hyperlink" Target="http://sl.wikipedia.org/wiki/Roger_Bac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9">
            <a:extLst>
              <a:ext uri="{FF2B5EF4-FFF2-40B4-BE49-F238E27FC236}">
                <a16:creationId xmlns:a16="http://schemas.microsoft.com/office/drawing/2014/main" id="{E373147D-0C76-46F8-A197-80471E327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121400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ALKIMIJA</a:t>
            </a:r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5586B6-2679-48C1-9C5E-F5491A585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chemeClr val="accent2"/>
                </a:solidFill>
              </a:rPr>
              <a:t>VIRI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DCAFDC-4526-4942-A8DB-257C5A793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400">
                <a:hlinkClick r:id="rId2"/>
              </a:rPr>
              <a:t>http://sl.wikipedia.org/wiki/Alkimija#Bistva_alkimije</a:t>
            </a:r>
            <a:endParaRPr lang="sl-SI" altLang="sl-SI" sz="2400"/>
          </a:p>
          <a:p>
            <a:pPr eaLnBrk="1" hangingPunct="1"/>
            <a:r>
              <a:rPr lang="sl-SI" altLang="sl-SI" sz="2400">
                <a:hlinkClick r:id="rId3"/>
              </a:rPr>
              <a:t>http://sl.wikipedia.org/wiki/Sveti_Toma%C5%BE_Akvinski</a:t>
            </a:r>
            <a:endParaRPr lang="sl-SI" altLang="sl-SI" sz="2400"/>
          </a:p>
          <a:p>
            <a:pPr eaLnBrk="1" hangingPunct="1"/>
            <a:r>
              <a:rPr lang="sl-SI" altLang="sl-SI" sz="2400">
                <a:hlinkClick r:id="rId4"/>
              </a:rPr>
              <a:t>http://sl.wikipedia.org/wiki/Roger_Bacon</a:t>
            </a:r>
            <a:endParaRPr lang="sl-SI" altLang="sl-SI" sz="2400"/>
          </a:p>
          <a:p>
            <a:pPr eaLnBrk="1" hangingPunct="1"/>
            <a:r>
              <a:rPr lang="sl-SI" altLang="sl-SI" sz="2400">
                <a:hlinkClick r:id="rId5"/>
              </a:rPr>
              <a:t>http://hr.wikipedia.org/wiki/Nicolas_Flamel</a:t>
            </a:r>
            <a:endParaRPr lang="sl-SI" altLang="sl-SI" sz="2400"/>
          </a:p>
          <a:p>
            <a:pPr eaLnBrk="1" hangingPunct="1"/>
            <a:r>
              <a:rPr lang="sl-SI" altLang="sl-SI" sz="2400">
                <a:hlinkClick r:id="rId6"/>
              </a:rPr>
              <a:t>http://sl.wikipedia.org/wiki/Albert_Veliki</a:t>
            </a:r>
            <a:endParaRPr lang="sl-SI" altLang="sl-SI" sz="2400"/>
          </a:p>
          <a:p>
            <a:pPr eaLnBrk="1" hangingPunct="1"/>
            <a:r>
              <a:rPr lang="sl-SI" altLang="sl-SI" sz="2400"/>
              <a:t>Tita Kovač-Artemis: Kemiki skozi stoletja-Ljubljana: Mladinska knjiga, 1984, str. 25-47 </a:t>
            </a: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185F76C1-5D87-4D49-978E-C687CDD3B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 V srednjem veku se je razvila alkimija. Namen alkimije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je bil odkriti kamen modrosti, nežlahtne kovine so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želeli spremeniti v zlato in srebro.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 Kamen modrosti je snov, ki bi omogočila pretvorbo nežlahtnih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kovin v zlato ali srebro. Z dodatkom majhne količine te snovi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naj bi se nežlahtna kovina pretvorila v žlahtno. Pri tej pretvorbi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bi poleg žlahtne kovine nastal še eliksirživljenja - tekočina, ki bi omogočala večno življenje.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- Pripravljali so tudi strupe in zdravila iz rastlin,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ponarejali drage kamne in izdelovali umetna barvila.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Alkimistom se ni godilo dobro. Beneška republika 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alkimiste kaznovala s smrtjo. V začetku 18. st 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alkimija zastarela in nastala je kemija. </a:t>
            </a:r>
            <a:br>
              <a:rPr lang="sl-SI" altLang="sl-SI" sz="2400"/>
            </a:br>
            <a:endParaRPr lang="sl-SI" altLang="sl-SI" sz="2400"/>
          </a:p>
        </p:txBody>
      </p:sp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3ADE00-3465-4400-9DED-7B28B4D4E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>
                <a:solidFill>
                  <a:schemeClr val="accent2"/>
                </a:solidFill>
              </a:rPr>
              <a:t>KAMEN MODROSTI</a:t>
            </a:r>
          </a:p>
        </p:txBody>
      </p:sp>
      <p:pic>
        <p:nvPicPr>
          <p:cNvPr id="4099" name="Picture 4" descr="kkll">
            <a:extLst>
              <a:ext uri="{FF2B5EF4-FFF2-40B4-BE49-F238E27FC236}">
                <a16:creationId xmlns:a16="http://schemas.microsoft.com/office/drawing/2014/main" id="{596B977D-7A41-4BCB-9CAF-E74129AE1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8686">
            <a:off x="3995738" y="3644900"/>
            <a:ext cx="30241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>
            <a:extLst>
              <a:ext uri="{FF2B5EF4-FFF2-40B4-BE49-F238E27FC236}">
                <a16:creationId xmlns:a16="http://schemas.microsoft.com/office/drawing/2014/main" id="{6DE26EF5-8A3D-4B6B-B98A-E3F55992F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Najvišji cilj vseh alkimistov je bil t.i. kamen modrosti, ki naj bi že z dotikom spremenil vsako stvar v zlato, bil pa naj bi tudi eliksir življenja, tj. vsestransko zdravilo, napoj nesmrtnosti, sreče in zadovoljstva.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Alkimisti so o njem in postopkih izdelave pisali v zapletenem jeziku, zato da bi se zavarovali pred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 nevredneži, zlata željnih kraljev, vlad ter cerkvijo,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400"/>
              <a:t>   s katero niso bili v najboljših odnosih. </a:t>
            </a:r>
          </a:p>
        </p:txBody>
      </p:sp>
    </p:spTree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201931C-E066-4C11-AA4F-0191FB59C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chemeClr val="accent2"/>
                </a:solidFill>
              </a:rPr>
              <a:t>BISTVA ALKEMIJE</a:t>
            </a:r>
            <a:r>
              <a:rPr lang="sl-SI" altLang="sl-SI"/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057CBB-032C-41AC-B1C5-1CCE05E23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Alkimiste je v bistvu zanimal lasten duhovni napredek, pa tudi kemija. Verjeli so, da se z različnimi tehnološkimi postopki (taljenje, kovanje,…) in drugimi tajnimi ter umetelnimi postopki lahko spremeni navadno kovino v zlato, hkrati pa se ob tem sam alkimist spreobrne v »zlato« stanje duhovne izpopolnjenosti.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400"/>
              <a:t>Vsaka kemična sprememba na materialu se tako odraža na alkimistovi osebnosti. V zvezi s tem je pomembno poudariti, da se je bilo alkimijo kot umetnost možno naučiti, vendar jo je bilo nemogoče poučevati: vajenec je moral sam odkriti skrivnosti, kljub pomoči učiteljev. </a:t>
            </a: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983C6C-6C84-4707-8215-8B1576D97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>
                <a:solidFill>
                  <a:schemeClr val="accent2"/>
                </a:solidFill>
              </a:rPr>
              <a:t>ZNANSTVENIKI V ČASU KEMIJE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A05910-F9A7-4946-9525-EA48854B2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sl-SI" altLang="sl-SI" sz="3600"/>
              <a:t>Tomaž Akvinski (1225-1274)</a:t>
            </a:r>
          </a:p>
          <a:p>
            <a:pPr eaLnBrk="1" hangingPunct="1">
              <a:buFontTx/>
              <a:buChar char="-"/>
            </a:pPr>
            <a:endParaRPr lang="sl-SI" altLang="sl-SI" sz="3600"/>
          </a:p>
          <a:p>
            <a:pPr eaLnBrk="1" hangingPunct="1">
              <a:buFontTx/>
              <a:buChar char="-"/>
            </a:pPr>
            <a:r>
              <a:rPr lang="sl-SI" altLang="sl-SI" sz="3600"/>
              <a:t>Roger Bacon (1220-1292)</a:t>
            </a:r>
          </a:p>
          <a:p>
            <a:pPr eaLnBrk="1" hangingPunct="1">
              <a:buFontTx/>
              <a:buChar char="-"/>
            </a:pPr>
            <a:endParaRPr lang="sl-SI" altLang="sl-SI" sz="3600"/>
          </a:p>
          <a:p>
            <a:pPr eaLnBrk="1" hangingPunct="1">
              <a:buFontTx/>
              <a:buChar char="-"/>
            </a:pPr>
            <a:r>
              <a:rPr lang="sl-SI" altLang="sl-SI" sz="3600"/>
              <a:t>Albert Veliki (1193-1280)</a:t>
            </a:r>
          </a:p>
          <a:p>
            <a:pPr eaLnBrk="1" hangingPunct="1">
              <a:buFontTx/>
              <a:buChar char="-"/>
            </a:pPr>
            <a:endParaRPr lang="sl-SI" altLang="sl-SI" sz="3600"/>
          </a:p>
          <a:p>
            <a:pPr eaLnBrk="1" hangingPunct="1">
              <a:buFontTx/>
              <a:buNone/>
            </a:pPr>
            <a:r>
              <a:rPr lang="sl-SI" altLang="sl-SI" sz="3600"/>
              <a:t>- Nicolas Flamel (1330-1418) </a:t>
            </a:r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jlkjlkjlk">
            <a:extLst>
              <a:ext uri="{FF2B5EF4-FFF2-40B4-BE49-F238E27FC236}">
                <a16:creationId xmlns:a16="http://schemas.microsoft.com/office/drawing/2014/main" id="{BA0F13BD-6B13-49A9-852E-88F0B2295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429000"/>
            <a:ext cx="2592387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6E188054-209D-4949-8D0F-F2E7C934E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91513" cy="5759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3600" b="1">
                <a:solidFill>
                  <a:schemeClr val="accent2"/>
                </a:solidFill>
              </a:rPr>
              <a:t>Tomaž Akvinski</a:t>
            </a:r>
            <a:r>
              <a:rPr lang="sl-SI" altLang="sl-SI" sz="3600" b="1"/>
              <a:t>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tudi ‘’Angelski Doktor’’ je napisal nekaj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o alkimiji, nekatera dela so mu zaradi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velikega ugleda kar tako pripisali. Sam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ni naredil nobenega poskusa, zato je pa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prodal recept za pripravo srebra, ki so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ga drugi alkimisti prevzeli in delali po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njemu.</a:t>
            </a:r>
            <a:br>
              <a:rPr lang="sl-SI" altLang="sl-SI" sz="2800"/>
            </a:br>
            <a:endParaRPr lang="sl-SI" altLang="sl-SI" sz="2800"/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A43642A4-C557-4311-936B-7057F61C5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301037" cy="5976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>
                <a:solidFill>
                  <a:schemeClr val="accent2"/>
                </a:solidFill>
              </a:rPr>
              <a:t>Roger Bacon</a:t>
            </a:r>
          </a:p>
          <a:p>
            <a:pPr eaLnBrk="1" hangingPunct="1">
              <a:buFontTx/>
              <a:buNone/>
            </a:pPr>
            <a:r>
              <a:rPr lang="sl-SI" altLang="sl-SI"/>
              <a:t>Zavračal je čarodejstvo, vendar se </a:t>
            </a:r>
          </a:p>
          <a:p>
            <a:pPr eaLnBrk="1" hangingPunct="1">
              <a:buFontTx/>
              <a:buNone/>
            </a:pPr>
            <a:r>
              <a:rPr lang="sl-SI" altLang="sl-SI"/>
              <a:t>je ukvarjal tudi z alkimijo. Opisal </a:t>
            </a:r>
          </a:p>
          <a:p>
            <a:pPr eaLnBrk="1" hangingPunct="1">
              <a:buFontTx/>
              <a:buNone/>
            </a:pPr>
            <a:r>
              <a:rPr lang="sl-SI" altLang="sl-SI"/>
              <a:t>je delovanje leč in z njimi delal </a:t>
            </a:r>
          </a:p>
          <a:p>
            <a:pPr eaLnBrk="1" hangingPunct="1">
              <a:buFontTx/>
              <a:buNone/>
            </a:pPr>
            <a:r>
              <a:rPr lang="sl-SI" altLang="sl-SI"/>
              <a:t>poskuse. Pojasnil je navidezno </a:t>
            </a:r>
          </a:p>
          <a:p>
            <a:pPr eaLnBrk="1" hangingPunct="1">
              <a:buFontTx/>
              <a:buNone/>
            </a:pPr>
            <a:r>
              <a:rPr lang="sl-SI" altLang="sl-SI"/>
              <a:t>velikost teles, navidezno povečanje </a:t>
            </a:r>
          </a:p>
          <a:p>
            <a:pPr eaLnBrk="1" hangingPunct="1">
              <a:buFontTx/>
              <a:buNone/>
            </a:pPr>
            <a:r>
              <a:rPr lang="sl-SI" altLang="sl-SI"/>
              <a:t>sonca in lune. Odkril je, da lahko</a:t>
            </a:r>
          </a:p>
          <a:p>
            <a:pPr eaLnBrk="1" hangingPunct="1">
              <a:buFontTx/>
              <a:buNone/>
            </a:pPr>
            <a:r>
              <a:rPr lang="sl-SI" altLang="sl-SI"/>
              <a:t>z mešanico žvepla, nitratov in oglja</a:t>
            </a:r>
          </a:p>
          <a:p>
            <a:pPr eaLnBrk="1" hangingPunct="1">
              <a:buFontTx/>
              <a:buNone/>
            </a:pPr>
            <a:r>
              <a:rPr lang="sl-SI" altLang="sl-SI"/>
              <a:t>proizvedemo svetlobo in močne eksplozije. </a:t>
            </a:r>
          </a:p>
        </p:txBody>
      </p:sp>
      <p:pic>
        <p:nvPicPr>
          <p:cNvPr id="8195" name="Picture 4" descr="r">
            <a:extLst>
              <a:ext uri="{FF2B5EF4-FFF2-40B4-BE49-F238E27FC236}">
                <a16:creationId xmlns:a16="http://schemas.microsoft.com/office/drawing/2014/main" id="{3BA65D9F-4998-46AF-958E-1B1FF089C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25538"/>
            <a:ext cx="199707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a">
            <a:extLst>
              <a:ext uri="{FF2B5EF4-FFF2-40B4-BE49-F238E27FC236}">
                <a16:creationId xmlns:a16="http://schemas.microsoft.com/office/drawing/2014/main" id="{26F1B1E6-D311-4CCC-8390-EE3833B4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437063"/>
            <a:ext cx="21256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B3B23B40-97A0-4704-A078-1985DAE28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302625" cy="5976938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chemeClr val="accent2"/>
                </a:solidFill>
              </a:rPr>
              <a:t>Albert Veliki-Albertus Magnus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Bil je edini modroslovec, ki je dobil vzdevek ‘’Veliki’’, sicer pa ta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pridevnik pripada le kraljem, cesarjem, osvajalcem. Napisal je delo ‘’De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alchimia’’ (o alkimiji) in v njej opisal alkimista: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sl-SI" altLang="sl-SI" sz="1800"/>
              <a:t>Mora biti zadržan in molčeč in nikomur ne sme zaupati izsledkov svojih poskusov.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2. Prebivati mora daleč od ljudi, v posebni hiši kjer so trije prostori, od katerih je prvi za sublimacijo, drugi za raztopine in tretji za destilacijo.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3. Za svoje delo mora izbrati ugodne ure.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4. Biti mora potrpežljiv in do kraja vztrajen.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kalcinacije, raztapljanja, destilacije in koagulacije. 5. Po pravilih umetnosti mora izvajati postopke sublimacije, fiksiranja,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6. Vse posode, ki jih uporablja, morajo biti iz stekla ali pološčene keramike, ker jedke kisline najedajo posode iz bakra, železa in svinca.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7. Biti mora premožen, da lahko kupi vse, kar rabi za poskuse.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8. Končno: ne sme se pogajati s princi in velikaši. Če ne doseže nič, je plen njihove jeze; če bi pa kaj dosegel, ga bi zaradi pohlepa držali kot jetnika in moral bi delati le za njihov dobiček.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br>
              <a:rPr lang="sl-SI" altLang="sl-SI" sz="1800"/>
            </a:br>
            <a:r>
              <a:rPr lang="sl-SI" altLang="sl-SI" sz="1800"/>
              <a:t>To velja še danes za kemika in njegovo delo.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sl-SI" altLang="sl-SI" sz="1800"/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n">
            <a:extLst>
              <a:ext uri="{FF2B5EF4-FFF2-40B4-BE49-F238E27FC236}">
                <a16:creationId xmlns:a16="http://schemas.microsoft.com/office/drawing/2014/main" id="{23513ACB-53FA-41C8-BB0D-4A7D1C303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724400"/>
            <a:ext cx="1804988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DCC2F2FC-A826-4042-8DE4-E7A896F04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574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>
                <a:solidFill>
                  <a:schemeClr val="accent2"/>
                </a:solidFill>
              </a:rPr>
              <a:t>Nicolas Flamel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Domnevajo, da je on odkril kamen modrosti. Nicolas Flamel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se spominja tudi v knjigi Harry Potter, čeprav se ne pojavi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kot oseba. Flamel naj bi od Judov dobil alkimijsko knjigo,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poslikano z čudnimi slikami, v kateri je bilo napisano kako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se dobi zlato. Flamel je s pomočjo knjige iz živega srebra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pridobil čisto srebro. Zdi se, da je Flamel z alkimističnimi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preusmeritvami pridobil veliko bogastvo. Ker pa z ženo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Perrenelle nista imela otrok sta svoje bogastvo potrošila za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dobra dela. Skupaj z ženo sta ustanovila 14 bolnišnic,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sedem cerkev in 3 kapelice. Umrl je leta 1418, vendar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kasneje se je razširila legenda, da on in njegova žena nista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umrla, ampak da sta odkrila nesmrtnost, to naj bi pojasnilo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tudi njun prazen grob.</a:t>
            </a:r>
            <a:br>
              <a:rPr lang="sl-SI" altLang="sl-SI" sz="2400"/>
            </a:br>
            <a:endParaRPr lang="sl-SI" altLang="sl-SI" sz="240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Privzeti načrt</vt:lpstr>
      <vt:lpstr>PowerPoint Presentation</vt:lpstr>
      <vt:lpstr>PowerPoint Presentation</vt:lpstr>
      <vt:lpstr>KAMEN MODROSTI</vt:lpstr>
      <vt:lpstr>BISTVA ALKEMIJE </vt:lpstr>
      <vt:lpstr>ZNANSTVENIKI V ČASU KEMIJE</vt:lpstr>
      <vt:lpstr>PowerPoint Presentation</vt:lpstr>
      <vt:lpstr>PowerPoint Presentation</vt:lpstr>
      <vt:lpstr>PowerPoint Presentation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2019-05-31T08:47:56Z</dcterms:created>
  <dcterms:modified xsi:type="dcterms:W3CDTF">2019-05-31T08:47:56Z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