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0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1DDF6AFF-A7C5-41F8-AC24-EB66AB145AAE}"/>
              </a:ext>
            </a:extLst>
          </p:cNvPr>
          <p:cNvSpPr>
            <a:spLocks noGrp="1"/>
          </p:cNvSpPr>
          <p:nvPr>
            <p:ph type="dt" sz="half" idx="10"/>
          </p:nvPr>
        </p:nvSpPr>
        <p:spPr/>
        <p:txBody>
          <a:bodyPr/>
          <a:lstStyle>
            <a:lvl1pPr>
              <a:defRPr/>
            </a:lvl1pPr>
          </a:lstStyle>
          <a:p>
            <a:pPr>
              <a:defRPr/>
            </a:pPr>
            <a:fld id="{8FF10742-317F-4CD9-952E-CDFDEF0A4E47}" type="datetimeFigureOut">
              <a:rPr lang="sl-SI"/>
              <a:pPr>
                <a:defRPr/>
              </a:pPr>
              <a:t>31. 05. 2019</a:t>
            </a:fld>
            <a:endParaRPr lang="sl-SI"/>
          </a:p>
        </p:txBody>
      </p:sp>
      <p:sp>
        <p:nvSpPr>
          <p:cNvPr id="5" name="Ograda noge 4">
            <a:extLst>
              <a:ext uri="{FF2B5EF4-FFF2-40B4-BE49-F238E27FC236}">
                <a16:creationId xmlns:a16="http://schemas.microsoft.com/office/drawing/2014/main" id="{02815728-AE9B-4F68-ADA4-D76D9546883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65C916D5-EC8B-45D0-836B-EFEEEB2D19A6}"/>
              </a:ext>
            </a:extLst>
          </p:cNvPr>
          <p:cNvSpPr>
            <a:spLocks noGrp="1"/>
          </p:cNvSpPr>
          <p:nvPr>
            <p:ph type="sldNum" sz="quarter" idx="12"/>
          </p:nvPr>
        </p:nvSpPr>
        <p:spPr/>
        <p:txBody>
          <a:bodyPr/>
          <a:lstStyle>
            <a:lvl1pPr>
              <a:defRPr/>
            </a:lvl1pPr>
          </a:lstStyle>
          <a:p>
            <a:fld id="{DDBE022C-6186-4555-8C61-616D9AEBEFFE}" type="slidenum">
              <a:rPr lang="sl-SI" altLang="sl-SI"/>
              <a:pPr/>
              <a:t>‹#›</a:t>
            </a:fld>
            <a:endParaRPr lang="sl-SI" altLang="sl-SI"/>
          </a:p>
        </p:txBody>
      </p:sp>
    </p:spTree>
    <p:extLst>
      <p:ext uri="{BB962C8B-B14F-4D97-AF65-F5344CB8AC3E}">
        <p14:creationId xmlns:p14="http://schemas.microsoft.com/office/powerpoint/2010/main" val="182837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76176FA2-D84C-48E9-9BFB-1C0E9246734E}"/>
              </a:ext>
            </a:extLst>
          </p:cNvPr>
          <p:cNvSpPr>
            <a:spLocks noGrp="1"/>
          </p:cNvSpPr>
          <p:nvPr>
            <p:ph type="dt" sz="half" idx="10"/>
          </p:nvPr>
        </p:nvSpPr>
        <p:spPr/>
        <p:txBody>
          <a:bodyPr/>
          <a:lstStyle>
            <a:lvl1pPr>
              <a:defRPr/>
            </a:lvl1pPr>
          </a:lstStyle>
          <a:p>
            <a:pPr>
              <a:defRPr/>
            </a:pPr>
            <a:fld id="{AF62A182-96DC-44BE-BFBA-FC03DC6E5108}" type="datetimeFigureOut">
              <a:rPr lang="sl-SI"/>
              <a:pPr>
                <a:defRPr/>
              </a:pPr>
              <a:t>31. 05. 2019</a:t>
            </a:fld>
            <a:endParaRPr lang="sl-SI"/>
          </a:p>
        </p:txBody>
      </p:sp>
      <p:sp>
        <p:nvSpPr>
          <p:cNvPr id="5" name="Ograda noge 4">
            <a:extLst>
              <a:ext uri="{FF2B5EF4-FFF2-40B4-BE49-F238E27FC236}">
                <a16:creationId xmlns:a16="http://schemas.microsoft.com/office/drawing/2014/main" id="{317D70C8-0FD8-4F4C-9048-C3C1BA00BC7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4C115F1-41F7-459F-8E4B-1DC5BD3C0F3F}"/>
              </a:ext>
            </a:extLst>
          </p:cNvPr>
          <p:cNvSpPr>
            <a:spLocks noGrp="1"/>
          </p:cNvSpPr>
          <p:nvPr>
            <p:ph type="sldNum" sz="quarter" idx="12"/>
          </p:nvPr>
        </p:nvSpPr>
        <p:spPr/>
        <p:txBody>
          <a:bodyPr/>
          <a:lstStyle>
            <a:lvl1pPr>
              <a:defRPr/>
            </a:lvl1pPr>
          </a:lstStyle>
          <a:p>
            <a:fld id="{32529498-1F30-4F43-8E39-2E13985314DB}" type="slidenum">
              <a:rPr lang="sl-SI" altLang="sl-SI"/>
              <a:pPr/>
              <a:t>‹#›</a:t>
            </a:fld>
            <a:endParaRPr lang="sl-SI" altLang="sl-SI"/>
          </a:p>
        </p:txBody>
      </p:sp>
    </p:spTree>
    <p:extLst>
      <p:ext uri="{BB962C8B-B14F-4D97-AF65-F5344CB8AC3E}">
        <p14:creationId xmlns:p14="http://schemas.microsoft.com/office/powerpoint/2010/main" val="368890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2846A717-6450-4E40-9DE5-E9A4E86E21DC}"/>
              </a:ext>
            </a:extLst>
          </p:cNvPr>
          <p:cNvSpPr>
            <a:spLocks noGrp="1"/>
          </p:cNvSpPr>
          <p:nvPr>
            <p:ph type="dt" sz="half" idx="10"/>
          </p:nvPr>
        </p:nvSpPr>
        <p:spPr/>
        <p:txBody>
          <a:bodyPr/>
          <a:lstStyle>
            <a:lvl1pPr>
              <a:defRPr/>
            </a:lvl1pPr>
          </a:lstStyle>
          <a:p>
            <a:pPr>
              <a:defRPr/>
            </a:pPr>
            <a:fld id="{0AD1EC7C-5441-441D-943F-CA9605203CCF}" type="datetimeFigureOut">
              <a:rPr lang="sl-SI"/>
              <a:pPr>
                <a:defRPr/>
              </a:pPr>
              <a:t>31. 05. 2019</a:t>
            </a:fld>
            <a:endParaRPr lang="sl-SI"/>
          </a:p>
        </p:txBody>
      </p:sp>
      <p:sp>
        <p:nvSpPr>
          <p:cNvPr id="5" name="Ograda noge 4">
            <a:extLst>
              <a:ext uri="{FF2B5EF4-FFF2-40B4-BE49-F238E27FC236}">
                <a16:creationId xmlns:a16="http://schemas.microsoft.com/office/drawing/2014/main" id="{27FB8A24-02EC-4C72-9A56-1AB57CB5B2F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30A118EE-0599-4916-A493-EEF741182EA5}"/>
              </a:ext>
            </a:extLst>
          </p:cNvPr>
          <p:cNvSpPr>
            <a:spLocks noGrp="1"/>
          </p:cNvSpPr>
          <p:nvPr>
            <p:ph type="sldNum" sz="quarter" idx="12"/>
          </p:nvPr>
        </p:nvSpPr>
        <p:spPr/>
        <p:txBody>
          <a:bodyPr/>
          <a:lstStyle>
            <a:lvl1pPr>
              <a:defRPr/>
            </a:lvl1pPr>
          </a:lstStyle>
          <a:p>
            <a:fld id="{64CAED41-C81A-42B8-B3BD-F4D1A82F85EB}" type="slidenum">
              <a:rPr lang="sl-SI" altLang="sl-SI"/>
              <a:pPr/>
              <a:t>‹#›</a:t>
            </a:fld>
            <a:endParaRPr lang="sl-SI" altLang="sl-SI"/>
          </a:p>
        </p:txBody>
      </p:sp>
    </p:spTree>
    <p:extLst>
      <p:ext uri="{BB962C8B-B14F-4D97-AF65-F5344CB8AC3E}">
        <p14:creationId xmlns:p14="http://schemas.microsoft.com/office/powerpoint/2010/main" val="94072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0490233D-D19B-4243-8D2B-B1C0F7615D66}"/>
              </a:ext>
            </a:extLst>
          </p:cNvPr>
          <p:cNvSpPr>
            <a:spLocks noGrp="1"/>
          </p:cNvSpPr>
          <p:nvPr>
            <p:ph type="dt" sz="half" idx="10"/>
          </p:nvPr>
        </p:nvSpPr>
        <p:spPr/>
        <p:txBody>
          <a:bodyPr/>
          <a:lstStyle>
            <a:lvl1pPr>
              <a:defRPr/>
            </a:lvl1pPr>
          </a:lstStyle>
          <a:p>
            <a:pPr>
              <a:defRPr/>
            </a:pPr>
            <a:fld id="{656A3018-0BC0-488C-A24D-4E2A18D1D855}" type="datetimeFigureOut">
              <a:rPr lang="sl-SI"/>
              <a:pPr>
                <a:defRPr/>
              </a:pPr>
              <a:t>31. 05. 2019</a:t>
            </a:fld>
            <a:endParaRPr lang="sl-SI"/>
          </a:p>
        </p:txBody>
      </p:sp>
      <p:sp>
        <p:nvSpPr>
          <p:cNvPr id="5" name="Ograda noge 4">
            <a:extLst>
              <a:ext uri="{FF2B5EF4-FFF2-40B4-BE49-F238E27FC236}">
                <a16:creationId xmlns:a16="http://schemas.microsoft.com/office/drawing/2014/main" id="{755EC736-1F91-4891-BC83-1D559E55D24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45762F08-3F2D-4930-9131-3B91671525AC}"/>
              </a:ext>
            </a:extLst>
          </p:cNvPr>
          <p:cNvSpPr>
            <a:spLocks noGrp="1"/>
          </p:cNvSpPr>
          <p:nvPr>
            <p:ph type="sldNum" sz="quarter" idx="12"/>
          </p:nvPr>
        </p:nvSpPr>
        <p:spPr/>
        <p:txBody>
          <a:bodyPr/>
          <a:lstStyle>
            <a:lvl1pPr>
              <a:defRPr/>
            </a:lvl1pPr>
          </a:lstStyle>
          <a:p>
            <a:fld id="{C0A7BFE4-2FB9-475A-B308-0F28F5B1F715}" type="slidenum">
              <a:rPr lang="sl-SI" altLang="sl-SI"/>
              <a:pPr/>
              <a:t>‹#›</a:t>
            </a:fld>
            <a:endParaRPr lang="sl-SI" altLang="sl-SI"/>
          </a:p>
        </p:txBody>
      </p:sp>
    </p:spTree>
    <p:extLst>
      <p:ext uri="{BB962C8B-B14F-4D97-AF65-F5344CB8AC3E}">
        <p14:creationId xmlns:p14="http://schemas.microsoft.com/office/powerpoint/2010/main" val="283254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2992EFDF-D7A2-477A-B21A-75CAC44BF251}"/>
              </a:ext>
            </a:extLst>
          </p:cNvPr>
          <p:cNvSpPr>
            <a:spLocks noGrp="1"/>
          </p:cNvSpPr>
          <p:nvPr>
            <p:ph type="dt" sz="half" idx="10"/>
          </p:nvPr>
        </p:nvSpPr>
        <p:spPr/>
        <p:txBody>
          <a:bodyPr/>
          <a:lstStyle>
            <a:lvl1pPr>
              <a:defRPr/>
            </a:lvl1pPr>
          </a:lstStyle>
          <a:p>
            <a:pPr>
              <a:defRPr/>
            </a:pPr>
            <a:fld id="{3A17D75D-794C-4908-98D8-E73F2118BCC4}" type="datetimeFigureOut">
              <a:rPr lang="sl-SI"/>
              <a:pPr>
                <a:defRPr/>
              </a:pPr>
              <a:t>31. 05. 2019</a:t>
            </a:fld>
            <a:endParaRPr lang="sl-SI"/>
          </a:p>
        </p:txBody>
      </p:sp>
      <p:sp>
        <p:nvSpPr>
          <p:cNvPr id="5" name="Ograda noge 4">
            <a:extLst>
              <a:ext uri="{FF2B5EF4-FFF2-40B4-BE49-F238E27FC236}">
                <a16:creationId xmlns:a16="http://schemas.microsoft.com/office/drawing/2014/main" id="{92CF313A-C19D-4882-9CF5-7A19C52031B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7E64F33-3630-46EF-9686-6F44B97DC2A1}"/>
              </a:ext>
            </a:extLst>
          </p:cNvPr>
          <p:cNvSpPr>
            <a:spLocks noGrp="1"/>
          </p:cNvSpPr>
          <p:nvPr>
            <p:ph type="sldNum" sz="quarter" idx="12"/>
          </p:nvPr>
        </p:nvSpPr>
        <p:spPr/>
        <p:txBody>
          <a:bodyPr/>
          <a:lstStyle>
            <a:lvl1pPr>
              <a:defRPr/>
            </a:lvl1pPr>
          </a:lstStyle>
          <a:p>
            <a:fld id="{71F15EC1-C740-4A92-B489-20C017F07CE7}" type="slidenum">
              <a:rPr lang="sl-SI" altLang="sl-SI"/>
              <a:pPr/>
              <a:t>‹#›</a:t>
            </a:fld>
            <a:endParaRPr lang="sl-SI" altLang="sl-SI"/>
          </a:p>
        </p:txBody>
      </p:sp>
    </p:spTree>
    <p:extLst>
      <p:ext uri="{BB962C8B-B14F-4D97-AF65-F5344CB8AC3E}">
        <p14:creationId xmlns:p14="http://schemas.microsoft.com/office/powerpoint/2010/main" val="164518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55DD61D4-C5B2-441E-9755-729E7F178509}"/>
              </a:ext>
            </a:extLst>
          </p:cNvPr>
          <p:cNvSpPr>
            <a:spLocks noGrp="1"/>
          </p:cNvSpPr>
          <p:nvPr>
            <p:ph type="dt" sz="half" idx="10"/>
          </p:nvPr>
        </p:nvSpPr>
        <p:spPr/>
        <p:txBody>
          <a:bodyPr/>
          <a:lstStyle>
            <a:lvl1pPr>
              <a:defRPr/>
            </a:lvl1pPr>
          </a:lstStyle>
          <a:p>
            <a:pPr>
              <a:defRPr/>
            </a:pPr>
            <a:fld id="{8582A2C5-F01B-46B2-AA96-E192D9A76F98}" type="datetimeFigureOut">
              <a:rPr lang="sl-SI"/>
              <a:pPr>
                <a:defRPr/>
              </a:pPr>
              <a:t>31. 05. 2019</a:t>
            </a:fld>
            <a:endParaRPr lang="sl-SI"/>
          </a:p>
        </p:txBody>
      </p:sp>
      <p:sp>
        <p:nvSpPr>
          <p:cNvPr id="6" name="Ograda noge 4">
            <a:extLst>
              <a:ext uri="{FF2B5EF4-FFF2-40B4-BE49-F238E27FC236}">
                <a16:creationId xmlns:a16="http://schemas.microsoft.com/office/drawing/2014/main" id="{A95C9D26-9625-4B86-AE78-E7FE75CDE0D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2DD6E095-94C3-4698-901E-F3231DF58102}"/>
              </a:ext>
            </a:extLst>
          </p:cNvPr>
          <p:cNvSpPr>
            <a:spLocks noGrp="1"/>
          </p:cNvSpPr>
          <p:nvPr>
            <p:ph type="sldNum" sz="quarter" idx="12"/>
          </p:nvPr>
        </p:nvSpPr>
        <p:spPr/>
        <p:txBody>
          <a:bodyPr/>
          <a:lstStyle>
            <a:lvl1pPr>
              <a:defRPr/>
            </a:lvl1pPr>
          </a:lstStyle>
          <a:p>
            <a:fld id="{A41B668C-9C33-460B-B3B8-7A2509910A0B}" type="slidenum">
              <a:rPr lang="sl-SI" altLang="sl-SI"/>
              <a:pPr/>
              <a:t>‹#›</a:t>
            </a:fld>
            <a:endParaRPr lang="sl-SI" altLang="sl-SI"/>
          </a:p>
        </p:txBody>
      </p:sp>
    </p:spTree>
    <p:extLst>
      <p:ext uri="{BB962C8B-B14F-4D97-AF65-F5344CB8AC3E}">
        <p14:creationId xmlns:p14="http://schemas.microsoft.com/office/powerpoint/2010/main" val="1277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73CAB4D6-5CC2-483D-8C78-5883D832315A}"/>
              </a:ext>
            </a:extLst>
          </p:cNvPr>
          <p:cNvSpPr>
            <a:spLocks noGrp="1"/>
          </p:cNvSpPr>
          <p:nvPr>
            <p:ph type="dt" sz="half" idx="10"/>
          </p:nvPr>
        </p:nvSpPr>
        <p:spPr/>
        <p:txBody>
          <a:bodyPr/>
          <a:lstStyle>
            <a:lvl1pPr>
              <a:defRPr/>
            </a:lvl1pPr>
          </a:lstStyle>
          <a:p>
            <a:pPr>
              <a:defRPr/>
            </a:pPr>
            <a:fld id="{AF66F869-BC58-4855-9E67-4451B6443BF4}" type="datetimeFigureOut">
              <a:rPr lang="sl-SI"/>
              <a:pPr>
                <a:defRPr/>
              </a:pPr>
              <a:t>31. 05. 2019</a:t>
            </a:fld>
            <a:endParaRPr lang="sl-SI"/>
          </a:p>
        </p:txBody>
      </p:sp>
      <p:sp>
        <p:nvSpPr>
          <p:cNvPr id="8" name="Ograda noge 4">
            <a:extLst>
              <a:ext uri="{FF2B5EF4-FFF2-40B4-BE49-F238E27FC236}">
                <a16:creationId xmlns:a16="http://schemas.microsoft.com/office/drawing/2014/main" id="{97492CFD-D484-4343-BECE-9FADA726E72D}"/>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F5ED7285-4B25-4403-ABD8-EBCC1123A873}"/>
              </a:ext>
            </a:extLst>
          </p:cNvPr>
          <p:cNvSpPr>
            <a:spLocks noGrp="1"/>
          </p:cNvSpPr>
          <p:nvPr>
            <p:ph type="sldNum" sz="quarter" idx="12"/>
          </p:nvPr>
        </p:nvSpPr>
        <p:spPr/>
        <p:txBody>
          <a:bodyPr/>
          <a:lstStyle>
            <a:lvl1pPr>
              <a:defRPr/>
            </a:lvl1pPr>
          </a:lstStyle>
          <a:p>
            <a:fld id="{5AFF3FDB-66ED-40F6-939D-1E5F919B102A}" type="slidenum">
              <a:rPr lang="sl-SI" altLang="sl-SI"/>
              <a:pPr/>
              <a:t>‹#›</a:t>
            </a:fld>
            <a:endParaRPr lang="sl-SI" altLang="sl-SI"/>
          </a:p>
        </p:txBody>
      </p:sp>
    </p:spTree>
    <p:extLst>
      <p:ext uri="{BB962C8B-B14F-4D97-AF65-F5344CB8AC3E}">
        <p14:creationId xmlns:p14="http://schemas.microsoft.com/office/powerpoint/2010/main" val="34357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7BAFE594-3DDB-4B27-B44E-EFD2AA7A0D0F}"/>
              </a:ext>
            </a:extLst>
          </p:cNvPr>
          <p:cNvSpPr>
            <a:spLocks noGrp="1"/>
          </p:cNvSpPr>
          <p:nvPr>
            <p:ph type="dt" sz="half" idx="10"/>
          </p:nvPr>
        </p:nvSpPr>
        <p:spPr/>
        <p:txBody>
          <a:bodyPr/>
          <a:lstStyle>
            <a:lvl1pPr>
              <a:defRPr/>
            </a:lvl1pPr>
          </a:lstStyle>
          <a:p>
            <a:pPr>
              <a:defRPr/>
            </a:pPr>
            <a:fld id="{431255CC-8135-4B1F-90F1-15A957565262}" type="datetimeFigureOut">
              <a:rPr lang="sl-SI"/>
              <a:pPr>
                <a:defRPr/>
              </a:pPr>
              <a:t>31. 05. 2019</a:t>
            </a:fld>
            <a:endParaRPr lang="sl-SI"/>
          </a:p>
        </p:txBody>
      </p:sp>
      <p:sp>
        <p:nvSpPr>
          <p:cNvPr id="4" name="Ograda noge 4">
            <a:extLst>
              <a:ext uri="{FF2B5EF4-FFF2-40B4-BE49-F238E27FC236}">
                <a16:creationId xmlns:a16="http://schemas.microsoft.com/office/drawing/2014/main" id="{FA19865F-D636-431E-8610-ABDD7722414B}"/>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AEAF90A4-C463-4597-9F68-47CDF95D95D2}"/>
              </a:ext>
            </a:extLst>
          </p:cNvPr>
          <p:cNvSpPr>
            <a:spLocks noGrp="1"/>
          </p:cNvSpPr>
          <p:nvPr>
            <p:ph type="sldNum" sz="quarter" idx="12"/>
          </p:nvPr>
        </p:nvSpPr>
        <p:spPr/>
        <p:txBody>
          <a:bodyPr/>
          <a:lstStyle>
            <a:lvl1pPr>
              <a:defRPr/>
            </a:lvl1pPr>
          </a:lstStyle>
          <a:p>
            <a:fld id="{77EFB57E-BA9E-4352-9445-4694777BA801}" type="slidenum">
              <a:rPr lang="sl-SI" altLang="sl-SI"/>
              <a:pPr/>
              <a:t>‹#›</a:t>
            </a:fld>
            <a:endParaRPr lang="sl-SI" altLang="sl-SI"/>
          </a:p>
        </p:txBody>
      </p:sp>
    </p:spTree>
    <p:extLst>
      <p:ext uri="{BB962C8B-B14F-4D97-AF65-F5344CB8AC3E}">
        <p14:creationId xmlns:p14="http://schemas.microsoft.com/office/powerpoint/2010/main" val="83958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2E85DDC6-7271-4C3F-955E-27139C9331AD}"/>
              </a:ext>
            </a:extLst>
          </p:cNvPr>
          <p:cNvSpPr>
            <a:spLocks noGrp="1"/>
          </p:cNvSpPr>
          <p:nvPr>
            <p:ph type="dt" sz="half" idx="10"/>
          </p:nvPr>
        </p:nvSpPr>
        <p:spPr/>
        <p:txBody>
          <a:bodyPr/>
          <a:lstStyle>
            <a:lvl1pPr>
              <a:defRPr/>
            </a:lvl1pPr>
          </a:lstStyle>
          <a:p>
            <a:pPr>
              <a:defRPr/>
            </a:pPr>
            <a:fld id="{321A94FE-B9E0-47C1-9772-CF29FDF448E0}" type="datetimeFigureOut">
              <a:rPr lang="sl-SI"/>
              <a:pPr>
                <a:defRPr/>
              </a:pPr>
              <a:t>31. 05. 2019</a:t>
            </a:fld>
            <a:endParaRPr lang="sl-SI"/>
          </a:p>
        </p:txBody>
      </p:sp>
      <p:sp>
        <p:nvSpPr>
          <p:cNvPr id="3" name="Ograda noge 4">
            <a:extLst>
              <a:ext uri="{FF2B5EF4-FFF2-40B4-BE49-F238E27FC236}">
                <a16:creationId xmlns:a16="http://schemas.microsoft.com/office/drawing/2014/main" id="{434790D7-7719-4CD9-AE4C-92B365CDFE38}"/>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AB1B1FFD-5430-4316-9633-5CA655E9D4FB}"/>
              </a:ext>
            </a:extLst>
          </p:cNvPr>
          <p:cNvSpPr>
            <a:spLocks noGrp="1"/>
          </p:cNvSpPr>
          <p:nvPr>
            <p:ph type="sldNum" sz="quarter" idx="12"/>
          </p:nvPr>
        </p:nvSpPr>
        <p:spPr/>
        <p:txBody>
          <a:bodyPr/>
          <a:lstStyle>
            <a:lvl1pPr>
              <a:defRPr/>
            </a:lvl1pPr>
          </a:lstStyle>
          <a:p>
            <a:fld id="{08052C24-4831-4629-9D8D-38522737D693}" type="slidenum">
              <a:rPr lang="sl-SI" altLang="sl-SI"/>
              <a:pPr/>
              <a:t>‹#›</a:t>
            </a:fld>
            <a:endParaRPr lang="sl-SI" altLang="sl-SI"/>
          </a:p>
        </p:txBody>
      </p:sp>
    </p:spTree>
    <p:extLst>
      <p:ext uri="{BB962C8B-B14F-4D97-AF65-F5344CB8AC3E}">
        <p14:creationId xmlns:p14="http://schemas.microsoft.com/office/powerpoint/2010/main" val="343136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F4A54143-6788-4531-9D71-A790F1AA5135}"/>
              </a:ext>
            </a:extLst>
          </p:cNvPr>
          <p:cNvSpPr>
            <a:spLocks noGrp="1"/>
          </p:cNvSpPr>
          <p:nvPr>
            <p:ph type="dt" sz="half" idx="10"/>
          </p:nvPr>
        </p:nvSpPr>
        <p:spPr/>
        <p:txBody>
          <a:bodyPr/>
          <a:lstStyle>
            <a:lvl1pPr>
              <a:defRPr/>
            </a:lvl1pPr>
          </a:lstStyle>
          <a:p>
            <a:pPr>
              <a:defRPr/>
            </a:pPr>
            <a:fld id="{3126DF0B-DF13-446A-8B2D-DFF46F4BC933}" type="datetimeFigureOut">
              <a:rPr lang="sl-SI"/>
              <a:pPr>
                <a:defRPr/>
              </a:pPr>
              <a:t>31. 05. 2019</a:t>
            </a:fld>
            <a:endParaRPr lang="sl-SI"/>
          </a:p>
        </p:txBody>
      </p:sp>
      <p:sp>
        <p:nvSpPr>
          <p:cNvPr id="6" name="Ograda noge 4">
            <a:extLst>
              <a:ext uri="{FF2B5EF4-FFF2-40B4-BE49-F238E27FC236}">
                <a16:creationId xmlns:a16="http://schemas.microsoft.com/office/drawing/2014/main" id="{880C1CBE-CD0B-4562-BC90-7DD3C886048D}"/>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F85FF3B6-5A66-4BA5-8942-2A2C23EF3FAC}"/>
              </a:ext>
            </a:extLst>
          </p:cNvPr>
          <p:cNvSpPr>
            <a:spLocks noGrp="1"/>
          </p:cNvSpPr>
          <p:nvPr>
            <p:ph type="sldNum" sz="quarter" idx="12"/>
          </p:nvPr>
        </p:nvSpPr>
        <p:spPr/>
        <p:txBody>
          <a:bodyPr/>
          <a:lstStyle>
            <a:lvl1pPr>
              <a:defRPr/>
            </a:lvl1pPr>
          </a:lstStyle>
          <a:p>
            <a:fld id="{875060A8-DBE1-42FF-A0C1-90612ABFBF88}" type="slidenum">
              <a:rPr lang="sl-SI" altLang="sl-SI"/>
              <a:pPr/>
              <a:t>‹#›</a:t>
            </a:fld>
            <a:endParaRPr lang="sl-SI" altLang="sl-SI"/>
          </a:p>
        </p:txBody>
      </p:sp>
    </p:spTree>
    <p:extLst>
      <p:ext uri="{BB962C8B-B14F-4D97-AF65-F5344CB8AC3E}">
        <p14:creationId xmlns:p14="http://schemas.microsoft.com/office/powerpoint/2010/main" val="267114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B548476D-21F9-4E9D-849C-1B9F45C860FA}"/>
              </a:ext>
            </a:extLst>
          </p:cNvPr>
          <p:cNvSpPr>
            <a:spLocks noGrp="1"/>
          </p:cNvSpPr>
          <p:nvPr>
            <p:ph type="dt" sz="half" idx="10"/>
          </p:nvPr>
        </p:nvSpPr>
        <p:spPr/>
        <p:txBody>
          <a:bodyPr/>
          <a:lstStyle>
            <a:lvl1pPr>
              <a:defRPr/>
            </a:lvl1pPr>
          </a:lstStyle>
          <a:p>
            <a:pPr>
              <a:defRPr/>
            </a:pPr>
            <a:fld id="{8E704417-EEAD-41A0-AA06-D872BCFBE615}" type="datetimeFigureOut">
              <a:rPr lang="sl-SI"/>
              <a:pPr>
                <a:defRPr/>
              </a:pPr>
              <a:t>31. 05. 2019</a:t>
            </a:fld>
            <a:endParaRPr lang="sl-SI"/>
          </a:p>
        </p:txBody>
      </p:sp>
      <p:sp>
        <p:nvSpPr>
          <p:cNvPr id="6" name="Ograda noge 4">
            <a:extLst>
              <a:ext uri="{FF2B5EF4-FFF2-40B4-BE49-F238E27FC236}">
                <a16:creationId xmlns:a16="http://schemas.microsoft.com/office/drawing/2014/main" id="{E1A6D85B-E4A6-4906-94B9-C199E60D4B6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19D7E0CC-DBF5-44C9-A3F1-D3C781CE6707}"/>
              </a:ext>
            </a:extLst>
          </p:cNvPr>
          <p:cNvSpPr>
            <a:spLocks noGrp="1"/>
          </p:cNvSpPr>
          <p:nvPr>
            <p:ph type="sldNum" sz="quarter" idx="12"/>
          </p:nvPr>
        </p:nvSpPr>
        <p:spPr/>
        <p:txBody>
          <a:bodyPr/>
          <a:lstStyle>
            <a:lvl1pPr>
              <a:defRPr/>
            </a:lvl1pPr>
          </a:lstStyle>
          <a:p>
            <a:fld id="{C5042803-77B6-4517-9AF3-157D137E941F}" type="slidenum">
              <a:rPr lang="sl-SI" altLang="sl-SI"/>
              <a:pPr/>
              <a:t>‹#›</a:t>
            </a:fld>
            <a:endParaRPr lang="sl-SI" altLang="sl-SI"/>
          </a:p>
        </p:txBody>
      </p:sp>
    </p:spTree>
    <p:extLst>
      <p:ext uri="{BB962C8B-B14F-4D97-AF65-F5344CB8AC3E}">
        <p14:creationId xmlns:p14="http://schemas.microsoft.com/office/powerpoint/2010/main" val="360524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36681185-A4F5-4998-B01E-5EB6076FA8E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69FC0973-A602-4874-B035-89CF26287FF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B59E4956-7D20-4E4F-A0B8-A1B3F72118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47E1750-0375-463B-A3E0-7DE6E2B86BD8}" type="datetimeFigureOut">
              <a:rPr lang="sl-SI"/>
              <a:pPr>
                <a:defRPr/>
              </a:pPr>
              <a:t>31. 05. 2019</a:t>
            </a:fld>
            <a:endParaRPr lang="sl-SI"/>
          </a:p>
        </p:txBody>
      </p:sp>
      <p:sp>
        <p:nvSpPr>
          <p:cNvPr id="5" name="Ograda noge 4">
            <a:extLst>
              <a:ext uri="{FF2B5EF4-FFF2-40B4-BE49-F238E27FC236}">
                <a16:creationId xmlns:a16="http://schemas.microsoft.com/office/drawing/2014/main" id="{8DBACC76-F594-4BAC-A7EF-B8FF068D93D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D2440D8B-7EFE-47EF-B633-42A827BC9FF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8E639B5-1CF9-48D3-96BD-7243D9C9FD35}"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si/imgres?imgurl=http://bimber.dragon.dmkhost.net/img/metanol3d.jpg&amp;imgrefurl=http://forum.hocmai.vn/viewtopic.php?p=187102&amp;sid=7018ed71d8606f262c54f07b683c0347&amp;h=408&amp;w=461&amp;sz=20&amp;hl=sl&amp;start=5&amp;tbnid=0dK8VH3q5KH1zM:&amp;tbnh=113&amp;tbnw=128&amp;prev=/images?q=metanol&amp;gbv=2&amp;svnum=10&amp;hl=sl" TargetMode="External"/><Relationship Id="rId1" Type="http://schemas.openxmlformats.org/officeDocument/2006/relationships/slideLayout" Target="../slideLayouts/slideLayout2.xml"/><Relationship Id="rId4" Type="http://schemas.openxmlformats.org/officeDocument/2006/relationships/image" Target="http://tbn0.google.com/images?q=tbn:0dK8VH3q5KH1zM:http://bimber.dragon.dmkhost.net/img/metanol3d.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si/imgres?imgurl=http://www.biodieselspain.com/pics/etanol.jpg&amp;imgrefurl=http://www.biodieselspain.com/2007/03/06/brasil-asesorara-a-mexico-en-produccion-de-etanol-y-biodiesel/&amp;h=422&amp;w=470&amp;sz=23&amp;hl=sl&amp;start=5&amp;tbnid=c8tKh1uamqb5cM:&amp;tbnh=116&amp;tbnw=129&amp;prev=/images?q=etanol&amp;gbv=2&amp;svnum=10&amp;hl=sl" TargetMode="External"/><Relationship Id="rId1" Type="http://schemas.openxmlformats.org/officeDocument/2006/relationships/slideLayout" Target="../slideLayouts/slideLayout2.xml"/><Relationship Id="rId4" Type="http://schemas.openxmlformats.org/officeDocument/2006/relationships/image" Target="http://tbn0.google.com/images?q=tbn:c8tKh1uamqb5cM:http://www.biodieselspain.com/pics/etanol.jp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lko">
            <a:extLst>
              <a:ext uri="{FF2B5EF4-FFF2-40B4-BE49-F238E27FC236}">
                <a16:creationId xmlns:a16="http://schemas.microsoft.com/office/drawing/2014/main" id="{CB4EFA41-993A-423C-AE64-1C707FA6B7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0"/>
            <a:ext cx="9396413"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D8476863-A8A3-4ECB-8335-3BE3207B05AC}"/>
              </a:ext>
            </a:extLst>
          </p:cNvPr>
          <p:cNvSpPr>
            <a:spLocks noGrp="1"/>
          </p:cNvSpPr>
          <p:nvPr>
            <p:ph type="ctr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sl-SI"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ALKOHOLI</a:t>
            </a:r>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lkohol14">
            <a:extLst>
              <a:ext uri="{FF2B5EF4-FFF2-40B4-BE49-F238E27FC236}">
                <a16:creationId xmlns:a16="http://schemas.microsoft.com/office/drawing/2014/main" id="{753A44F2-6741-454C-8C72-1AF47A0185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115888"/>
            <a:ext cx="3552825"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5F317E33-7DE5-40B7-AB34-CC070305C51A}"/>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Kaj je alkohol?</a:t>
            </a:r>
          </a:p>
        </p:txBody>
      </p:sp>
      <p:sp>
        <p:nvSpPr>
          <p:cNvPr id="3" name="Ograda vsebine 2">
            <a:extLst>
              <a:ext uri="{FF2B5EF4-FFF2-40B4-BE49-F238E27FC236}">
                <a16:creationId xmlns:a16="http://schemas.microsoft.com/office/drawing/2014/main" id="{CC897B59-0EBD-40BF-ACAC-39CB373D68AF}"/>
              </a:ext>
            </a:extLst>
          </p:cNvPr>
          <p:cNvSpPr>
            <a:spLocks noGrp="1"/>
          </p:cNvSpPr>
          <p:nvPr>
            <p:ph idx="1"/>
          </p:nvPr>
        </p:nvSpPr>
        <p:spPr/>
        <p:txBody>
          <a:bodyPr rtlCol="0">
            <a:normAutofit fontScale="70000" lnSpcReduction="20000"/>
          </a:bodyPr>
          <a:lstStyle/>
          <a:p>
            <a:pPr fontAlgn="auto">
              <a:spcAft>
                <a:spcPts val="0"/>
              </a:spcAft>
              <a:defRPr/>
            </a:pP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Alkohol je bistvena učinkovina v alkoholnih pijačah, ter alkoholi so pomembna skupina organskih spojin.  V kemiji je alkohol splošen pojem, ki ga uporabljamo za vsako organsko spojino, pri kateri je hidroksilna skupina (-OH) vezana na ogljik atoma, ki je povezan z drugimi vodikovimi ali ogljikovimi atomi.</a:t>
            </a:r>
          </a:p>
          <a:p>
            <a:pPr fontAlgn="auto">
              <a:spcAft>
                <a:spcPts val="0"/>
              </a:spcAft>
              <a:defRPr/>
            </a:pP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Splošna formula za preprost alkohol, ki ne vsebuje obročev je C</a:t>
            </a:r>
            <a:r>
              <a:rPr lang="sl-SI" b="1" baseline="-25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t>
            </a: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t>
            </a:r>
            <a:r>
              <a:rPr lang="sl-SI" b="1" baseline="-25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2n+1</a:t>
            </a: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OH.</a:t>
            </a:r>
          </a:p>
          <a:p>
            <a:pPr fontAlgn="auto">
              <a:spcAft>
                <a:spcPts val="0"/>
              </a:spcAft>
              <a:defRPr/>
            </a:pP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Alkohol, ki ga uporabljamo v prehrani se imenuje etanol.</a:t>
            </a:r>
          </a:p>
          <a:p>
            <a:pPr fontAlgn="auto">
              <a:spcAft>
                <a:spcPts val="0"/>
              </a:spcAft>
              <a:defRPr/>
            </a:pP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 glavnem ločimo 3 vrste alkoholnih pijač: pivo, vino in žganje. Pivo se v glavnem prideluje iz žit in vsebuje 4 do 5% alkohola, vino iz grozdja in vsebuje 10 do 14% alkohola, destilirane pijače pa vsebujejo od 40 do 50% alkohola.</a:t>
            </a:r>
          </a:p>
          <a:p>
            <a:pPr fontAlgn="auto">
              <a:spcAft>
                <a:spcPts val="0"/>
              </a:spcAft>
              <a:defRPr/>
            </a:pPr>
            <a:r>
              <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Alkohol se nahaja tudi v tako imenovanih »brezalkoholnih« pivih. Ta vsebujejo 2,5% alkohola. Prav toliko alkohola vsebujejo razna mešanice alkohola in limonade.</a:t>
            </a:r>
          </a:p>
          <a:p>
            <a:pPr fontAlgn="auto">
              <a:spcAft>
                <a:spcPts val="0"/>
              </a:spcAft>
              <a:buFont typeface="Arial" panose="020B0604020202020204" pitchFamily="34" charset="0"/>
              <a:buNone/>
              <a:defRPr/>
            </a:pPr>
            <a:endParaRPr lang="sl-SI" dirty="0"/>
          </a:p>
        </p:txBody>
      </p:sp>
    </p:spTree>
  </p:cSld>
  <p:clrMapOvr>
    <a:masterClrMapping/>
  </p:clrMapOvr>
  <p:transition spd="slow">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61AD72-15C4-4F40-B202-BFEB9743FD50}"/>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Pomembni predstavniki alkoholov</a:t>
            </a:r>
          </a:p>
        </p:txBody>
      </p:sp>
      <p:sp>
        <p:nvSpPr>
          <p:cNvPr id="4099" name="Ograda vsebine 2">
            <a:extLst>
              <a:ext uri="{FF2B5EF4-FFF2-40B4-BE49-F238E27FC236}">
                <a16:creationId xmlns:a16="http://schemas.microsoft.com/office/drawing/2014/main" id="{AC8A1FB6-1285-491A-9D55-5D6D9F28626D}"/>
              </a:ext>
            </a:extLst>
          </p:cNvPr>
          <p:cNvSpPr>
            <a:spLocks noGrp="1"/>
          </p:cNvSpPr>
          <p:nvPr>
            <p:ph idx="1"/>
          </p:nvPr>
        </p:nvSpPr>
        <p:spPr/>
        <p:txBody>
          <a:bodyPr/>
          <a:lstStyle/>
          <a:p>
            <a:r>
              <a:rPr lang="sl-SI" altLang="sl-SI" sz="2400"/>
              <a:t>Metanol,</a:t>
            </a:r>
          </a:p>
          <a:p>
            <a:r>
              <a:rPr lang="sl-SI" altLang="sl-SI" sz="2400"/>
              <a:t>Etanol,</a:t>
            </a:r>
          </a:p>
          <a:p>
            <a:r>
              <a:rPr lang="sl-SI" altLang="sl-SI" sz="2400"/>
              <a:t>2-propanol</a:t>
            </a:r>
          </a:p>
          <a:p>
            <a:r>
              <a:rPr lang="sl-SI" altLang="sl-SI" sz="2400"/>
              <a:t>Etan-1,2-diol</a:t>
            </a:r>
          </a:p>
          <a:p>
            <a:r>
              <a:rPr lang="sl-SI" altLang="sl-SI" sz="2400"/>
              <a:t>Propan-1,2-diol</a:t>
            </a:r>
          </a:p>
          <a:p>
            <a:r>
              <a:rPr lang="sl-SI" altLang="sl-SI" sz="2400"/>
              <a:t>Propan-1,2,3-triol</a:t>
            </a:r>
          </a:p>
          <a:p>
            <a:endParaRPr lang="sl-SI" altLang="sl-SI"/>
          </a:p>
        </p:txBody>
      </p:sp>
      <p:pic>
        <p:nvPicPr>
          <p:cNvPr id="4100" name="Picture 2" descr="http://www.gram.rs/images/etanol_70_200.jpg">
            <a:extLst>
              <a:ext uri="{FF2B5EF4-FFF2-40B4-BE49-F238E27FC236}">
                <a16:creationId xmlns:a16="http://schemas.microsoft.com/office/drawing/2014/main" id="{35E67EC3-325A-412F-970B-BB7AC5FB0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1484313"/>
            <a:ext cx="356235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http://tbn0.google.com/images?q=tbn:0dK8VH3q5KH1zM:http://bimber.dragon.dmkhost.net/img/metanol3d.jpg">
            <a:hlinkClick r:id="rId2"/>
            <a:extLst>
              <a:ext uri="{FF2B5EF4-FFF2-40B4-BE49-F238E27FC236}">
                <a16:creationId xmlns:a16="http://schemas.microsoft.com/office/drawing/2014/main" id="{CA811E37-D596-467F-92A8-9C71AFC5696F}"/>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508625" y="3651250"/>
            <a:ext cx="3635375"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A491564A-70B6-4A12-B425-DBFA914CF43A}"/>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Metanol (metilni alkohol)</a:t>
            </a:r>
          </a:p>
        </p:txBody>
      </p:sp>
      <p:sp>
        <p:nvSpPr>
          <p:cNvPr id="3" name="Ograda vsebine 2">
            <a:extLst>
              <a:ext uri="{FF2B5EF4-FFF2-40B4-BE49-F238E27FC236}">
                <a16:creationId xmlns:a16="http://schemas.microsoft.com/office/drawing/2014/main" id="{5B31EFEF-72EA-4441-9861-3D9E633B43B3}"/>
              </a:ext>
            </a:extLst>
          </p:cNvPr>
          <p:cNvSpPr>
            <a:spLocks noGrp="1"/>
          </p:cNvSpPr>
          <p:nvPr>
            <p:ph idx="1"/>
          </p:nvPr>
        </p:nvSpPr>
        <p:spPr>
          <a:xfrm>
            <a:off x="457200" y="1600200"/>
            <a:ext cx="8229600" cy="5069160"/>
          </a:xfrm>
        </p:spPr>
        <p:txBody>
          <a:bodyPr rtlCol="0">
            <a:normAutofit fontScale="70000" lnSpcReduction="20000"/>
          </a:bodyPr>
          <a:lstStyle/>
          <a:p>
            <a:pPr fontAlgn="auto">
              <a:spcAft>
                <a:spcPts val="0"/>
              </a:spcAft>
              <a:defRPr/>
            </a:pP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Metanol je brezbarvna tekočina. Uporablja se tudi kot gorivo za motorje z notranjim izgorevanjem (Južna Amerika). Je zelo dobro topen (barve, laki).Včasih so ga pripravljali s segrevanjem lesa pri visoki temperaturi in brez pristnosti kisika. Danes pa ga proizvajajo s pomočjo reakcije med H</a:t>
            </a:r>
            <a:r>
              <a:rPr lang="sl-SI" b="1" cap="all" baseline="-250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in </a:t>
            </a:r>
            <a:r>
              <a:rPr lang="sl-SI"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CO.Pitje</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metanola je zelo nevarno. V telesu pride do oksidacije metanola s pomočjo encima </a:t>
            </a:r>
            <a:r>
              <a:rPr lang="sl-SI"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alkohol </a:t>
            </a:r>
            <a:r>
              <a:rPr lang="sl-SI"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dehidrogenaza</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pri čemer nastajata strupena produkta formaldehid in </a:t>
            </a:r>
            <a:r>
              <a:rPr lang="sl-SI"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mravljična</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sl-SI"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kislina.Formaldehid</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lahko povzroči začasno ali trajno slepoto. Že zelo majhna količina (30 ml) metanola lahko povzroči poškodbe vidnih živcev. Zastrupitev zdravimo z etanolom, ki prav tako reagira z encimom </a:t>
            </a:r>
            <a:r>
              <a:rPr lang="sl-SI"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alkohol </a:t>
            </a:r>
            <a:r>
              <a:rPr lang="sl-SI"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dehidrogenaza</a:t>
            </a:r>
            <a:r>
              <a:rPr lang="sl-SI"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pri čemer ne nastaja strupeni formaldehid.</a:t>
            </a:r>
          </a:p>
          <a:p>
            <a:pPr fontAlgn="auto">
              <a:spcAft>
                <a:spcPts val="0"/>
              </a:spcAft>
              <a:defRPr/>
            </a:pPr>
            <a:endParaRPr lang="sl-SI" dirty="0"/>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234D444-BEBA-4253-9E96-BF7DABFA82A1}"/>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Etanol (etilni alkohol)</a:t>
            </a:r>
          </a:p>
        </p:txBody>
      </p:sp>
      <p:sp>
        <p:nvSpPr>
          <p:cNvPr id="3" name="Ograda vsebine 2">
            <a:extLst>
              <a:ext uri="{FF2B5EF4-FFF2-40B4-BE49-F238E27FC236}">
                <a16:creationId xmlns:a16="http://schemas.microsoft.com/office/drawing/2014/main" id="{469BC4E8-740E-40CB-B25A-3539F40A95D3}"/>
              </a:ext>
            </a:extLst>
          </p:cNvPr>
          <p:cNvSpPr>
            <a:spLocks noGrp="1"/>
          </p:cNvSpPr>
          <p:nvPr>
            <p:ph idx="1"/>
          </p:nvPr>
        </p:nvSpPr>
        <p:spPr/>
        <p:txBody>
          <a:bodyPr rtlCol="0">
            <a:normAutofit fontScale="62500" lnSpcReduction="2000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Ker je prisoten v alkoholnih pijačah ga imenujemo kar alkohol.</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 telesu se prav tako oksidira v jetrih s pomočjo encima alkohol </a:t>
            </a:r>
            <a:r>
              <a:rPr lang="sl-SI"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dehidrogenaza</a:t>
            </a: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Acetaldehid je glavni razlog za jutranjega mačka. Oba produkta pa sta odgovorna za zadah po pitju alkoholnih pijač. Po drugi strani pa sta manj toksična kot oksidacijska produkta metanola.</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Če primerjamo strupenost metanola in etanola, ugotovimo, da je metanol samo dvakrat bolj strupen od etanola (smrtna doza metanola za odraslega človeka je približno 100mL, etanola pa približno 200 ml), metanol pa povzroča več poškodb na vidnem živčevju.</a:t>
            </a:r>
          </a:p>
          <a:p>
            <a:pPr fontAlgn="auto">
              <a:spcAft>
                <a:spcPts val="0"/>
              </a:spcAft>
              <a:buFont typeface="Arial" panose="020B0604020202020204" pitchFamily="34" charset="0"/>
              <a:buNone/>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Dolgotrajno </a:t>
            </a:r>
            <a:r>
              <a:rPr lang="sl-SI"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konzumiranje</a:t>
            </a: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etanola lahko povzroči:</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Cirozo jeter</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Izgubo spomina</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Močno zasvojenost</a:t>
            </a:r>
          </a:p>
          <a:p>
            <a:pPr fontAlgn="auto">
              <a:spcAft>
                <a:spcPts val="0"/>
              </a:spcAft>
              <a:defRPr/>
            </a:pPr>
            <a:r>
              <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Poškodbe ploda pri nosečnicah</a:t>
            </a:r>
          </a:p>
          <a:p>
            <a:pPr fontAlgn="auto">
              <a:spcAft>
                <a:spcPts val="0"/>
              </a:spcAft>
              <a:defRPr/>
            </a:pPr>
            <a:endPar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148" name="Picture 1" descr="http://tbn0.google.com/images?q=tbn:c8tKh1uamqb5cM:http://www.biodieselspain.com/pics/etanol.jpg">
            <a:hlinkClick r:id="rId2"/>
            <a:extLst>
              <a:ext uri="{FF2B5EF4-FFF2-40B4-BE49-F238E27FC236}">
                <a16:creationId xmlns:a16="http://schemas.microsoft.com/office/drawing/2014/main" id="{5E241848-7356-4EF4-A0FF-1B8ABD67C0B1}"/>
              </a:ext>
            </a:extLst>
          </p:cNvPr>
          <p:cNvPicPr>
            <a:picLocks noChangeAspect="1" noChangeArrowheads="1"/>
          </p:cNvPicPr>
          <p:nvPr/>
        </p:nvPicPr>
        <p:blipFill>
          <a:blip r:embed="rId3" r:link="rId4">
            <a:lum contrast="30000"/>
            <a:extLst>
              <a:ext uri="{28A0092B-C50C-407E-A947-70E740481C1C}">
                <a14:useLocalDpi xmlns:a14="http://schemas.microsoft.com/office/drawing/2010/main" val="0"/>
              </a:ext>
            </a:extLst>
          </a:blip>
          <a:srcRect/>
          <a:stretch>
            <a:fillRect/>
          </a:stretch>
        </p:blipFill>
        <p:spPr bwMode="auto">
          <a:xfrm>
            <a:off x="5724525" y="4251325"/>
            <a:ext cx="2898775"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descr="alkohol12">
            <a:extLst>
              <a:ext uri="{FF2B5EF4-FFF2-40B4-BE49-F238E27FC236}">
                <a16:creationId xmlns:a16="http://schemas.microsoft.com/office/drawing/2014/main" id="{0153DB88-A4DC-4E2B-8D6C-8189FABBF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6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C241CC5B-1DFF-41DE-81AE-EE6D2EAC1E7C}"/>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Proizvodnja alkohola</a:t>
            </a:r>
          </a:p>
        </p:txBody>
      </p:sp>
      <p:sp>
        <p:nvSpPr>
          <p:cNvPr id="3" name="Ograda vsebine 2">
            <a:extLst>
              <a:ext uri="{FF2B5EF4-FFF2-40B4-BE49-F238E27FC236}">
                <a16:creationId xmlns:a16="http://schemas.microsoft.com/office/drawing/2014/main" id="{D079CF64-5C96-4AD7-9583-5DC7B756B61B}"/>
              </a:ext>
            </a:extLst>
          </p:cNvPr>
          <p:cNvSpPr>
            <a:spLocks noGrp="1"/>
          </p:cNvSpPr>
          <p:nvPr>
            <p:ph idx="1"/>
          </p:nvPr>
        </p:nvSpPr>
        <p:spPr>
          <a:xfrm>
            <a:off x="457200" y="1600200"/>
            <a:ext cx="8229600" cy="5257800"/>
          </a:xfrm>
        </p:spPr>
        <p:txBody>
          <a:bodyPr rtlCol="0">
            <a:normAutofit fontScale="775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fontAlgn="auto">
              <a:spcAft>
                <a:spcPts val="0"/>
              </a:spcAft>
              <a:buFont typeface="Arial" panose="020B0604020202020204" pitchFamily="34" charset="0"/>
              <a:buNone/>
              <a:defRPr/>
            </a:pPr>
            <a:endPar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fontAlgn="auto">
              <a:spcAft>
                <a:spcPts val="0"/>
              </a:spcAft>
              <a:defRPr/>
            </a:pPr>
            <a:r>
              <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Najprej poteka fermentacija sladkorja (iz različnih rastlinskih ekstraktov) s pomočjo kvasovk, pri čemer nastaja poleg etanola še CO</a:t>
            </a:r>
            <a:r>
              <a:rPr lang="sl-SI" b="1" cap="all" baseline="-250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a:t>
            </a:r>
            <a:r>
              <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Maksimalna koncentracija alkohola, ki ga dosežemo s fermentacijo, je 18% (v/v), pri višjih koncentracijah kvasovke ne morejo preživeti.</a:t>
            </a:r>
          </a:p>
          <a:p>
            <a:pPr fontAlgn="auto">
              <a:spcAft>
                <a:spcPts val="0"/>
              </a:spcAft>
              <a:defRPr/>
            </a:pPr>
            <a:r>
              <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Alkoholne pijače z višjo osebnostjo alkohola pripravljamo s pomočjo destilacije ali dodatkom alkohola, pripravljenega z destilacijo drugega sladkornega ekstrakta.</a:t>
            </a:r>
          </a:p>
          <a:p>
            <a:pPr fontAlgn="auto">
              <a:spcAft>
                <a:spcPts val="0"/>
              </a:spcAft>
              <a:defRPr/>
            </a:pPr>
            <a:r>
              <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Industrijski alkohol pripravljajo s </a:t>
            </a:r>
            <a:r>
              <a:rPr lang="sl-SI"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hidracijo</a:t>
            </a:r>
            <a:r>
              <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etena. Produkt vsebuje 95% etanola in 5% vode. Lahko pa pripravimo tudi 100% alkohol, ki ga imenujemo absolutni alkohol.</a:t>
            </a:r>
          </a:p>
          <a:p>
            <a:pPr fontAlgn="auto">
              <a:spcAft>
                <a:spcPts val="0"/>
              </a:spcAft>
              <a:defRPr/>
            </a:pPr>
            <a:endParaRPr lang="sl-SI"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ALKOHOL 16">
            <a:extLst>
              <a:ext uri="{FF2B5EF4-FFF2-40B4-BE49-F238E27FC236}">
                <a16:creationId xmlns:a16="http://schemas.microsoft.com/office/drawing/2014/main" id="{BBEA631E-461B-478F-BCE2-4FD0A0ACDF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387050A3-793F-465C-A35F-20627025FED5}"/>
              </a:ext>
            </a:extLst>
          </p:cNvPr>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sl-SI" b="1" dirty="0">
                <a:ln/>
                <a:solidFill>
                  <a:schemeClr val="accent3"/>
                </a:solidFill>
              </a:rPr>
              <a:t>Alkohol in mladina</a:t>
            </a:r>
          </a:p>
        </p:txBody>
      </p:sp>
      <p:sp>
        <p:nvSpPr>
          <p:cNvPr id="3" name="Ograda vsebine 2">
            <a:extLst>
              <a:ext uri="{FF2B5EF4-FFF2-40B4-BE49-F238E27FC236}">
                <a16:creationId xmlns:a16="http://schemas.microsoft.com/office/drawing/2014/main" id="{BF685879-0C25-4A6B-8257-C2FF61DD7A9D}"/>
              </a:ext>
            </a:extLst>
          </p:cNvPr>
          <p:cNvSpPr>
            <a:spLocks noGrp="1"/>
          </p:cNvSpPr>
          <p:nvPr>
            <p:ph idx="1"/>
          </p:nvPr>
        </p:nvSpPr>
        <p:spPr>
          <a:xfrm>
            <a:off x="457200" y="1268760"/>
            <a:ext cx="8229600" cy="5472608"/>
          </a:xfrm>
        </p:spPr>
        <p:txBody>
          <a:bodyPr rtlCol="0">
            <a:normAutofit fontScale="40000" lnSpcReduction="20000"/>
          </a:bodyPr>
          <a:lstStyle/>
          <a:p>
            <a:pPr fontAlgn="auto">
              <a:spcAft>
                <a:spcPts val="0"/>
              </a:spcAft>
              <a:defRPr/>
            </a:pPr>
            <a:r>
              <a:rPr lang="sl-SI" sz="45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Pretirano popivanje pri mladih je samo zunanji izraz motenih odnosov v družini. Družinski odnosi so še posebej slabi tam, kjer gre za mladoletno prestopništvo. Francozi navajajo, da izhaja do 75 odstotkov mladih prestopnikov iz družin alkoholikov.</a:t>
            </a:r>
          </a:p>
          <a:p>
            <a:pPr fontAlgn="auto">
              <a:spcAft>
                <a:spcPts val="0"/>
              </a:spcAft>
              <a:defRPr/>
            </a:pPr>
            <a:r>
              <a:rPr lang="sl-SI" sz="45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Strokovnjaki iz naših vzgojnih zavodov poročajo, da ima skoraj 70 odstotkov njihovih oskrbovancev enega ali pa oba roditelja alkoholika. Ti mladoletniki, ki se zaradi čustvene razvratnosti niso mogli učiti, ki si niso pridobili delovnih navad, in so se zaradi zdolgočasenosti navadili na pohajanje, se </a:t>
            </a:r>
            <a:r>
              <a:rPr lang="sl-SI" sz="4500" b="1" spc="300" dirty="0" err="1">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ponavadi</a:t>
            </a:r>
            <a:r>
              <a:rPr lang="sl-SI" sz="45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zelo zgodaj srečajo z alkoholom. To pomeni, da zgodaj spoznajo, da je mogoče stisko, praznoto, žalost in drugo pregnati z alkoholno omamo. In ker z nobeno omamo nihče ničesar ne reši, temveč se težave samo prelagajo, je prizadeti in na omamo že navajeni mladenič tako rekoč prisiljen svojo stisko ponovno presegati z alkoholom. Pogosto opijanje pa ni več pogoj za nastanek alkoholizma, temveč je zanesljivo znamenje, da je tak človek že alkoholik, čeprav šele v začetnem obdobju.</a:t>
            </a:r>
          </a:p>
          <a:p>
            <a:pPr fontAlgn="auto">
              <a:spcAft>
                <a:spcPts val="0"/>
              </a:spcAft>
              <a:defRPr/>
            </a:pPr>
            <a:endParaRPr lang="sl-SI" dirty="0"/>
          </a:p>
        </p:txBody>
      </p:sp>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delo.si/assets/media/picture/20090308/sz5_prometna_nesreca_fala_motorist_TRegent.jpg">
            <a:extLst>
              <a:ext uri="{FF2B5EF4-FFF2-40B4-BE49-F238E27FC236}">
                <a16:creationId xmlns:a16="http://schemas.microsoft.com/office/drawing/2014/main" id="{5D2A48D9-D9A7-4706-BCCD-55E5AFF5E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grada vsebine 2">
            <a:extLst>
              <a:ext uri="{FF2B5EF4-FFF2-40B4-BE49-F238E27FC236}">
                <a16:creationId xmlns:a16="http://schemas.microsoft.com/office/drawing/2014/main" id="{B0CD9F20-0231-436F-A4F2-1F007A0244E2}"/>
              </a:ext>
            </a:extLst>
          </p:cNvPr>
          <p:cNvSpPr>
            <a:spLocks noGrp="1"/>
          </p:cNvSpPr>
          <p:nvPr>
            <p:ph idx="1"/>
          </p:nvPr>
        </p:nvSpPr>
        <p:spPr>
          <a:xfrm>
            <a:off x="323528" y="476672"/>
            <a:ext cx="8229600" cy="4525963"/>
          </a:xfrm>
        </p:spPr>
        <p:txBody>
          <a:bodyPr rtlCol="0">
            <a:normAutofit fontScale="85000" lnSpcReduction="20000"/>
          </a:bodyPr>
          <a:lstStyle/>
          <a:p>
            <a:pPr fontAlgn="auto">
              <a:spcAft>
                <a:spcPts val="0"/>
              </a:spcAft>
              <a:defRPr/>
            </a:pPr>
            <a:r>
              <a:rPr lang="sl-SI"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Vdajanje alkoholni omami onemogoča normalno zorenje mladega človeka, ki si zaradi tega ne pridobi dovolj znanja in izkušenj za življenje. Le to postaja zanj čedalje bolj težavno tudi zaradi posledic alkoholizma. Pri zdravljenju, gre predvsem za prevzgojo alkoholične osebnosti. Mladega alkoholika pa je treba šele vzgojiti, saj ni nikoli imel delovnih navad in se ni nikoli v redu obnašal. Zaradi vsega tega opažajo, da mladim alkoholikom komaj moremo pomagati.</a:t>
            </a:r>
          </a:p>
          <a:p>
            <a:pPr fontAlgn="auto">
              <a:spcAft>
                <a:spcPts val="0"/>
              </a:spcAft>
              <a:defRPr/>
            </a:pPr>
            <a:endParaRPr lang="sl-SI" dirty="0"/>
          </a:p>
        </p:txBody>
      </p:sp>
    </p:spTree>
  </p:cSld>
  <p:clrMapOvr>
    <a:masterClrMapping/>
  </p:clrMapOvr>
  <p:transition spd="slow">
    <p:newsflash/>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794</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Officeova tema</vt:lpstr>
      <vt:lpstr>ALKOHOLI</vt:lpstr>
      <vt:lpstr>Kaj je alkohol?</vt:lpstr>
      <vt:lpstr>Pomembni predstavniki alkoholov</vt:lpstr>
      <vt:lpstr>Metanol (metilni alkohol)</vt:lpstr>
      <vt:lpstr>Etanol (etilni alkohol)</vt:lpstr>
      <vt:lpstr>Proizvodnja alkohola</vt:lpstr>
      <vt:lpstr>Alkohol in mladina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2019-05-31T08:47:57Z</dcterms:created>
  <dcterms:modified xsi:type="dcterms:W3CDTF">2019-05-31T08:47:57Z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