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5" r:id="rId9"/>
    <p:sldId id="264" r:id="rId10"/>
    <p:sldId id="259" r:id="rId11"/>
    <p:sldId id="260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353" autoAdjust="0"/>
    <p:restoredTop sz="94660"/>
  </p:normalViewPr>
  <p:slideViewPr>
    <p:cSldViewPr>
      <p:cViewPr varScale="1">
        <p:scale>
          <a:sx n="40" d="100"/>
          <a:sy n="40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40222-F7BB-4F8F-B166-9E6447AAD5C9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11989F0-BCAC-4BDE-999E-9CF60A518B00}">
      <dgm:prSet phldrT="[Text]"/>
      <dgm:spPr/>
      <dgm:t>
        <a:bodyPr/>
        <a:lstStyle/>
        <a:p>
          <a:r>
            <a:rPr lang="sl-SI" dirty="0"/>
            <a:t>Iskanje boksita</a:t>
          </a:r>
        </a:p>
      </dgm:t>
    </dgm:pt>
    <dgm:pt modelId="{FACE7EF9-8C58-400D-A86B-F76707AA6989}" type="parTrans" cxnId="{844BCBBD-65C3-40F4-B1FB-C75D9ABBF7D8}">
      <dgm:prSet/>
      <dgm:spPr/>
      <dgm:t>
        <a:bodyPr/>
        <a:lstStyle/>
        <a:p>
          <a:endParaRPr lang="sl-SI"/>
        </a:p>
      </dgm:t>
    </dgm:pt>
    <dgm:pt modelId="{E33550AA-CAB9-4EF1-931A-A5015D36891E}" type="sibTrans" cxnId="{844BCBBD-65C3-40F4-B1FB-C75D9ABBF7D8}">
      <dgm:prSet/>
      <dgm:spPr/>
      <dgm:t>
        <a:bodyPr/>
        <a:lstStyle/>
        <a:p>
          <a:endParaRPr lang="sl-SI"/>
        </a:p>
      </dgm:t>
    </dgm:pt>
    <dgm:pt modelId="{6719BBE7-49FD-4EA9-9AC7-2BACDE13686D}">
      <dgm:prSet phldrT="[Text]"/>
      <dgm:spPr/>
      <dgm:t>
        <a:bodyPr/>
        <a:lstStyle/>
        <a:p>
          <a:r>
            <a:rPr lang="sl-SI" dirty="0"/>
            <a:t>Obdelava boksita</a:t>
          </a:r>
        </a:p>
      </dgm:t>
    </dgm:pt>
    <dgm:pt modelId="{99B28FD5-0AED-4D51-9173-D74434F16C0D}" type="parTrans" cxnId="{557EEB3F-EAE9-42FC-9878-2661FF0D1648}">
      <dgm:prSet/>
      <dgm:spPr/>
      <dgm:t>
        <a:bodyPr/>
        <a:lstStyle/>
        <a:p>
          <a:endParaRPr lang="sl-SI"/>
        </a:p>
      </dgm:t>
    </dgm:pt>
    <dgm:pt modelId="{110CD459-8845-4928-B5A1-FD0A5F6355A4}" type="sibTrans" cxnId="{557EEB3F-EAE9-42FC-9878-2661FF0D1648}">
      <dgm:prSet/>
      <dgm:spPr/>
      <dgm:t>
        <a:bodyPr/>
        <a:lstStyle/>
        <a:p>
          <a:endParaRPr lang="sl-SI"/>
        </a:p>
      </dgm:t>
    </dgm:pt>
    <dgm:pt modelId="{84B93DF6-1DD7-4892-BB7B-D6B09AC0C38E}">
      <dgm:prSet phldrT="[Text]"/>
      <dgm:spPr/>
      <dgm:t>
        <a:bodyPr/>
        <a:lstStyle/>
        <a:p>
          <a:r>
            <a:rPr lang="sl-SI" dirty="0"/>
            <a:t>Pridobivanje glinice</a:t>
          </a:r>
        </a:p>
      </dgm:t>
    </dgm:pt>
    <dgm:pt modelId="{82817349-8B92-4A97-8413-4144721A4377}" type="parTrans" cxnId="{47B4D8F2-0237-46A1-B7AE-EEB2D2C3257C}">
      <dgm:prSet/>
      <dgm:spPr/>
      <dgm:t>
        <a:bodyPr/>
        <a:lstStyle/>
        <a:p>
          <a:endParaRPr lang="sl-SI"/>
        </a:p>
      </dgm:t>
    </dgm:pt>
    <dgm:pt modelId="{EB4A8594-B5ED-43C0-B705-96A6F68F5568}" type="sibTrans" cxnId="{47B4D8F2-0237-46A1-B7AE-EEB2D2C3257C}">
      <dgm:prSet/>
      <dgm:spPr/>
      <dgm:t>
        <a:bodyPr/>
        <a:lstStyle/>
        <a:p>
          <a:endParaRPr lang="sl-SI"/>
        </a:p>
      </dgm:t>
    </dgm:pt>
    <dgm:pt modelId="{88F09671-C405-4B3C-A1D4-E742AA997045}">
      <dgm:prSet phldrT="[Text]"/>
      <dgm:spPr/>
      <dgm:t>
        <a:bodyPr/>
        <a:lstStyle/>
        <a:p>
          <a:r>
            <a:rPr lang="sl-SI" dirty="0"/>
            <a:t>Elektroliza glinice</a:t>
          </a:r>
        </a:p>
      </dgm:t>
    </dgm:pt>
    <dgm:pt modelId="{A18D79E8-0235-4305-808B-436B448B706F}" type="parTrans" cxnId="{55773FD1-3054-490D-9479-C60CA3154576}">
      <dgm:prSet/>
      <dgm:spPr/>
      <dgm:t>
        <a:bodyPr/>
        <a:lstStyle/>
        <a:p>
          <a:endParaRPr lang="sl-SI"/>
        </a:p>
      </dgm:t>
    </dgm:pt>
    <dgm:pt modelId="{D2DE2D68-6A65-4B83-82B3-647565474130}" type="sibTrans" cxnId="{55773FD1-3054-490D-9479-C60CA3154576}">
      <dgm:prSet/>
      <dgm:spPr/>
      <dgm:t>
        <a:bodyPr/>
        <a:lstStyle/>
        <a:p>
          <a:endParaRPr lang="sl-SI"/>
        </a:p>
      </dgm:t>
    </dgm:pt>
    <dgm:pt modelId="{6B825923-F190-418A-BFE8-09581856029F}">
      <dgm:prSet phldrT="[Text]"/>
      <dgm:spPr/>
      <dgm:t>
        <a:bodyPr/>
        <a:lstStyle/>
        <a:p>
          <a:r>
            <a:rPr lang="sl-SI" dirty="0"/>
            <a:t>Aluminij</a:t>
          </a:r>
        </a:p>
      </dgm:t>
    </dgm:pt>
    <dgm:pt modelId="{19AECE65-31FC-449D-AEDD-734DB91A09D1}" type="parTrans" cxnId="{BC7AD117-5CE6-41FA-8276-469B2CD9972A}">
      <dgm:prSet/>
      <dgm:spPr/>
      <dgm:t>
        <a:bodyPr/>
        <a:lstStyle/>
        <a:p>
          <a:endParaRPr lang="sl-SI"/>
        </a:p>
      </dgm:t>
    </dgm:pt>
    <dgm:pt modelId="{292C7B3A-9E9E-47EE-B897-00AA63DA45C5}" type="sibTrans" cxnId="{BC7AD117-5CE6-41FA-8276-469B2CD9972A}">
      <dgm:prSet/>
      <dgm:spPr/>
      <dgm:t>
        <a:bodyPr/>
        <a:lstStyle/>
        <a:p>
          <a:endParaRPr lang="sl-SI"/>
        </a:p>
      </dgm:t>
    </dgm:pt>
    <dgm:pt modelId="{17ECF089-9ED6-40CD-89FB-ED59C83D90E6}" type="pres">
      <dgm:prSet presAssocID="{C0640222-F7BB-4F8F-B166-9E6447AAD5C9}" presName="Name0" presStyleCnt="0">
        <dgm:presLayoutVars>
          <dgm:chMax val="7"/>
          <dgm:chPref val="5"/>
        </dgm:presLayoutVars>
      </dgm:prSet>
      <dgm:spPr/>
    </dgm:pt>
    <dgm:pt modelId="{6228AF85-7F23-4A6A-B944-41836EB5D66B}" type="pres">
      <dgm:prSet presAssocID="{C0640222-F7BB-4F8F-B166-9E6447AAD5C9}" presName="arrowNode" presStyleLbl="node1" presStyleIdx="0" presStyleCnt="1"/>
      <dgm:spPr/>
    </dgm:pt>
    <dgm:pt modelId="{8B04B70B-F6C2-4E6D-87B2-A43F794E4B1D}" type="pres">
      <dgm:prSet presAssocID="{F11989F0-BCAC-4BDE-999E-9CF60A518B00}" presName="txNode1" presStyleLbl="revTx" presStyleIdx="0" presStyleCnt="5">
        <dgm:presLayoutVars>
          <dgm:bulletEnabled val="1"/>
        </dgm:presLayoutVars>
      </dgm:prSet>
      <dgm:spPr/>
    </dgm:pt>
    <dgm:pt modelId="{2B0F6FED-7070-44D1-8CE2-9B77F1A7BFFE}" type="pres">
      <dgm:prSet presAssocID="{6719BBE7-49FD-4EA9-9AC7-2BACDE13686D}" presName="txNode2" presStyleLbl="revTx" presStyleIdx="1" presStyleCnt="5">
        <dgm:presLayoutVars>
          <dgm:bulletEnabled val="1"/>
        </dgm:presLayoutVars>
      </dgm:prSet>
      <dgm:spPr/>
    </dgm:pt>
    <dgm:pt modelId="{44A9ED05-B3AB-4E26-AD93-62E3FF287A01}" type="pres">
      <dgm:prSet presAssocID="{110CD459-8845-4928-B5A1-FD0A5F6355A4}" presName="dotNode2" presStyleCnt="0"/>
      <dgm:spPr/>
    </dgm:pt>
    <dgm:pt modelId="{68188830-40B2-4429-BDD5-555006436068}" type="pres">
      <dgm:prSet presAssocID="{110CD459-8845-4928-B5A1-FD0A5F6355A4}" presName="dotRepeatNode" presStyleLbl="fgShp" presStyleIdx="0" presStyleCnt="3"/>
      <dgm:spPr/>
    </dgm:pt>
    <dgm:pt modelId="{ABB74A5F-AC9D-4516-8AC9-654F2A4BF3D2}" type="pres">
      <dgm:prSet presAssocID="{84B93DF6-1DD7-4892-BB7B-D6B09AC0C38E}" presName="txNode3" presStyleLbl="revTx" presStyleIdx="2" presStyleCnt="5">
        <dgm:presLayoutVars>
          <dgm:bulletEnabled val="1"/>
        </dgm:presLayoutVars>
      </dgm:prSet>
      <dgm:spPr/>
    </dgm:pt>
    <dgm:pt modelId="{36AD93AE-536B-49BC-9B3A-0140FD2FD653}" type="pres">
      <dgm:prSet presAssocID="{EB4A8594-B5ED-43C0-B705-96A6F68F5568}" presName="dotNode3" presStyleCnt="0"/>
      <dgm:spPr/>
    </dgm:pt>
    <dgm:pt modelId="{A719C19C-34B0-40CA-9B37-CA7CB504CE22}" type="pres">
      <dgm:prSet presAssocID="{EB4A8594-B5ED-43C0-B705-96A6F68F5568}" presName="dotRepeatNode" presStyleLbl="fgShp" presStyleIdx="1" presStyleCnt="3"/>
      <dgm:spPr/>
    </dgm:pt>
    <dgm:pt modelId="{490F6877-07A6-48DB-A7EE-2B0B7870CCC1}" type="pres">
      <dgm:prSet presAssocID="{88F09671-C405-4B3C-A1D4-E742AA997045}" presName="txNode4" presStyleLbl="revTx" presStyleIdx="3" presStyleCnt="5">
        <dgm:presLayoutVars>
          <dgm:bulletEnabled val="1"/>
        </dgm:presLayoutVars>
      </dgm:prSet>
      <dgm:spPr/>
    </dgm:pt>
    <dgm:pt modelId="{62026FFC-315F-49E0-8D8E-3B051B0FA2F7}" type="pres">
      <dgm:prSet presAssocID="{D2DE2D68-6A65-4B83-82B3-647565474130}" presName="dotNode4" presStyleCnt="0"/>
      <dgm:spPr/>
    </dgm:pt>
    <dgm:pt modelId="{731D5D4E-9DA0-453E-A911-929529472323}" type="pres">
      <dgm:prSet presAssocID="{D2DE2D68-6A65-4B83-82B3-647565474130}" presName="dotRepeatNode" presStyleLbl="fgShp" presStyleIdx="2" presStyleCnt="3"/>
      <dgm:spPr/>
    </dgm:pt>
    <dgm:pt modelId="{90AE4F6D-5D4F-489C-AAB8-B333B68D8210}" type="pres">
      <dgm:prSet presAssocID="{6B825923-F190-418A-BFE8-09581856029F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09B3C205-5FDE-4088-94F9-0405F438D2CB}" type="presOf" srcId="{88F09671-C405-4B3C-A1D4-E742AA997045}" destId="{490F6877-07A6-48DB-A7EE-2B0B7870CCC1}" srcOrd="0" destOrd="0" presId="urn:microsoft.com/office/officeart/2009/3/layout/DescendingProcess"/>
    <dgm:cxn modelId="{BC7AD117-5CE6-41FA-8276-469B2CD9972A}" srcId="{C0640222-F7BB-4F8F-B166-9E6447AAD5C9}" destId="{6B825923-F190-418A-BFE8-09581856029F}" srcOrd="4" destOrd="0" parTransId="{19AECE65-31FC-449D-AEDD-734DB91A09D1}" sibTransId="{292C7B3A-9E9E-47EE-B897-00AA63DA45C5}"/>
    <dgm:cxn modelId="{07347F22-B027-4C32-8AA0-0E0BAEFA2FAE}" type="presOf" srcId="{EB4A8594-B5ED-43C0-B705-96A6F68F5568}" destId="{A719C19C-34B0-40CA-9B37-CA7CB504CE22}" srcOrd="0" destOrd="0" presId="urn:microsoft.com/office/officeart/2009/3/layout/DescendingProcess"/>
    <dgm:cxn modelId="{A6EE2F34-B0B2-43E3-8570-59E7CDCA7B37}" type="presOf" srcId="{6B825923-F190-418A-BFE8-09581856029F}" destId="{90AE4F6D-5D4F-489C-AAB8-B333B68D8210}" srcOrd="0" destOrd="0" presId="urn:microsoft.com/office/officeart/2009/3/layout/DescendingProcess"/>
    <dgm:cxn modelId="{2BCD873C-42AD-41E3-8ABA-93D60C7CDD77}" type="presOf" srcId="{C0640222-F7BB-4F8F-B166-9E6447AAD5C9}" destId="{17ECF089-9ED6-40CD-89FB-ED59C83D90E6}" srcOrd="0" destOrd="0" presId="urn:microsoft.com/office/officeart/2009/3/layout/DescendingProcess"/>
    <dgm:cxn modelId="{557EEB3F-EAE9-42FC-9878-2661FF0D1648}" srcId="{C0640222-F7BB-4F8F-B166-9E6447AAD5C9}" destId="{6719BBE7-49FD-4EA9-9AC7-2BACDE13686D}" srcOrd="1" destOrd="0" parTransId="{99B28FD5-0AED-4D51-9173-D74434F16C0D}" sibTransId="{110CD459-8845-4928-B5A1-FD0A5F6355A4}"/>
    <dgm:cxn modelId="{64A5A16B-24B9-4D4B-9002-63E3E53581D2}" type="presOf" srcId="{110CD459-8845-4928-B5A1-FD0A5F6355A4}" destId="{68188830-40B2-4429-BDD5-555006436068}" srcOrd="0" destOrd="0" presId="urn:microsoft.com/office/officeart/2009/3/layout/DescendingProcess"/>
    <dgm:cxn modelId="{5F3C347F-F21D-4742-86A4-BF961F2E89AC}" type="presOf" srcId="{6719BBE7-49FD-4EA9-9AC7-2BACDE13686D}" destId="{2B0F6FED-7070-44D1-8CE2-9B77F1A7BFFE}" srcOrd="0" destOrd="0" presId="urn:microsoft.com/office/officeart/2009/3/layout/DescendingProcess"/>
    <dgm:cxn modelId="{485F9385-A326-4000-958E-9E4975F3F755}" type="presOf" srcId="{D2DE2D68-6A65-4B83-82B3-647565474130}" destId="{731D5D4E-9DA0-453E-A911-929529472323}" srcOrd="0" destOrd="0" presId="urn:microsoft.com/office/officeart/2009/3/layout/DescendingProcess"/>
    <dgm:cxn modelId="{D33B468C-4620-46D9-BA9D-566CCDD5EAEE}" type="presOf" srcId="{F11989F0-BCAC-4BDE-999E-9CF60A518B00}" destId="{8B04B70B-F6C2-4E6D-87B2-A43F794E4B1D}" srcOrd="0" destOrd="0" presId="urn:microsoft.com/office/officeart/2009/3/layout/DescendingProcess"/>
    <dgm:cxn modelId="{844BCBBD-65C3-40F4-B1FB-C75D9ABBF7D8}" srcId="{C0640222-F7BB-4F8F-B166-9E6447AAD5C9}" destId="{F11989F0-BCAC-4BDE-999E-9CF60A518B00}" srcOrd="0" destOrd="0" parTransId="{FACE7EF9-8C58-400D-A86B-F76707AA6989}" sibTransId="{E33550AA-CAB9-4EF1-931A-A5015D36891E}"/>
    <dgm:cxn modelId="{55773FD1-3054-490D-9479-C60CA3154576}" srcId="{C0640222-F7BB-4F8F-B166-9E6447AAD5C9}" destId="{88F09671-C405-4B3C-A1D4-E742AA997045}" srcOrd="3" destOrd="0" parTransId="{A18D79E8-0235-4305-808B-436B448B706F}" sibTransId="{D2DE2D68-6A65-4B83-82B3-647565474130}"/>
    <dgm:cxn modelId="{CF642DEB-C300-4240-8438-B320053FC718}" type="presOf" srcId="{84B93DF6-1DD7-4892-BB7B-D6B09AC0C38E}" destId="{ABB74A5F-AC9D-4516-8AC9-654F2A4BF3D2}" srcOrd="0" destOrd="0" presId="urn:microsoft.com/office/officeart/2009/3/layout/DescendingProcess"/>
    <dgm:cxn modelId="{47B4D8F2-0237-46A1-B7AE-EEB2D2C3257C}" srcId="{C0640222-F7BB-4F8F-B166-9E6447AAD5C9}" destId="{84B93DF6-1DD7-4892-BB7B-D6B09AC0C38E}" srcOrd="2" destOrd="0" parTransId="{82817349-8B92-4A97-8413-4144721A4377}" sibTransId="{EB4A8594-B5ED-43C0-B705-96A6F68F5568}"/>
    <dgm:cxn modelId="{CB45241A-1E43-435F-90FE-DD8E4D7A74F6}" type="presParOf" srcId="{17ECF089-9ED6-40CD-89FB-ED59C83D90E6}" destId="{6228AF85-7F23-4A6A-B944-41836EB5D66B}" srcOrd="0" destOrd="0" presId="urn:microsoft.com/office/officeart/2009/3/layout/DescendingProcess"/>
    <dgm:cxn modelId="{2873BBB2-4042-414F-A39D-37F4BF2751B2}" type="presParOf" srcId="{17ECF089-9ED6-40CD-89FB-ED59C83D90E6}" destId="{8B04B70B-F6C2-4E6D-87B2-A43F794E4B1D}" srcOrd="1" destOrd="0" presId="urn:microsoft.com/office/officeart/2009/3/layout/DescendingProcess"/>
    <dgm:cxn modelId="{1AE04B36-CEEA-4975-862C-CD9B1B93AE8C}" type="presParOf" srcId="{17ECF089-9ED6-40CD-89FB-ED59C83D90E6}" destId="{2B0F6FED-7070-44D1-8CE2-9B77F1A7BFFE}" srcOrd="2" destOrd="0" presId="urn:microsoft.com/office/officeart/2009/3/layout/DescendingProcess"/>
    <dgm:cxn modelId="{656FC5E0-4CB4-46D8-A594-2E4E6CDB8CA7}" type="presParOf" srcId="{17ECF089-9ED6-40CD-89FB-ED59C83D90E6}" destId="{44A9ED05-B3AB-4E26-AD93-62E3FF287A01}" srcOrd="3" destOrd="0" presId="urn:microsoft.com/office/officeart/2009/3/layout/DescendingProcess"/>
    <dgm:cxn modelId="{E16CA7DB-5C15-448C-8275-040722965322}" type="presParOf" srcId="{44A9ED05-B3AB-4E26-AD93-62E3FF287A01}" destId="{68188830-40B2-4429-BDD5-555006436068}" srcOrd="0" destOrd="0" presId="urn:microsoft.com/office/officeart/2009/3/layout/DescendingProcess"/>
    <dgm:cxn modelId="{9CE89395-94B2-4D4A-90DC-6F656F519B7D}" type="presParOf" srcId="{17ECF089-9ED6-40CD-89FB-ED59C83D90E6}" destId="{ABB74A5F-AC9D-4516-8AC9-654F2A4BF3D2}" srcOrd="4" destOrd="0" presId="urn:microsoft.com/office/officeart/2009/3/layout/DescendingProcess"/>
    <dgm:cxn modelId="{C709B03A-096C-48FB-8BF6-CFB06E9638F0}" type="presParOf" srcId="{17ECF089-9ED6-40CD-89FB-ED59C83D90E6}" destId="{36AD93AE-536B-49BC-9B3A-0140FD2FD653}" srcOrd="5" destOrd="0" presId="urn:microsoft.com/office/officeart/2009/3/layout/DescendingProcess"/>
    <dgm:cxn modelId="{9F92383D-CA54-4CC8-AD3F-CCC90EC58FE8}" type="presParOf" srcId="{36AD93AE-536B-49BC-9B3A-0140FD2FD653}" destId="{A719C19C-34B0-40CA-9B37-CA7CB504CE22}" srcOrd="0" destOrd="0" presId="urn:microsoft.com/office/officeart/2009/3/layout/DescendingProcess"/>
    <dgm:cxn modelId="{D4DE108A-0749-4990-9475-92F58C215D01}" type="presParOf" srcId="{17ECF089-9ED6-40CD-89FB-ED59C83D90E6}" destId="{490F6877-07A6-48DB-A7EE-2B0B7870CCC1}" srcOrd="6" destOrd="0" presId="urn:microsoft.com/office/officeart/2009/3/layout/DescendingProcess"/>
    <dgm:cxn modelId="{4D5B79EC-0797-47B2-9B76-4C40D33AE998}" type="presParOf" srcId="{17ECF089-9ED6-40CD-89FB-ED59C83D90E6}" destId="{62026FFC-315F-49E0-8D8E-3B051B0FA2F7}" srcOrd="7" destOrd="0" presId="urn:microsoft.com/office/officeart/2009/3/layout/DescendingProcess"/>
    <dgm:cxn modelId="{74B01906-9F02-4AC6-934D-84A319852111}" type="presParOf" srcId="{62026FFC-315F-49E0-8D8E-3B051B0FA2F7}" destId="{731D5D4E-9DA0-453E-A911-929529472323}" srcOrd="0" destOrd="0" presId="urn:microsoft.com/office/officeart/2009/3/layout/DescendingProcess"/>
    <dgm:cxn modelId="{CA7A26A4-BC20-4DF0-9DA3-4FC1DAB05560}" type="presParOf" srcId="{17ECF089-9ED6-40CD-89FB-ED59C83D90E6}" destId="{90AE4F6D-5D4F-489C-AAB8-B333B68D8210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8AF85-7F23-4A6A-B944-41836EB5D66B}">
      <dsp:nvSpPr>
        <dsp:cNvPr id="0" name=""/>
        <dsp:cNvSpPr/>
      </dsp:nvSpPr>
      <dsp:spPr>
        <a:xfrm rot="4396374">
          <a:off x="1887439" y="900630"/>
          <a:ext cx="3907078" cy="272470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188830-40B2-4429-BDD5-555006436068}">
      <dsp:nvSpPr>
        <dsp:cNvPr id="0" name=""/>
        <dsp:cNvSpPr/>
      </dsp:nvSpPr>
      <dsp:spPr>
        <a:xfrm>
          <a:off x="3351043" y="1256407"/>
          <a:ext cx="98665" cy="98665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719C19C-34B0-40CA-9B37-CA7CB504CE22}">
      <dsp:nvSpPr>
        <dsp:cNvPr id="0" name=""/>
        <dsp:cNvSpPr/>
      </dsp:nvSpPr>
      <dsp:spPr>
        <a:xfrm>
          <a:off x="4026634" y="1801332"/>
          <a:ext cx="98665" cy="98665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31D5D4E-9DA0-453E-A911-929529472323}">
      <dsp:nvSpPr>
        <dsp:cNvPr id="0" name=""/>
        <dsp:cNvSpPr/>
      </dsp:nvSpPr>
      <dsp:spPr>
        <a:xfrm>
          <a:off x="4532953" y="2438588"/>
          <a:ext cx="98665" cy="98665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B04B70B-F6C2-4E6D-87B2-A43F794E4B1D}">
      <dsp:nvSpPr>
        <dsp:cNvPr id="0" name=""/>
        <dsp:cNvSpPr/>
      </dsp:nvSpPr>
      <dsp:spPr>
        <a:xfrm>
          <a:off x="1625520" y="0"/>
          <a:ext cx="1842066" cy="7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Iskanje boksita</a:t>
          </a:r>
        </a:p>
      </dsp:txBody>
      <dsp:txXfrm>
        <a:off x="1625520" y="0"/>
        <a:ext cx="1842066" cy="724153"/>
      </dsp:txXfrm>
    </dsp:sp>
    <dsp:sp modelId="{2B0F6FED-7070-44D1-8CE2-9B77F1A7BFFE}">
      <dsp:nvSpPr>
        <dsp:cNvPr id="0" name=""/>
        <dsp:cNvSpPr/>
      </dsp:nvSpPr>
      <dsp:spPr>
        <a:xfrm>
          <a:off x="3915657" y="943663"/>
          <a:ext cx="2688421" cy="7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Obdelava boksita</a:t>
          </a:r>
        </a:p>
      </dsp:txBody>
      <dsp:txXfrm>
        <a:off x="3915657" y="943663"/>
        <a:ext cx="2688421" cy="724153"/>
      </dsp:txXfrm>
    </dsp:sp>
    <dsp:sp modelId="{ABB74A5F-AC9D-4516-8AC9-654F2A4BF3D2}">
      <dsp:nvSpPr>
        <dsp:cNvPr id="0" name=""/>
        <dsp:cNvSpPr/>
      </dsp:nvSpPr>
      <dsp:spPr>
        <a:xfrm>
          <a:off x="1625520" y="1488588"/>
          <a:ext cx="2140780" cy="7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Pridobivanje glinice</a:t>
          </a:r>
        </a:p>
      </dsp:txBody>
      <dsp:txXfrm>
        <a:off x="1625520" y="1488588"/>
        <a:ext cx="2140780" cy="724153"/>
      </dsp:txXfrm>
    </dsp:sp>
    <dsp:sp modelId="{490F6877-07A6-48DB-A7EE-2B0B7870CCC1}">
      <dsp:nvSpPr>
        <dsp:cNvPr id="0" name=""/>
        <dsp:cNvSpPr/>
      </dsp:nvSpPr>
      <dsp:spPr>
        <a:xfrm>
          <a:off x="4961154" y="2125844"/>
          <a:ext cx="1642924" cy="7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Elektroliza glinice</a:t>
          </a:r>
        </a:p>
      </dsp:txBody>
      <dsp:txXfrm>
        <a:off x="4961154" y="2125844"/>
        <a:ext cx="1642924" cy="724153"/>
      </dsp:txXfrm>
    </dsp:sp>
    <dsp:sp modelId="{90AE4F6D-5D4F-489C-AAB8-B333B68D8210}">
      <dsp:nvSpPr>
        <dsp:cNvPr id="0" name=""/>
        <dsp:cNvSpPr/>
      </dsp:nvSpPr>
      <dsp:spPr>
        <a:xfrm>
          <a:off x="4114800" y="3801808"/>
          <a:ext cx="2489279" cy="7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Aluminij</a:t>
          </a:r>
        </a:p>
      </dsp:txBody>
      <dsp:txXfrm>
        <a:off x="4114800" y="3801808"/>
        <a:ext cx="2489279" cy="724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02C02A3E-9512-441D-A13A-30B16F41428B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0A5FDDF-CC47-4BA7-A6C7-292D95C3CB37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2BF0AF-0FED-4999-B076-32337783D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72F8ED09-088B-455C-892E-83E6EDF97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37BEE89C-4E11-4D4B-81CC-A8A84A4F6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FB2CA3F-8034-49A9-B6DA-AB86033F7A41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595EBC84-1A25-45B4-939E-222C462A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698670-50DA-4DC2-8E64-752A911CC65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E25239ED-AD73-4CCA-920F-EFE4C926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0F6D0F1E-572B-4583-8A6F-023FF6D4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E11FF2-21EC-4E1A-A821-634E684490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116772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0F8BA25-7BFA-4B4E-9E91-C2357075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6BBE-EA7B-4E1B-94BE-97C8248B4A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88721B7-1C65-4914-96D3-DB2A8258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B8C36D7-9C62-45F3-865F-FCB5FFBF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A5A18-A226-48C3-9409-39D396078A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411078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558F705-88EE-43B2-9EFD-51B2017A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B7E5-C91F-4A67-A0AB-EBAFE893DFA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FE3406C-75BD-4CED-BE0C-D982079F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AA35BBF-CC72-4843-B48A-C1FE28D9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28CA9-6492-4AEE-951B-FDDA9A1A95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934168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8A97B5C-F2AA-4964-9C3A-B77A5A2E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E2B4-B9E4-49AF-B90B-7965CEE386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36A8A82-41A9-4113-92E8-F581D6D5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1D6FC19-9A79-4766-9B4A-F78B823B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B7361-BF14-4CE5-89EE-F127A1242E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804002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6736B691-32C6-45D7-B8AF-FF6CFB10EA72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F00276D4-B9D2-4038-A9C5-66631ADB0AD3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CCAA24F-CB2D-4E73-9FB9-ED371A61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DBBC-11F7-467C-905F-0260BF8F018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3461DC-FB17-4DC4-93FE-DD7B188D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2D8E00-7F38-4EC3-B85C-3DA9A166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4C043-AD83-4914-BFDF-DD6A954A11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194577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2902B6C3-9704-42FC-BB69-AE5F9DC7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9FF3-0578-4289-9824-1A442B47F25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8725A282-E607-4E80-AFE8-01495CEF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5364216-A40A-4A46-84B5-E2DF9200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AC56-9EF2-49C1-BC45-09E7795C44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72555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D7F2E-B7BB-4442-AB2E-5F10C7B9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DD623-C674-40DB-9C61-1E23119268B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706E72-74A6-41DB-9664-3E44DF24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C4BAB-F1EB-45D0-9E7C-AE7281F6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3DF55-E8E9-4733-A06C-637C491AC7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060104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7F906460-EBB7-4153-9C7A-48EF3FF9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7E8B-2E57-41DC-964A-3E402CDC92D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20AD722B-EF01-4BD5-8442-DB36668A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A3C7FBE7-7F6E-4671-A235-D513FB11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EB97-0B1E-4C17-84DB-DEFCDCB576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835052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35C70BA-5CA4-41F9-9258-3D7D724F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D9537-D4C7-42AC-8537-848CB4732BB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BCA89234-2303-4A7A-ADEC-622ED8D7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272FD26-4C51-4793-AE68-D6512FC6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00F5F-5175-4EEC-AC6F-626DF51C06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94982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010E3-3665-4F7B-9C12-1AE5170C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88F8-4635-4CB4-9386-E230CD54DF2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042B7-6358-4743-AB50-A0BDC966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B6D1-87BC-43DF-BADF-218F085E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2AD16-A326-472B-9D96-F2A03B2D13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293876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AB2AFA4D-D68C-468D-86BC-D5921EA4C31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A3A9C004-15FB-4DE0-BABD-1CCDD15F5AB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8087DBC0-E2D6-4EB0-904D-C30BA84E8935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B9607B-061D-42FF-8DC3-4BA4F0682D85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A94DBD2B-C880-4878-8E79-9C431191D7F9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C34F4B22-0FE8-4757-ADD3-B705C07D8C99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BD03C5F-B9E8-444A-B95F-D7AA9B9F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32B915-D7DA-49BE-88E5-F165C0561FB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DA59D5EE-CC3B-4204-928B-347AF6D8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15E9F9E-AD49-4F18-8D54-36D179A3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8ED8A-EDA4-4774-9FB8-B255BD48D3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123231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7A38C05E-4B2B-4282-AA34-8579AAF1C84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D4340D49-5BD2-4EA7-86F5-58EECB664C1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56736C-4EC6-494B-B9F1-296885BB8AA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957F32-7EF0-44D9-8FFF-0A3EDF17A47B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C38FEA14-F430-4BC4-98E4-6BCD7355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389BC6F5-1241-4476-9710-0E35C2A048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DE1DF68-0D96-473F-A057-DD1FBDDE9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312748-3D02-43FE-AC8D-E1004495EB2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B9AA859-1E86-4C68-BFC8-D07B329DF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EE01618-F8C7-462C-976F-55AEEFDD9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CA5C50E-6FD2-48D0-99CC-49C38A90C4F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i.prefa.com/si/investitor/storitev/vprasanja-in-odgovori/o-aluminiju.html" TargetMode="External"/><Relationship Id="rId2" Type="http://schemas.openxmlformats.org/officeDocument/2006/relationships/hyperlink" Target="http://www.impol.si/aluminij/pridobivanje-alumin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ayer_process" TargetMode="External"/><Relationship Id="rId5" Type="http://schemas.openxmlformats.org/officeDocument/2006/relationships/hyperlink" Target="http://sl.wikipedia.org/wiki/Boksit" TargetMode="External"/><Relationship Id="rId4" Type="http://schemas.openxmlformats.org/officeDocument/2006/relationships/hyperlink" Target="http://sl.wikipedia.org/wiki/Aluminij#Pridobivanj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herjones.com/files/blog_aluminum_ingots.jpg" TargetMode="External"/><Relationship Id="rId7" Type="http://schemas.openxmlformats.org/officeDocument/2006/relationships/hyperlink" Target="http://filtration.industrialfilterstore.com/wp-content/uploads/2011/05/activated-alumina-desiccant-regenerate.jpg" TargetMode="External"/><Relationship Id="rId2" Type="http://schemas.openxmlformats.org/officeDocument/2006/relationships/hyperlink" Target="http://static.ddmcdn.com/gif/aluminum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b/bf/Bayer-process-en.svg" TargetMode="External"/><Relationship Id="rId5" Type="http://schemas.openxmlformats.org/officeDocument/2006/relationships/hyperlink" Target="http://ibchem.com/IB/ibfiles/options/opt_E/ope_img/cell.jpg" TargetMode="External"/><Relationship Id="rId4" Type="http://schemas.openxmlformats.org/officeDocument/2006/relationships/hyperlink" Target="http://upload.wikimedia.org/wikipedia/commons/thumb/0/04/BauxiteUSGOV.jpg/220px-BauxiteUSGOV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45B8-82B7-4750-9821-62FE3E1B2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6908304" cy="25202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11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ALUMINIJ</a:t>
            </a: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DC0CF-4067-4819-B2C4-BAD0BA5D6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7675" y="2565400"/>
            <a:ext cx="5681663" cy="1439863"/>
          </a:xfrm>
        </p:spPr>
        <p:txBody>
          <a:bodyPr anchor="ctr">
            <a:normAutofit/>
          </a:bodyPr>
          <a:lstStyle/>
          <a:p>
            <a:pPr marR="0"/>
            <a:r>
              <a:rPr lang="sl-SI" altLang="sl-SI" sz="6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PRIDOBIVANJE</a:t>
            </a:r>
            <a:endParaRPr lang="sl-SI" altLang="sl-SI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14D52860-39E4-44AE-8D43-B6AE9696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376862"/>
          </a:xfrm>
        </p:spPr>
        <p:txBody>
          <a:bodyPr/>
          <a:lstStyle/>
          <a:p>
            <a:r>
              <a:rPr lang="sl-SI" altLang="sl-SI" sz="2400"/>
              <a:t>Kemija: splošni priročnik, Schroter in ostali, Tehnična založba Slovenije 1993</a:t>
            </a:r>
          </a:p>
          <a:p>
            <a:r>
              <a:rPr lang="sl-SI" altLang="sl-SI" sz="2400"/>
              <a:t>Čudežni svet elementov, Haavisto in ostali, DZS 1996</a:t>
            </a:r>
          </a:p>
          <a:p>
            <a:r>
              <a:rPr lang="sl-SI" altLang="sl-SI" sz="2400"/>
              <a:t>Kemija za gimnazije 2, Bukovec in ostali, DZS 2003</a:t>
            </a:r>
          </a:p>
          <a:p>
            <a:r>
              <a:rPr lang="sl-SI" altLang="sl-SI" sz="2000">
                <a:hlinkClick r:id="rId2"/>
              </a:rPr>
              <a:t>http://www.impol.si/aluminij/pridobivanje-aluminija</a:t>
            </a:r>
            <a:endParaRPr lang="sl-SI" altLang="sl-SI" sz="2000"/>
          </a:p>
          <a:p>
            <a:r>
              <a:rPr lang="sl-SI" altLang="sl-SI" sz="2000">
                <a:hlinkClick r:id="rId3"/>
              </a:rPr>
              <a:t>http://si.prefa.com/si/investitor/storitev/vprasanja-in-odgovori/o-aluminiju.html</a:t>
            </a:r>
            <a:endParaRPr lang="sl-SI" altLang="sl-SI" sz="2000"/>
          </a:p>
          <a:p>
            <a:r>
              <a:rPr lang="sl-SI" altLang="sl-SI" sz="2000">
                <a:hlinkClick r:id="rId4"/>
              </a:rPr>
              <a:t>http://sl.wikipedia.org/wiki/Aluminij#Pridobivanje</a:t>
            </a:r>
            <a:endParaRPr lang="sl-SI" altLang="sl-SI" sz="2000"/>
          </a:p>
          <a:p>
            <a:r>
              <a:rPr lang="sl-SI" altLang="sl-SI" sz="2000">
                <a:hlinkClick r:id="rId5"/>
              </a:rPr>
              <a:t>http://sl.wikipedia.org/wiki/Boksit</a:t>
            </a:r>
            <a:endParaRPr lang="sl-SI" altLang="sl-SI" sz="2000"/>
          </a:p>
          <a:p>
            <a:r>
              <a:rPr lang="sl-SI" altLang="sl-SI" sz="2000">
                <a:hlinkClick r:id="rId6"/>
              </a:rPr>
              <a:t>http://en.wikipedia.org/wiki/Bayer_process</a:t>
            </a:r>
            <a:endParaRPr lang="sl-SI" altLang="sl-SI" sz="2000"/>
          </a:p>
          <a:p>
            <a:endParaRPr lang="sl-SI" altLang="sl-SI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8937F6-EB7F-411F-B22C-5E223D1A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A962D5C3-EF5C-482E-A63B-7F5C82399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1800">
                <a:hlinkClick r:id="rId2"/>
              </a:rPr>
              <a:t>http://static.ddmcdn.com/gif/aluminum2.jpg</a:t>
            </a:r>
            <a:endParaRPr lang="sl-SI" altLang="sl-SI" sz="1800"/>
          </a:p>
          <a:p>
            <a:r>
              <a:rPr lang="sl-SI" altLang="sl-SI" sz="1800">
                <a:hlinkClick r:id="rId3"/>
              </a:rPr>
              <a:t>http://www.motherjones.com/files/blog_aluminum_ingots.jpg</a:t>
            </a:r>
            <a:endParaRPr lang="sl-SI" altLang="sl-SI" sz="1800"/>
          </a:p>
          <a:p>
            <a:r>
              <a:rPr lang="sl-SI" altLang="sl-SI" sz="1800">
                <a:hlinkClick r:id="rId4"/>
              </a:rPr>
              <a:t>http://upload.wikimedia.org/wikipedia/commons/thumb/0/04/BauxiteUSGOV.jpg/220px-BauxiteUSGOV.jpg</a:t>
            </a:r>
            <a:endParaRPr lang="sl-SI" altLang="sl-SI" sz="1800"/>
          </a:p>
          <a:p>
            <a:r>
              <a:rPr lang="sl-SI" altLang="sl-SI" sz="1800">
                <a:hlinkClick r:id="rId5"/>
              </a:rPr>
              <a:t>http://ibchem.com/IB/ibfiles/options/opt_E/ope_img/cell.jpg</a:t>
            </a:r>
            <a:endParaRPr lang="sl-SI" altLang="sl-SI" sz="1800"/>
          </a:p>
          <a:p>
            <a:r>
              <a:rPr lang="sl-SI" altLang="sl-SI" sz="1800">
                <a:hlinkClick r:id="rId6"/>
              </a:rPr>
              <a:t>http://upload.wikimedia.org/wikipedia/commons/b/bf/Bayer-process-en.svg</a:t>
            </a:r>
            <a:endParaRPr lang="sl-SI" altLang="sl-SI" sz="1800"/>
          </a:p>
          <a:p>
            <a:r>
              <a:rPr lang="sl-SI" altLang="sl-SI" sz="1800">
                <a:hlinkClick r:id="rId7"/>
              </a:rPr>
              <a:t>http://filtration.industrialfilterstore.com/wp-content/uploads/2011/05/activated-alumina-desiccant-regenerate.jpg</a:t>
            </a:r>
            <a:endParaRPr lang="sl-SI" altLang="sl-SI" sz="1800"/>
          </a:p>
          <a:p>
            <a:r>
              <a:rPr lang="sl-SI" altLang="sl-SI" sz="1800"/>
              <a:t>Vsi spletni viri: 2. 5. 2014</a:t>
            </a:r>
          </a:p>
          <a:p>
            <a:endParaRPr lang="sl-SI" altLang="sl-SI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C26AA-5A17-403C-ACA5-9E402012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Slike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BF329B9-02CD-45DD-8C83-EC4A098A3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zemeljski skorji</a:t>
            </a:r>
          </a:p>
          <a:p>
            <a:r>
              <a:rPr lang="sl-SI" altLang="sl-SI"/>
              <a:t>Tretji najpogostejši element</a:t>
            </a:r>
          </a:p>
          <a:p>
            <a:r>
              <a:rPr lang="sl-SI" altLang="sl-SI"/>
              <a:t>Najpogostejša kovina</a:t>
            </a:r>
          </a:p>
          <a:p>
            <a:r>
              <a:rPr lang="sl-SI" altLang="sl-SI"/>
              <a:t>Tik pod površjem (tudi v notranjih plasteh)</a:t>
            </a:r>
          </a:p>
          <a:p>
            <a:r>
              <a:rPr lang="sl-SI" altLang="sl-SI"/>
              <a:t>Le v spojinah (boksit)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8CA881-CC35-435B-AB05-4C7CA0BB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Nahajališča</a:t>
            </a:r>
          </a:p>
        </p:txBody>
      </p:sp>
      <p:pic>
        <p:nvPicPr>
          <p:cNvPr id="8196" name="Picture 4" descr="http://static.ddmcdn.com/gif/aluminum2.jpg">
            <a:extLst>
              <a:ext uri="{FF2B5EF4-FFF2-40B4-BE49-F238E27FC236}">
                <a16:creationId xmlns:a16="http://schemas.microsoft.com/office/drawing/2014/main" id="{A200E4F8-1F1F-4DFC-AFFB-D093F1EB6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89363"/>
            <a:ext cx="4706938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11D962-825D-4D64-B726-960E6E968B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540568" y="83671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795E4E7-9E36-4BFF-99AB-42D61DC5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Pridobivanje</a:t>
            </a:r>
          </a:p>
        </p:txBody>
      </p:sp>
      <p:pic>
        <p:nvPicPr>
          <p:cNvPr id="9220" name="Picture 4" descr="http://www.motherjones.com/files/blog_aluminum_ingots.jpg">
            <a:extLst>
              <a:ext uri="{FF2B5EF4-FFF2-40B4-BE49-F238E27FC236}">
                <a16:creationId xmlns:a16="http://schemas.microsoft.com/office/drawing/2014/main" id="{057FE302-430A-412C-AEAE-C93DE0555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437063"/>
            <a:ext cx="3208338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A94E4979-9513-4C60-B059-FCF50C1D0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Najpomembnejša aluminijeva ruda</a:t>
            </a:r>
          </a:p>
          <a:p>
            <a:r>
              <a:rPr lang="sl-SI" altLang="sl-SI"/>
              <a:t>Gibsit, bemit, diaspor, druge (železove) spojine</a:t>
            </a:r>
          </a:p>
          <a:p>
            <a:r>
              <a:rPr lang="sl-SI" altLang="sl-SI"/>
              <a:t>Silikatni in karbonatni</a:t>
            </a:r>
          </a:p>
          <a:p>
            <a:r>
              <a:rPr lang="sl-SI" altLang="sl-SI"/>
              <a:t>95 % → glinica (Al</a:t>
            </a:r>
            <a:r>
              <a:rPr lang="sl-SI" altLang="sl-SI" baseline="-25000"/>
              <a:t>2</a:t>
            </a:r>
            <a:r>
              <a:rPr lang="sl-SI" altLang="sl-SI"/>
              <a:t>O</a:t>
            </a:r>
            <a:r>
              <a:rPr lang="sl-SI" altLang="sl-SI" baseline="-25000"/>
              <a:t>3</a:t>
            </a:r>
            <a:r>
              <a:rPr lang="sl-SI" altLang="sl-SI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64A4A0-50CD-4650-8C7C-7A6234DD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Boksit - lastnosti</a:t>
            </a:r>
          </a:p>
        </p:txBody>
      </p:sp>
      <p:pic>
        <p:nvPicPr>
          <p:cNvPr id="10244" name="Picture 2" descr="http://upload.wikimedia.org/wikipedia/commons/thumb/0/04/BauxiteUSGOV.jpg/220px-BauxiteUSGOV.jpg">
            <a:extLst>
              <a:ext uri="{FF2B5EF4-FFF2-40B4-BE49-F238E27FC236}">
                <a16:creationId xmlns:a16="http://schemas.microsoft.com/office/drawing/2014/main" id="{E72FF3E1-8747-4C83-9BCF-107CBA1C7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141663"/>
            <a:ext cx="31686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0B4174-5164-4DEC-AAA3-3DA584492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dirty="0"/>
              <a:t>Boksit → glinica – Bayerjev postopek (mokri razklop)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Razklop boksita</a:t>
            </a:r>
            <a:r>
              <a:rPr lang="sl-SI" sz="2300" dirty="0"/>
              <a:t>: 40 % NaOH, 5 bar, 160</a:t>
            </a:r>
            <a:r>
              <a:rPr lang="sl-SI" sz="2300" baseline="30000" dirty="0"/>
              <a:t>°C</a:t>
            </a:r>
            <a:r>
              <a:rPr lang="sl-SI" sz="2300" dirty="0"/>
              <a:t>, 6-8 ur →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1900" dirty="0"/>
              <a:t>natrijev tetrahidroksoaluminat (III): topen aluminat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300" dirty="0"/>
              <a:t>Al(OH)</a:t>
            </a:r>
            <a:r>
              <a:rPr lang="sl-SI" sz="2300" baseline="-25000" dirty="0"/>
              <a:t>3</a:t>
            </a:r>
            <a:r>
              <a:rPr lang="sl-SI" sz="2300" dirty="0"/>
              <a:t> + NaOH → Na[Al(OH)</a:t>
            </a:r>
            <a:r>
              <a:rPr lang="sl-SI" sz="2300" baseline="-25000" dirty="0"/>
              <a:t>4</a:t>
            </a:r>
            <a:r>
              <a:rPr lang="sl-SI" sz="2300" dirty="0"/>
              <a:t>]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1900" dirty="0"/>
              <a:t>Rdeče blato - Fe(OH)</a:t>
            </a:r>
            <a:r>
              <a:rPr lang="sl-SI" sz="2000" baseline="-25000" dirty="0"/>
              <a:t>3</a:t>
            </a:r>
            <a:r>
              <a:rPr lang="sl-SI" sz="1900" dirty="0"/>
              <a:t>: netopen ostanek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Obarjanje aluminijevega hidroksida</a:t>
            </a:r>
            <a:r>
              <a:rPr lang="sl-SI" sz="2300" dirty="0"/>
              <a:t>: kristalizacijo pospešimo s cepljenjem raztopine z Al(OH)</a:t>
            </a:r>
            <a:r>
              <a:rPr lang="sl-SI" sz="2300" baseline="-25000" dirty="0"/>
              <a:t>3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300" dirty="0"/>
              <a:t>Na[Al(OH)</a:t>
            </a:r>
            <a:r>
              <a:rPr lang="sl-SI" sz="2300" baseline="-25000" dirty="0"/>
              <a:t>4</a:t>
            </a:r>
            <a:r>
              <a:rPr lang="sl-SI" sz="2300" dirty="0"/>
              <a:t>] → Al(OH)</a:t>
            </a:r>
            <a:r>
              <a:rPr lang="sl-SI" sz="2300" baseline="-25000" dirty="0"/>
              <a:t>3</a:t>
            </a:r>
            <a:r>
              <a:rPr lang="sl-SI" sz="2300" dirty="0"/>
              <a:t> + NaOH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Kalciniranje Al(OH)</a:t>
            </a:r>
            <a:r>
              <a:rPr lang="sl-SI" sz="2300" b="1" baseline="-25000" dirty="0"/>
              <a:t>3 </a:t>
            </a:r>
            <a:r>
              <a:rPr lang="sl-SI" sz="2300" b="1" dirty="0"/>
              <a:t>do glinice</a:t>
            </a:r>
            <a:r>
              <a:rPr lang="sl-SI" sz="2300" dirty="0"/>
              <a:t>: rotacijska peč, 1300</a:t>
            </a:r>
            <a:r>
              <a:rPr lang="sl-SI" sz="2300" baseline="30000" dirty="0"/>
              <a:t>°C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300" dirty="0"/>
              <a:t>2Al(OH)</a:t>
            </a:r>
            <a:r>
              <a:rPr lang="sl-SI" sz="2300" baseline="-25000" dirty="0"/>
              <a:t>3 </a:t>
            </a:r>
            <a:r>
              <a:rPr lang="sl-SI" sz="2300" dirty="0"/>
              <a:t>→ Al</a:t>
            </a:r>
            <a:r>
              <a:rPr lang="sl-SI" sz="2300" baseline="-25000" dirty="0"/>
              <a:t>2</a:t>
            </a:r>
            <a:r>
              <a:rPr lang="sl-SI" sz="2300" dirty="0"/>
              <a:t>O</a:t>
            </a:r>
            <a:r>
              <a:rPr lang="sl-SI" sz="2300" baseline="-25000" dirty="0"/>
              <a:t>3</a:t>
            </a:r>
            <a:r>
              <a:rPr lang="sl-SI" sz="2300" dirty="0"/>
              <a:t> + 3H</a:t>
            </a:r>
            <a:r>
              <a:rPr lang="sl-SI" sz="2300" baseline="-25000" dirty="0"/>
              <a:t>2</a:t>
            </a:r>
            <a:r>
              <a:rPr lang="sl-SI" sz="2300" dirty="0"/>
              <a:t>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E8DB9F-D1C9-42BB-9775-F66D504E0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Boksit - predelava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le:Bayer-process-en.svg">
            <a:extLst>
              <a:ext uri="{FF2B5EF4-FFF2-40B4-BE49-F238E27FC236}">
                <a16:creationId xmlns:a16="http://schemas.microsoft.com/office/drawing/2014/main" id="{26B8D9FC-5510-4B60-9299-D55791520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585913"/>
            <a:ext cx="79184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5618F6-87A8-47B2-89F3-20BAF6818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879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dirty="0"/>
              <a:t>Glinica → aluminij - Hall-Heroultov postopek (elektroliza)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Raztopina</a:t>
            </a:r>
            <a:r>
              <a:rPr lang="sl-SI" sz="2300" dirty="0"/>
              <a:t>: 10 % raztopina glinice (Al</a:t>
            </a:r>
            <a:r>
              <a:rPr lang="sl-SI" sz="2300" baseline="-25000" dirty="0"/>
              <a:t>2</a:t>
            </a:r>
            <a:r>
              <a:rPr lang="sl-SI" sz="2300" dirty="0"/>
              <a:t>O</a:t>
            </a:r>
            <a:r>
              <a:rPr lang="sl-SI" sz="2300" baseline="-25000" dirty="0"/>
              <a:t>3</a:t>
            </a:r>
            <a:r>
              <a:rPr lang="sl-SI" sz="2300" dirty="0"/>
              <a:t>) in raztaljenega kriolita (Na</a:t>
            </a:r>
            <a:r>
              <a:rPr lang="sl-SI" sz="2300" baseline="-25000" dirty="0"/>
              <a:t>3</a:t>
            </a:r>
            <a:r>
              <a:rPr lang="sl-SI" sz="2300" dirty="0"/>
              <a:t>AlF</a:t>
            </a:r>
            <a:r>
              <a:rPr lang="sl-SI" sz="2300" baseline="-25000" dirty="0"/>
              <a:t>6</a:t>
            </a:r>
            <a:r>
              <a:rPr lang="sl-SI" sz="2300" dirty="0"/>
              <a:t>), tališče 1000</a:t>
            </a:r>
            <a:r>
              <a:rPr lang="sl-SI" sz="2300" baseline="30000" dirty="0"/>
              <a:t>°C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dirty="0"/>
              <a:t>temperatura 950</a:t>
            </a:r>
            <a:r>
              <a:rPr lang="sl-SI" sz="2300" baseline="30000" dirty="0"/>
              <a:t>°C</a:t>
            </a:r>
            <a:r>
              <a:rPr lang="sl-SI" sz="2300" dirty="0"/>
              <a:t>, napetost 6-7 V, tok 150-300 kA</a:t>
            </a:r>
            <a:endParaRPr lang="sl-SI" sz="2300" baseline="30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Katoda</a:t>
            </a:r>
            <a:r>
              <a:rPr lang="sl-SI" sz="2300" dirty="0"/>
              <a:t>: z ogljikom (grafitom) prevlečena kad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300" dirty="0"/>
              <a:t>2Al</a:t>
            </a:r>
            <a:r>
              <a:rPr lang="sl-SI" sz="2300" baseline="30000" dirty="0"/>
              <a:t>3+</a:t>
            </a:r>
            <a:r>
              <a:rPr lang="sl-SI" sz="2300" dirty="0"/>
              <a:t> + 6e</a:t>
            </a:r>
            <a:r>
              <a:rPr lang="sl-SI" sz="2300" baseline="30000" dirty="0"/>
              <a:t>-</a:t>
            </a:r>
            <a:r>
              <a:rPr lang="sl-SI" sz="2300" dirty="0"/>
              <a:t> → 2Al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Anoda</a:t>
            </a:r>
            <a:r>
              <a:rPr lang="sl-SI" sz="2300" dirty="0"/>
              <a:t>: ogljik (grafitni bloki)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300" dirty="0"/>
              <a:t>2O</a:t>
            </a:r>
            <a:r>
              <a:rPr lang="sl-SI" sz="2300" baseline="30000" dirty="0"/>
              <a:t>2-</a:t>
            </a:r>
            <a:r>
              <a:rPr lang="sl-SI" sz="2300" dirty="0"/>
              <a:t> - 6e</a:t>
            </a:r>
            <a:r>
              <a:rPr lang="sl-SI" sz="2300" baseline="30000" dirty="0"/>
              <a:t>- </a:t>
            </a:r>
            <a:r>
              <a:rPr lang="sl-SI" sz="2300" dirty="0"/>
              <a:t>→ O</a:t>
            </a:r>
            <a:r>
              <a:rPr lang="sl-SI" sz="2300" baseline="-25000" dirty="0"/>
              <a:t>2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1900" dirty="0"/>
              <a:t>Kisik počasi reagira z anodo v CO in CO</a:t>
            </a:r>
            <a:r>
              <a:rPr lang="sl-SI" sz="2000" baseline="-25000" dirty="0"/>
              <a:t>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dirty="0"/>
              <a:t>Pridobljen aluminij: 99,75 % elektrolitsko ga rafinirajo do 99,99 % aluminija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sl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5A8B48-DBCC-4541-946C-F6502DBA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Pridelava kovinskega aluminija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bchem.com/IB/ibfiles/options/opt_E/ope_img/cell.jpg">
            <a:extLst>
              <a:ext uri="{FF2B5EF4-FFF2-40B4-BE49-F238E27FC236}">
                <a16:creationId xmlns:a16="http://schemas.microsoft.com/office/drawing/2014/main" id="{7077BDD8-0BF5-4A51-AF7E-71A9B0FF9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260475"/>
            <a:ext cx="6499225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02225254-04E3-4DFC-8728-AAB6EFCA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4 tone boksita</a:t>
            </a:r>
            <a:r>
              <a:rPr lang="sl-SI" altLang="sl-SI" sz="2800"/>
              <a:t> → 2 toni glinice → 1 tona Al</a:t>
            </a:r>
          </a:p>
          <a:p>
            <a:r>
              <a:rPr lang="sl-SI" altLang="sl-SI" sz="2800"/>
              <a:t>Letalska, avtomobilska industrija</a:t>
            </a:r>
          </a:p>
          <a:p>
            <a:endParaRPr lang="sl-SI" altLang="sl-SI" sz="2800"/>
          </a:p>
          <a:p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3F89CC-FE10-4933-BCFD-2E7613B7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i="1" dirty="0"/>
              <a:t>Zanimivosti</a:t>
            </a:r>
          </a:p>
        </p:txBody>
      </p:sp>
      <p:pic>
        <p:nvPicPr>
          <p:cNvPr id="15364" name="Picture 2" descr="http://filtration.industrialfilterstore.com/wp-content/uploads/2011/05/activated-alumina-desiccant-regenerate.jpg">
            <a:extLst>
              <a:ext uri="{FF2B5EF4-FFF2-40B4-BE49-F238E27FC236}">
                <a16:creationId xmlns:a16="http://schemas.microsoft.com/office/drawing/2014/main" id="{BF681E90-C417-43DF-8F31-45C19A9F2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997200"/>
            <a:ext cx="47625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513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ALUMINIJ</vt:lpstr>
      <vt:lpstr>Nahajališča</vt:lpstr>
      <vt:lpstr>Pridobivanje</vt:lpstr>
      <vt:lpstr>Boksit - lastnosti</vt:lpstr>
      <vt:lpstr>Boksit - predelava</vt:lpstr>
      <vt:lpstr>PowerPoint Presentation</vt:lpstr>
      <vt:lpstr>Pridelava kovinskega aluminija</vt:lpstr>
      <vt:lpstr>PowerPoint Presentation</vt:lpstr>
      <vt:lpstr>Zanimivosti</vt:lpstr>
      <vt:lpstr>Viri</vt:lpstr>
      <vt:lpstr>Slike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2019-05-31T08:47:58Z</dcterms:created>
  <dcterms:modified xsi:type="dcterms:W3CDTF">2019-05-31T08:47:58Z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