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7" r:id="rId4"/>
    <p:sldId id="260" r:id="rId5"/>
    <p:sldId id="271" r:id="rId6"/>
    <p:sldId id="261" r:id="rId7"/>
    <p:sldId id="270" r:id="rId8"/>
    <p:sldId id="269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rgbClr val="000000"/>
        </a:solidFill>
        <a:latin typeface="Marlett" pitchFamily="2" charset="2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rgbClr val="000000"/>
        </a:solidFill>
        <a:latin typeface="Marlett" pitchFamily="2" charset="2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rgbClr val="000000"/>
        </a:solidFill>
        <a:latin typeface="Marlett" pitchFamily="2" charset="2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rgbClr val="000000"/>
        </a:solidFill>
        <a:latin typeface="Marlett" pitchFamily="2" charset="2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rgbClr val="000000"/>
        </a:solidFill>
        <a:latin typeface="Marlett" pitchFamily="2" charset="2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rgbClr val="000000"/>
        </a:solidFill>
        <a:latin typeface="Marlett" pitchFamily="2" charset="2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rgbClr val="000000"/>
        </a:solidFill>
        <a:latin typeface="Marlett" pitchFamily="2" charset="2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rgbClr val="000000"/>
        </a:solidFill>
        <a:latin typeface="Marlett" pitchFamily="2" charset="2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rgbClr val="000000"/>
        </a:solidFill>
        <a:latin typeface="Marlett" pitchFamily="2" charset="2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6B200"/>
    <a:srgbClr val="8A0000"/>
    <a:srgbClr val="000054"/>
    <a:srgbClr val="00DC00"/>
    <a:srgbClr val="E45C00"/>
    <a:srgbClr val="196119"/>
    <a:srgbClr val="FF0000"/>
    <a:srgbClr val="A00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7" autoAdjust="0"/>
  </p:normalViewPr>
  <p:slideViewPr>
    <p:cSldViewPr>
      <p:cViewPr varScale="1">
        <p:scale>
          <a:sx n="108" d="100"/>
          <a:sy n="108" d="100"/>
        </p:scale>
        <p:origin x="28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7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5" Type="http://schemas.openxmlformats.org/officeDocument/2006/relationships/slide" Target="slides/slide8.xml"/><Relationship Id="rId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F119633-EBB1-450B-A900-1CA5E6371D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badi MT Condensed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0D04870-7226-4452-B61A-7A06B2AB23E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badi MT Condensed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D5D68C7-9968-4E5C-9C6B-0F09E44AF2C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83876B6-60A1-40FE-96D1-4087983BE2C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CDEAF9FE-B539-4DA1-89C2-E6FEE293CCB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badi MT Condensed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3715D2BF-411B-4664-8B1D-519D53BE3A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badi MT Condensed" pitchFamily="34" charset="0"/>
              </a:defRPr>
            </a:lvl1pPr>
          </a:lstStyle>
          <a:p>
            <a:fld id="{D5206F25-3E06-4441-8E89-446B7CEDD7F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badi MT Condensed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badi MT Condensed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badi MT Condensed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badi MT Condensed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badi MT Condensed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C73DC76-BD61-4171-8AA3-B679E5B602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68B537-CE94-4D2E-8A70-DB7BD78728BC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889D96C1-24F8-418D-A254-4F3EFCB7D9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06FADEF-5ADA-498C-B343-58574E3111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C9A894D-CB06-4EF9-8C34-257BB024C8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7EFEDF-7FF1-4911-BC54-D57A4FA52B72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C6D451FB-6861-4D51-AE36-F1201C220C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CB55616-7B82-4E9E-BAA2-CB9ADFFAE7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FA15F3-E0A2-4548-8C07-4ED6CD007C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265EF-046C-495B-A32F-9E24C5DE68C2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B1068DC8-127D-4232-AFFE-BB63A29C65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32342B5B-ACFE-4F28-8454-A4E1DB529D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D04779-1F0A-43C3-9CFA-F2631F980F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DE72A1-9F6D-4FBE-89BD-CA73A58DCDBD}" type="slidenum">
              <a:rPr lang="sl-SI" altLang="sl-SI"/>
              <a:pPr/>
              <a:t>4</a:t>
            </a:fld>
            <a:endParaRPr lang="sl-SI" altLang="sl-SI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594684C4-B2C4-491D-85BD-D93CD0050B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A30232D-BE33-4D54-8833-8DD6C571AA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6F095EF-273F-492E-9924-9354E242DE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3B65D9-D656-44B5-A1BC-304FCD626EBE}" type="slidenum">
              <a:rPr lang="sl-SI" altLang="sl-SI"/>
              <a:pPr/>
              <a:t>5</a:t>
            </a:fld>
            <a:endParaRPr lang="sl-SI" altLang="sl-SI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7EBD9866-FD30-42C9-83FF-B12DF0E348E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87A8CAA-CF5A-4C1A-8737-855A46AC67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A24D0-1813-4253-B729-55F2470AA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D923BD-E44A-4A60-ADD8-0E3F6304B5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DE896-FC16-44FC-A74C-2D4B5CE1E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C9D2D-C38F-490E-8073-BAD418284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F0554-AFE7-4872-9E3A-19DA50B4C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789D4-A988-48FC-AE2F-1B29CA2C996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19372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E3550-F8C1-4D1B-BEA0-56ECA01A1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A6E17-F276-45CF-A275-C10839292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3E06A-1B19-45CA-B7E2-EE0B5A328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4DC79-FD06-45C8-B63A-FC58D1D73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6DDDC-6C24-47DF-B470-D0B537AFF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8374A-F880-4991-9F1E-622DBE297E5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3642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4EABFB-02E6-4DFB-AC0D-11C1D9E7DF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ADE7D8-871A-4084-AEE8-DF0D39FCA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972ED-C7B7-4DD9-A1C3-C1A6B011D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9D64E-FFD7-4E36-B43D-6DC076A43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E8ED1-17B9-4833-A40F-55048E112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1E628-852A-4A29-BB04-AA2BD10AC61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960465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1F584-CCA6-4D17-84B8-529BEFAEF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EE4A6-4942-4020-9B84-CECD15FDEE0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CCF1D-FF14-40C6-8FCE-96CA1C4F5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EA7BD-710F-44A9-B6EB-C86E7B55DA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87961D-5F30-4C27-A445-946803F2C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58C7D-9E63-4A39-ACB0-BE56617C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31D37B1-E54E-4F1B-AA12-C6131481BAF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923932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247BB-0641-463C-82CB-ADEDEAFB3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1AE546A2-1DA8-4169-ABB2-B0F46CD9AB2E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BE059A-2388-4DD0-82E2-69522D320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169794-75EF-45BC-97D8-99C5EF0689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EEC24-68BE-4BBF-87C6-63818C92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33DCDB-769E-45F5-8D57-6CAB2079E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BB4B075-CE2D-4395-B3D4-A5A8998B4E6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131778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45362-3388-44C9-A625-2C834FF69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2D977-EDD1-410F-A43E-285D0DEF2B4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1BBD1A37-200C-44BA-AF44-D9C6976A61AE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2A203-2814-4C15-939C-11762AC06D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8A8AE-8847-4F07-A0AF-841DA66F4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75C1E-DCB3-4D49-8DBF-223E76EBB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23C6DF2-F996-468A-BF77-8C7DA753112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75656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88F83-C638-4BC5-A99D-B7458C2B0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611DC-9AC0-42F1-BAD9-9CC2F90EA63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540990-BB7A-46FC-8D15-623038BFDE66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892BD4-DCBF-42D6-8D28-143C9E68023F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43EA43-6C15-47F1-87D6-602F3AD8EF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2609E71-47E0-4476-8C25-2F5F6F69E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71919EF-6F48-40B1-9BCA-D267DAEEB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985EEBB-B96A-431C-A6B6-E910291AABB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421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FC14F-1170-414E-84E8-8182C2F50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1A7C2-0757-410D-B5DF-E1F7A6C07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E3EEC-80DA-45EC-A487-792F4F076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4E202-30FB-46E0-A61D-CBE3D9CAB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75942-510B-4A36-B6DB-CC249084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AE192-AAC0-4C81-BF3A-11317673867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37511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17218-7963-4327-AA28-BC91FE2A6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593E4-AA31-48FA-9EA3-C9CA3233D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87659-C8E7-453D-95F4-B4D58AF6D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2EC14-90B5-4595-8A70-0A38707AF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59D9D-8B69-4CEB-A7DC-D6C9D9459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D541D-BB02-4224-96B7-4F454112986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11841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3F81B-BBAC-4860-A034-BB89D01B4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B3EB4-C10E-4341-88F3-E82CC06A1F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D45EB-9DA6-4FD9-A358-54FEFA747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7CA068-80A8-4AC4-9C88-5EBEE42D6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8BE2B-41D8-42F6-8B53-A909C9AF9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18BB4B-560D-4B7F-B809-DA83C9586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BEB01-92C3-4777-9D25-2E4A71F96FB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61462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A513F-703B-45D3-9BF9-C0A63CD81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72C13-F144-44C1-BF77-576623B82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CD6557-EB12-42D5-B9F4-B0F0B616E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1CD43D-790A-4467-847E-2BFBE5D36B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7DC114-CB50-4A49-8C4C-49450B8054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382131-1A8B-4B6A-9A4F-73BC84DC4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CF51CB-D5E9-4EAF-8D2E-F5B1B6077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F25EC0-E37A-4CAD-A8D1-680EEB2A2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A4137-42E3-4CCB-94BA-4B84D76288F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04555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60161-B24E-4E85-AEBF-F09573915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8EE0B4-9D25-43E1-A99B-6DAE5E142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8A511C-C8CE-4787-9C53-5BE11E3D8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7E215-150E-4E1E-80E9-70618858D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71969-6C55-4D86-A1F4-50D8864CE03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3782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0CA4EE-CE36-4F9F-8196-F4038AE59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AE6A14-CAD7-490A-A323-114D2D4EC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D30EA-18FD-4A54-857F-FEF4DB978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1877E-94E2-446E-9466-1431CE2D9C0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05077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4F10A-E5A0-451F-9BC0-BFD79BE34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9DE80-4C14-475C-810A-10E45688C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D32850-8DE4-4907-817D-2423D4054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8BBB5-2737-4A4A-8692-973754705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F1120-74ED-42D3-B289-8385E5695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D55FD-298B-4370-AB11-A68C68EEA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1B07E-D35B-4CB2-8F08-64526CD0F76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6092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245AD-0CC8-4EC1-828D-5D7E87FAD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C5CB07-B281-49C1-B947-B92DA389DA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B70889-34E6-4175-AB90-B3B243398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DDF16-8599-498D-A97D-E730CE60D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A33E05-7E20-422A-ACA4-7062D861A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BD1928-1423-43B9-A567-88828CBF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762ED-8941-444D-9E7C-5D63B1DF3A3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94506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FA397A8-E1B0-48D6-8CAA-FBCA1A8120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06F232F-966A-41FD-8A69-50EBDCF906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6B37350-E30E-4402-A87A-1EA44EF74D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56D8509-1D99-4778-BB10-A13AA14A05F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CAC3AE5-4578-4FE1-A925-308E5362FC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5616BD68-CEA5-416E-8687-A81979CCB7BB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badi MT Condense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badi MT Condense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badi MT Condense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badi MT Condensed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badi MT Condensed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badi MT Condensed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badi MT Condensed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badi MT Condense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00007A"/>
            </a:gs>
            <a:gs pos="100000">
              <a:srgbClr val="00007A">
                <a:gamma/>
                <a:shade val="48627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A244496-BA4D-4C66-B5A0-A02B50CBBC8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752600"/>
            <a:ext cx="7772400" cy="1143000"/>
          </a:xfrm>
        </p:spPr>
        <p:txBody>
          <a:bodyPr anchor="ctr"/>
          <a:lstStyle/>
          <a:p>
            <a:br>
              <a:rPr lang="sl-SI" altLang="sl-SI" sz="4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</a:br>
            <a:r>
              <a:rPr lang="sl-SI" altLang="sl-SI" sz="96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Amoniak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A2721BE-DF27-4105-B76F-C3C52471725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sl-SI" altLang="sl-SI" sz="4000">
                <a:solidFill>
                  <a:srgbClr val="FFFF99"/>
                </a:solidFill>
              </a:rPr>
              <a:t> </a:t>
            </a:r>
            <a:endParaRPr lang="sl-SI" altLang="sl-SI" sz="4000" dirty="0">
              <a:solidFill>
                <a:srgbClr val="FFFF99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2DB32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smGrid">
          <a:fgClr>
            <a:schemeClr val="tx1"/>
          </a:fgClr>
          <a:bgClr>
            <a:schemeClr val="accent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F2A1B1B-294A-4EEA-AC0A-1F2C1FFA54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sl-SI" altLang="sl-SI" u="sng">
                <a:solidFill>
                  <a:srgbClr val="E2E2E2"/>
                </a:solidFill>
                <a:latin typeface="Comic Sans MS" panose="030F0702030302020204" pitchFamily="66" charset="0"/>
              </a:rPr>
              <a:t>Kaj je amoniak?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5AF0F52-BA6C-40C2-8FDC-B9E105B9E63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sl-SI" sz="1800" b="1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Amoniak - (NH</a:t>
            </a:r>
            <a:r>
              <a:rPr lang="en-GB" altLang="sl-SI" sz="1800" b="1" baseline="-30000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800" b="1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je plin z značilnim ostrim vonjem, zelo dobro topen v vodi,</a:t>
            </a:r>
            <a:r>
              <a:rPr lang="sl-SI" altLang="sl-SI" sz="1800" b="1">
                <a:solidFill>
                  <a:srgbClr val="E2E2E2"/>
                </a:solidFill>
                <a:latin typeface="Arial" panose="020B0604020202020204" pitchFamily="34" charset="0"/>
              </a:rPr>
              <a:t> </a:t>
            </a:r>
            <a:r>
              <a:rPr lang="en-GB" altLang="sl-SI" sz="1800" b="1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higroskopen, je reducent. </a:t>
            </a:r>
            <a:endParaRPr lang="sl-SI" altLang="sl-SI" sz="1800" b="1">
              <a:solidFill>
                <a:srgbClr val="E2E2E2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altLang="sl-SI" sz="1800" b="1">
              <a:solidFill>
                <a:srgbClr val="E2E2E2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sl-SI" sz="1800" b="1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vodo protolitsko reagira, </a:t>
            </a:r>
            <a:endParaRPr lang="sl-SI" altLang="sl-SI" sz="1800" b="1">
              <a:solidFill>
                <a:srgbClr val="E2E2E2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altLang="sl-SI" sz="1800" b="1">
              <a:solidFill>
                <a:srgbClr val="E2E2E2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sl-SI" sz="1800" b="1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kislinami dobimo soli: NH</a:t>
            </a:r>
            <a:r>
              <a:rPr lang="en-GB" altLang="sl-SI" sz="1800" b="1" baseline="-30000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800" b="1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HCl --&gt; NH</a:t>
            </a:r>
            <a:r>
              <a:rPr lang="en-GB" altLang="sl-SI" sz="1800" b="1" baseline="-30000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altLang="sl-SI" sz="1800" b="1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 , </a:t>
            </a:r>
            <a:endParaRPr lang="sl-SI" altLang="sl-SI" sz="1800" b="1">
              <a:solidFill>
                <a:srgbClr val="E2E2E2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altLang="sl-SI" sz="1800" b="1">
              <a:solidFill>
                <a:srgbClr val="E2E2E2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sl-SI" sz="1800" b="1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mnogimi kovinskimi solmi pa kompleksne spojine: CuSO</a:t>
            </a:r>
            <a:r>
              <a:rPr lang="en-GB" altLang="sl-SI" sz="1800" b="1" baseline="-30000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altLang="sl-SI" sz="1800" b="1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+ 4 NH</a:t>
            </a:r>
            <a:r>
              <a:rPr lang="en-GB" altLang="sl-SI" sz="1800" b="1" baseline="-30000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800" b="1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--&gt; [Cu(NH</a:t>
            </a:r>
            <a:r>
              <a:rPr lang="en-GB" altLang="sl-SI" sz="1800" b="1" baseline="-30000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800" b="1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altLang="sl-SI" sz="1800" b="1" baseline="-30000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altLang="sl-SI" sz="1800" b="1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]SO</a:t>
            </a:r>
            <a:r>
              <a:rPr lang="en-GB" altLang="sl-SI" sz="1800" b="1" baseline="-30000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altLang="sl-SI" sz="1800" b="1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l-SI" altLang="sl-SI" sz="1800" b="1">
              <a:solidFill>
                <a:srgbClr val="E2E2E2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altLang="sl-SI" sz="1800" b="1">
              <a:solidFill>
                <a:srgbClr val="E2E2E2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sl-SI" sz="1800" b="1" i="1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Tekoči amoniak</a:t>
            </a:r>
            <a:r>
              <a:rPr lang="en-GB" altLang="sl-SI" sz="1800" b="1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vodi podobno topilo. V njem reagirajo amonijeve soli kot kisline, amidi pa kot baze. Nevtralizacija poteka po enačbi: </a:t>
            </a:r>
            <a:r>
              <a:rPr lang="sl-SI" altLang="sl-SI" sz="1800" b="1">
                <a:solidFill>
                  <a:srgbClr val="E2E2E2"/>
                </a:solidFill>
                <a:latin typeface="Arial" panose="020B0604020202020204" pitchFamily="34" charset="0"/>
              </a:rPr>
              <a:t> </a:t>
            </a:r>
            <a:r>
              <a:rPr lang="en-GB" altLang="sl-SI" sz="1800" b="1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GB" altLang="sl-SI" sz="1800" b="1" baseline="-30000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altLang="sl-SI" sz="1800" b="1" baseline="30000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altLang="sl-SI" sz="1800" b="1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NH</a:t>
            </a:r>
            <a:r>
              <a:rPr lang="en-GB" altLang="sl-SI" sz="1800" b="1" baseline="-30000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800" b="1" baseline="30000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altLang="sl-SI" sz="1800" b="1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--&gt; 2 NH</a:t>
            </a:r>
            <a:r>
              <a:rPr lang="en-GB" altLang="sl-SI" sz="1800" b="1" baseline="-30000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800" b="1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endParaRPr lang="sl-SI" altLang="sl-SI" sz="1800" b="1">
              <a:solidFill>
                <a:srgbClr val="E2E2E2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altLang="sl-SI" sz="1800" b="1">
              <a:solidFill>
                <a:srgbClr val="E2E2E2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sl-SI" sz="1800" b="1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tekočem se raztapljajo tudi alkalijske in zemelskoalkalijske kovine. Molekula NH</a:t>
            </a:r>
            <a:r>
              <a:rPr lang="en-GB" altLang="sl-SI" sz="1800" b="1" baseline="-30000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800" b="1">
                <a:solidFill>
                  <a:srgbClr val="E2E2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polarna in je dobro topilo za polarne spojine, tvori tudi vodikove vezi in je v trdni in tekoči obliki podoben vodi.</a:t>
            </a:r>
            <a:endParaRPr lang="en-GB" altLang="sl-SI" sz="1800" b="1">
              <a:solidFill>
                <a:srgbClr val="E2E2E2"/>
              </a:solidFill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</a:pPr>
            <a:endParaRPr lang="sl-SI" altLang="sl-SI" sz="1800" b="1">
              <a:solidFill>
                <a:srgbClr val="E2E2E2"/>
              </a:solidFill>
              <a:latin typeface="Lucida Console" panose="020B060904050402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8C0000"/>
            </a:gs>
            <a:gs pos="100000">
              <a:srgbClr val="8C0000">
                <a:gamma/>
                <a:shade val="4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2698184-CF85-450B-B1A4-851AD6C8C2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sl-SI" altLang="sl-SI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Zgradba amoniaka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A44C23FF-5486-4CCE-AB08-78CB5ECB68E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0" y="1143000"/>
            <a:ext cx="8229600" cy="609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 sz="1800">
                <a:solidFill>
                  <a:schemeClr val="bg1"/>
                </a:solidFill>
                <a:latin typeface="Verdana" panose="020B0604030504040204" pitchFamily="34" charset="0"/>
              </a:rPr>
              <a:t>    </a:t>
            </a:r>
            <a:r>
              <a:rPr lang="en-GB" altLang="sl-SI" sz="1800">
                <a:solidFill>
                  <a:schemeClr val="bg1"/>
                </a:solidFill>
                <a:latin typeface="Verdana" panose="020B0604030504040204" pitchFamily="34" charset="0"/>
              </a:rPr>
              <a:t>Amoniak spada med polarne molekule. Zgrajen je iz atoma dušika in treh atomov vodika. Med njimi nastopa kovalentna polarna vez. </a:t>
            </a:r>
            <a:endParaRPr lang="sl-SI" altLang="sl-SI" sz="18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pic>
        <p:nvPicPr>
          <p:cNvPr id="38933" name="Picture 21" descr="amoniak1">
            <a:extLst>
              <a:ext uri="{FF2B5EF4-FFF2-40B4-BE49-F238E27FC236}">
                <a16:creationId xmlns:a16="http://schemas.microsoft.com/office/drawing/2014/main" id="{E7422CAE-FF58-42D7-BACE-1822BC234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57912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34" name="Text Box 22">
            <a:extLst>
              <a:ext uri="{FF2B5EF4-FFF2-40B4-BE49-F238E27FC236}">
                <a16:creationId xmlns:a16="http://schemas.microsoft.com/office/drawing/2014/main" id="{53A49ACA-3D42-493F-BB67-B87463CA7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00600"/>
            <a:ext cx="5578475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sl-SI" sz="1600">
                <a:solidFill>
                  <a:schemeClr val="bg1"/>
                </a:solidFill>
                <a:latin typeface="Verdana" panose="020B0604030504040204" pitchFamily="34" charset="0"/>
              </a:rPr>
              <a:t>Amoniak vsebuje le en nevezni elektronski par. Zgradba molekule se spremeni zaradi tega, ker nevezni elektronski par povzroči negativni naboj na dušikovem atomu.</a:t>
            </a:r>
            <a:r>
              <a:rPr lang="sl-SI" altLang="sl-SI" sz="160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n-GB" altLang="sl-SI" sz="1600">
                <a:solidFill>
                  <a:schemeClr val="bg1"/>
                </a:solidFill>
                <a:latin typeface="Verdana" panose="020B0604030504040204" pitchFamily="34" charset="0"/>
              </a:rPr>
              <a:t>Negativni naboj odbija elektronski par v vezi dušik - vodik. Sp</a:t>
            </a:r>
            <a:r>
              <a:rPr lang="sl-SI" altLang="sl-SI" sz="1600">
                <a:solidFill>
                  <a:schemeClr val="bg1"/>
                </a:solidFill>
                <a:latin typeface="Verdana" panose="020B0604030504040204" pitchFamily="34" charset="0"/>
              </a:rPr>
              <a:t>o</a:t>
            </a:r>
            <a:r>
              <a:rPr lang="en-GB" altLang="sl-SI" sz="1600">
                <a:solidFill>
                  <a:schemeClr val="bg1"/>
                </a:solidFill>
                <a:latin typeface="Verdana" panose="020B0604030504040204" pitchFamily="34" charset="0"/>
              </a:rPr>
              <a:t>jina ima  </a:t>
            </a:r>
            <a:r>
              <a:rPr lang="sl-SI" altLang="sl-SI" sz="1600">
                <a:solidFill>
                  <a:schemeClr val="bg1"/>
                </a:solidFill>
                <a:latin typeface="Verdana" panose="020B0604030504040204" pitchFamily="34" charset="0"/>
              </a:rPr>
              <a:t>piramidalno </a:t>
            </a:r>
            <a:r>
              <a:rPr lang="en-GB" altLang="sl-SI" sz="1600">
                <a:solidFill>
                  <a:schemeClr val="bg1"/>
                </a:solidFill>
                <a:latin typeface="Verdana" panose="020B0604030504040204" pitchFamily="34" charset="0"/>
              </a:rPr>
              <a:t>obliko.</a:t>
            </a:r>
            <a:r>
              <a:rPr lang="en-GB" altLang="sl-SI" sz="1600"/>
              <a:t> </a:t>
            </a:r>
          </a:p>
        </p:txBody>
      </p:sp>
      <p:pic>
        <p:nvPicPr>
          <p:cNvPr id="38935" name="Picture 23" descr="amoniak2">
            <a:extLst>
              <a:ext uri="{FF2B5EF4-FFF2-40B4-BE49-F238E27FC236}">
                <a16:creationId xmlns:a16="http://schemas.microsoft.com/office/drawing/2014/main" id="{13C04DFA-2A28-404F-94BD-14526EAFA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21213"/>
            <a:ext cx="2667000" cy="185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6" grpId="0" build="p" autoUpdateAnimBg="0"/>
      <p:bldP spid="389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B92D"/>
            </a:gs>
            <a:gs pos="100000">
              <a:srgbClr val="6500C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B7C7B1B-11FF-4796-B58C-C5642AA84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1143000"/>
          </a:xfrm>
        </p:spPr>
        <p:txBody>
          <a:bodyPr/>
          <a:lstStyle/>
          <a:p>
            <a:r>
              <a:rPr lang="sl-SI" altLang="sl-SI">
                <a:solidFill>
                  <a:srgbClr val="5C005C"/>
                </a:solidFill>
                <a:latin typeface="Arial" panose="020B0604020202020204" pitchFamily="34" charset="0"/>
              </a:rPr>
              <a:t>Pridobivanje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2F397E9-CC67-4D40-9756-C4977F0728E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19200"/>
            <a:ext cx="5486400" cy="5410200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1800" b="1">
                <a:solidFill>
                  <a:schemeClr val="bg1"/>
                </a:solidFill>
                <a:latin typeface="Arial" panose="020B0604020202020204" pitchFamily="34" charset="0"/>
              </a:rPr>
              <a:t>     </a:t>
            </a:r>
            <a:r>
              <a:rPr lang="en-GB" altLang="sl-SI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Tehnično se amoniak pridobiva po tako imenovanem Haber-Boschevem postopku. </a:t>
            </a:r>
            <a:endParaRPr lang="sl-SI" altLang="sl-SI" sz="18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sl-SI" altLang="sl-SI" sz="18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l-SI" altLang="sl-SI" sz="1800" b="1">
                <a:solidFill>
                  <a:schemeClr val="bg1"/>
                </a:solidFill>
                <a:latin typeface="Arial" panose="020B0604020202020204" pitchFamily="34" charset="0"/>
              </a:rPr>
              <a:t>     </a:t>
            </a:r>
            <a:r>
              <a:rPr lang="en-GB" altLang="sl-SI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Reakcijsko zmes dobimo v plinskem generatorju na razžarjeni koks z</a:t>
            </a:r>
            <a:r>
              <a:rPr lang="sl-SI" altLang="sl-SI" sz="18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GB" altLang="sl-SI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izmeničnim vpihavanjem zrak:</a:t>
            </a:r>
            <a:r>
              <a:rPr lang="en-GB" altLang="sl-SI" sz="1800" b="1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sl-SI" altLang="sl-SI" sz="18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GB" altLang="sl-SI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4N</a:t>
            </a:r>
            <a:r>
              <a:rPr lang="en-GB" altLang="sl-SI" sz="1800" b="1" baseline="-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O</a:t>
            </a:r>
            <a:r>
              <a:rPr lang="en-GB" altLang="sl-SI" sz="1800" b="1" baseline="-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+ 2C --&gt; N</a:t>
            </a:r>
            <a:r>
              <a:rPr lang="en-GB" altLang="sl-SI" sz="1800" b="1" baseline="-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+ 2CO</a:t>
            </a:r>
            <a:r>
              <a:rPr lang="en-GB" altLang="sl-SI" sz="1800" b="1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sl-SI" altLang="sl-SI" sz="1800" b="1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n-GB" altLang="sl-SI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vodno paro : H</a:t>
            </a:r>
            <a:r>
              <a:rPr lang="en-GB" altLang="sl-SI" sz="1800" b="1" baseline="-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+ C --&gt; H</a:t>
            </a:r>
            <a:r>
              <a:rPr lang="en-GB" altLang="sl-SI" sz="1800" b="1" baseline="-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CO</a:t>
            </a:r>
            <a:r>
              <a:rPr lang="en-GB" altLang="sl-SI" sz="1800" b="1" baseline="-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800" b="1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endParaRPr lang="sl-SI" altLang="sl-SI" sz="1800" b="1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Tx/>
              <a:buNone/>
            </a:pPr>
            <a:endParaRPr lang="sl-SI" altLang="sl-SI" sz="1800" b="1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Tx/>
              <a:buNone/>
            </a:pPr>
            <a:r>
              <a:rPr lang="sl-SI" altLang="sl-SI" sz="1800" b="1">
                <a:solidFill>
                  <a:schemeClr val="bg1"/>
                </a:solidFill>
                <a:latin typeface="Arial" panose="020B0604020202020204" pitchFamily="34" charset="0"/>
              </a:rPr>
              <a:t>     N</a:t>
            </a:r>
            <a:r>
              <a:rPr lang="en-GB" altLang="sl-SI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astali CO</a:t>
            </a:r>
            <a:r>
              <a:rPr lang="en-GB" altLang="sl-SI" sz="1800" b="1" baseline="-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nato raztopimo v vodi pri povišanem tlaku. Amoniak nastaja po ravnotežni reakciji: 3 H</a:t>
            </a:r>
            <a:r>
              <a:rPr lang="en-GB" altLang="sl-SI" sz="1800" b="1" baseline="-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(g) + N</a:t>
            </a:r>
            <a:r>
              <a:rPr lang="en-GB" altLang="sl-SI" sz="1800" b="1" baseline="-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(g) &lt;--&gt; 2 NH</a:t>
            </a:r>
            <a:r>
              <a:rPr lang="en-GB" altLang="sl-SI" sz="1800" b="1" baseline="-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(g), kjer so optimalni pogoji relativno visok tlak in relativno nizka temperatura, kot katalizator se uporablja železo.</a:t>
            </a:r>
            <a:r>
              <a:rPr lang="en-GB" altLang="sl-SI" sz="1800" b="1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endParaRPr lang="sl-SI" altLang="sl-SI" sz="1800" b="1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Tx/>
              <a:buNone/>
            </a:pPr>
            <a:endParaRPr lang="sl-SI" altLang="sl-SI" sz="1800" b="1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Tx/>
              <a:buNone/>
            </a:pPr>
            <a:r>
              <a:rPr lang="sl-SI" altLang="sl-SI" sz="1800" b="1">
                <a:solidFill>
                  <a:schemeClr val="bg1"/>
                </a:solidFill>
                <a:latin typeface="Arial" panose="020B0604020202020204" pitchFamily="34" charset="0"/>
              </a:rPr>
              <a:t>     </a:t>
            </a:r>
            <a:r>
              <a:rPr lang="en-GB" altLang="sl-SI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laboratoriju dobimo amoniak s predvidenim segrevanjem amonijevih soli s hidroksidi:</a:t>
            </a:r>
            <a:r>
              <a:rPr lang="sl-SI" altLang="sl-SI" sz="1800" b="1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n-GB" altLang="sl-SI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GB" altLang="sl-SI" sz="1800" b="1" baseline="-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altLang="sl-SI" sz="1800" b="1" baseline="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altLang="sl-SI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OH</a:t>
            </a:r>
            <a:r>
              <a:rPr lang="en-GB" altLang="sl-SI" sz="1800" b="1" baseline="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altLang="sl-SI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--&gt; NH</a:t>
            </a:r>
            <a:r>
              <a:rPr lang="en-GB" altLang="sl-SI" sz="1800" b="1" baseline="-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H</a:t>
            </a:r>
            <a:r>
              <a:rPr lang="en-GB" altLang="sl-SI" sz="1800" b="1" baseline="-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altLang="sl-SI" sz="1800" b="1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</a:p>
          <a:p>
            <a:pPr>
              <a:buFontTx/>
              <a:buNone/>
            </a:pPr>
            <a:endParaRPr lang="sl-SI" altLang="sl-SI" sz="1800" b="1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>
              <a:buFontTx/>
              <a:buNone/>
            </a:pPr>
            <a:endParaRPr lang="sl-SI" altLang="sl-SI" sz="1800" b="1">
              <a:solidFill>
                <a:srgbClr val="8C008C"/>
              </a:solidFill>
              <a:latin typeface="Verdana" panose="020B0604030504040204" pitchFamily="34" charset="0"/>
            </a:endParaRPr>
          </a:p>
        </p:txBody>
      </p:sp>
      <p:pic>
        <p:nvPicPr>
          <p:cNvPr id="16398" name="Picture 14" descr="haber">
            <a:extLst>
              <a:ext uri="{FF2B5EF4-FFF2-40B4-BE49-F238E27FC236}">
                <a16:creationId xmlns:a16="http://schemas.microsoft.com/office/drawing/2014/main" id="{552A7D3F-B562-4E81-8F94-C127569D5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86200"/>
            <a:ext cx="1836738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9" name="Picture 15" descr="bosch">
            <a:extLst>
              <a:ext uri="{FF2B5EF4-FFF2-40B4-BE49-F238E27FC236}">
                <a16:creationId xmlns:a16="http://schemas.microsoft.com/office/drawing/2014/main" id="{3C5620C8-3940-448B-ACA6-26A11081E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143000"/>
            <a:ext cx="1836738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B92D"/>
            </a:gs>
            <a:gs pos="100000">
              <a:srgbClr val="6500C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2D23F434-DBA9-48CA-9878-50572C3F1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1143000"/>
          </a:xfrm>
        </p:spPr>
        <p:txBody>
          <a:bodyPr/>
          <a:lstStyle/>
          <a:p>
            <a:r>
              <a:rPr lang="sl-SI" altLang="sl-SI">
                <a:solidFill>
                  <a:srgbClr val="5C005C"/>
                </a:solidFill>
                <a:latin typeface="Arial" panose="020B0604020202020204" pitchFamily="34" charset="0"/>
              </a:rPr>
              <a:t>Haber- Boschev postopek</a:t>
            </a:r>
          </a:p>
        </p:txBody>
      </p:sp>
      <p:pic>
        <p:nvPicPr>
          <p:cNvPr id="50182" name="Picture 6" descr="lexihaberbosch_small">
            <a:extLst>
              <a:ext uri="{FF2B5EF4-FFF2-40B4-BE49-F238E27FC236}">
                <a16:creationId xmlns:a16="http://schemas.microsoft.com/office/drawing/2014/main" id="{3334F6C6-59FF-45DF-B370-90880B548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382000" cy="288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3" name="Picture 7" descr="haberbosh_no">
            <a:extLst>
              <a:ext uri="{FF2B5EF4-FFF2-40B4-BE49-F238E27FC236}">
                <a16:creationId xmlns:a16="http://schemas.microsoft.com/office/drawing/2014/main" id="{CC07645A-0D31-4F6C-A6BF-842C9E4A5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962400"/>
            <a:ext cx="83820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DC00"/>
            </a:gs>
            <a:gs pos="100000">
              <a:srgbClr val="E45C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A294A96-2C49-43D6-AF84-47D055A160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sl-SI" altLang="sl-SI">
                <a:solidFill>
                  <a:srgbClr val="DC2A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Uporaba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7F84D0A-8FC4-435F-BCB2-C51690B13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763000" cy="5257800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1800">
                <a:solidFill>
                  <a:srgbClr val="9C0000"/>
                </a:solidFill>
                <a:latin typeface="Arial" panose="020B0604020202020204" pitchFamily="34" charset="0"/>
              </a:rPr>
              <a:t>      </a:t>
            </a:r>
            <a:r>
              <a:rPr lang="en-GB" altLang="sl-SI" sz="1800">
                <a:solidFill>
                  <a:srgbClr val="9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Uporablja se za kemijske sinteze: za pridobivanje dušikove(V) kisline in njenih derivatov (gnojil, eksploziv, barvil,…), za amonijeve soli, sečnino, vodikov cianid, amine in amide ipd.</a:t>
            </a:r>
            <a:r>
              <a:rPr lang="en-GB" altLang="sl-SI" sz="1800">
                <a:solidFill>
                  <a:srgbClr val="9C0000"/>
                </a:solidFill>
                <a:latin typeface="Bookman Old Style" panose="02050604050505020204" pitchFamily="18" charset="0"/>
              </a:rPr>
              <a:t> </a:t>
            </a:r>
            <a:endParaRPr lang="sl-SI" altLang="sl-SI" sz="1800">
              <a:solidFill>
                <a:srgbClr val="9C0000"/>
              </a:solidFill>
              <a:latin typeface="Bookman Old Style" panose="02050604050505020204" pitchFamily="18" charset="0"/>
            </a:endParaRPr>
          </a:p>
          <a:p>
            <a:pPr>
              <a:buFontTx/>
              <a:buNone/>
            </a:pPr>
            <a:endParaRPr lang="sl-SI" altLang="sl-SI" sz="1800">
              <a:solidFill>
                <a:srgbClr val="9C0000"/>
              </a:solidFill>
              <a:latin typeface="Bookman Old Style" panose="02050604050505020204" pitchFamily="18" charset="0"/>
            </a:endParaRPr>
          </a:p>
          <a:p>
            <a:pPr>
              <a:buFontTx/>
              <a:buNone/>
            </a:pPr>
            <a:r>
              <a:rPr lang="sl-SI" altLang="sl-SI" sz="1800" i="1">
                <a:solidFill>
                  <a:srgbClr val="9C0000"/>
                </a:solidFill>
                <a:latin typeface="Arial" panose="020B0604020202020204" pitchFamily="34" charset="0"/>
              </a:rPr>
              <a:t>      </a:t>
            </a:r>
            <a:r>
              <a:rPr lang="en-GB" altLang="sl-SI" sz="1800" i="1">
                <a:solidFill>
                  <a:srgbClr val="9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Raztopina amoniaka v vodi</a:t>
            </a:r>
            <a:r>
              <a:rPr lang="en-GB" altLang="sl-SI" sz="1800">
                <a:solidFill>
                  <a:srgbClr val="9C0000"/>
                </a:solidFill>
                <a:latin typeface="Bookman Old Style" panose="02050604050505020204" pitchFamily="18" charset="0"/>
              </a:rPr>
              <a:t> </a:t>
            </a:r>
            <a:r>
              <a:rPr lang="en-GB" altLang="sl-SI" sz="1800">
                <a:solidFill>
                  <a:srgbClr val="9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obstaja v ravnotežju: NH</a:t>
            </a:r>
            <a:r>
              <a:rPr lang="en-GB" altLang="sl-SI" sz="1800" baseline="-30000">
                <a:solidFill>
                  <a:srgbClr val="9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800">
                <a:solidFill>
                  <a:srgbClr val="9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H</a:t>
            </a:r>
            <a:r>
              <a:rPr lang="en-GB" altLang="sl-SI" sz="1800" baseline="-30000">
                <a:solidFill>
                  <a:srgbClr val="9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800">
                <a:solidFill>
                  <a:srgbClr val="9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&lt;--&gt; NH</a:t>
            </a:r>
            <a:r>
              <a:rPr lang="en-GB" altLang="sl-SI" sz="1800" baseline="-30000">
                <a:solidFill>
                  <a:srgbClr val="9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altLang="sl-SI" sz="1800" baseline="30000">
                <a:solidFill>
                  <a:srgbClr val="9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altLang="sl-SI" sz="1800">
                <a:solidFill>
                  <a:srgbClr val="9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OH</a:t>
            </a:r>
            <a:r>
              <a:rPr lang="en-GB" altLang="sl-SI" sz="1800" baseline="30000">
                <a:solidFill>
                  <a:srgbClr val="9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altLang="sl-SI" sz="1800">
                <a:solidFill>
                  <a:srgbClr val="9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vsebuje ione amonijevega hidroksida (NH</a:t>
            </a:r>
            <a:r>
              <a:rPr lang="en-GB" altLang="sl-SI" sz="1800" baseline="-30000">
                <a:solidFill>
                  <a:srgbClr val="9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altLang="sl-SI" sz="1800">
                <a:solidFill>
                  <a:srgbClr val="9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OH). Je šibka baza, iz katere nastajajo amonijeve soli. Uporablja se za nevtralizacijo kislin, kot sredstvo za raztapljanje CuO v čistilih za kovine, za umetna gnojila.</a:t>
            </a:r>
            <a:endParaRPr lang="sl-SI" altLang="sl-SI" sz="1800">
              <a:solidFill>
                <a:srgbClr val="9C0000"/>
              </a:solidFill>
              <a:latin typeface="Arial" panose="020B0604020202020204" pitchFamily="34" charset="0"/>
            </a:endParaRPr>
          </a:p>
        </p:txBody>
      </p:sp>
      <p:pic>
        <p:nvPicPr>
          <p:cNvPr id="20484" name="Picture 4" descr="nh3">
            <a:extLst>
              <a:ext uri="{FF2B5EF4-FFF2-40B4-BE49-F238E27FC236}">
                <a16:creationId xmlns:a16="http://schemas.microsoft.com/office/drawing/2014/main" id="{3C37BBCF-E509-4BBB-9CEF-BC29325F7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79800"/>
            <a:ext cx="47244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69C5587B-4A4E-4528-ACB3-491A0E8E1B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sl-SI" altLang="sl-SI" b="1">
                <a:latin typeface="Courier New" panose="02070309020205020404" pitchFamily="49" charset="0"/>
              </a:rPr>
              <a:t>Amonijeve spojine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34791B9F-8EEB-4AF9-A242-7CBB8E2C953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6096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sl-SI" sz="1600" b="1">
                <a:latin typeface="Arial" panose="020B0604020202020204" pitchFamily="34" charset="0"/>
                <a:cs typeface="Arial" panose="020B0604020202020204" pitchFamily="34" charset="0"/>
              </a:rPr>
              <a:t>Amonijev klorid - (NH</a:t>
            </a:r>
            <a:r>
              <a:rPr lang="en-GB" altLang="sl-SI" sz="1600" b="1" baseline="-3000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altLang="sl-SI" sz="1600" b="1">
                <a:latin typeface="Arial" panose="020B0604020202020204" pitchFamily="34" charset="0"/>
                <a:cs typeface="Arial" panose="020B0604020202020204" pitchFamily="34" charset="0"/>
              </a:rPr>
              <a:t>Cl) ;</a:t>
            </a:r>
            <a:r>
              <a:rPr lang="en-GB" altLang="sl-SI" sz="1600">
                <a:latin typeface="Comic Sans MS" panose="030F0702030302020204" pitchFamily="66" charset="0"/>
              </a:rPr>
              <a:t> 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bela vodotopna, kristalinična, trdna snov. Nastaja pri reakciji amonijevega hidroksiada in klorovodikove kisline: NH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OH + HCl --&gt; NH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Cl + H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O .</a:t>
            </a:r>
            <a:endParaRPr lang="en-GB" altLang="sl-SI" sz="16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1600">
                <a:latin typeface="Arial" panose="020B0604020202020204" pitchFamily="34" charset="0"/>
              </a:rPr>
              <a:t>      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Uporablja se pri spajkanju, za suhe galvanske člene, kot gnojilo, v medicini kot zdravilo proti bronhialnemu katarju.</a:t>
            </a:r>
            <a:endParaRPr lang="en-GB" altLang="sl-SI" sz="16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sl-SI" sz="1600" b="1">
                <a:latin typeface="Arial" panose="020B0604020202020204" pitchFamily="34" charset="0"/>
                <a:cs typeface="Arial" panose="020B0604020202020204" pitchFamily="34" charset="0"/>
              </a:rPr>
              <a:t>Amonijev sulfat - ((NH</a:t>
            </a:r>
            <a:r>
              <a:rPr lang="en-GB" altLang="sl-SI" sz="1600" b="1" baseline="-3000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altLang="sl-SI" sz="1600" b="1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altLang="sl-SI" sz="1600" b="1" baseline="-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600" b="1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GB" altLang="sl-SI" sz="1600" b="1" baseline="-3000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altLang="sl-SI" sz="1600" b="1">
                <a:latin typeface="Arial" panose="020B0604020202020204" pitchFamily="34" charset="0"/>
                <a:cs typeface="Arial" panose="020B0604020202020204" pitchFamily="34" charset="0"/>
              </a:rPr>
              <a:t>) ;</a:t>
            </a:r>
            <a:r>
              <a:rPr lang="en-GB" altLang="sl-SI" sz="1600">
                <a:latin typeface="Comic Sans MS" panose="030F0702030302020204" pitchFamily="66" charset="0"/>
              </a:rPr>
              <a:t> 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bela, vodotopna, kristalinična, trdna snov, ki nastaja v reakciji med amoniakom in žveplovo(VI) kislino. Uporablja se kot vir dušika za pridobivanje kvasa i</a:t>
            </a:r>
            <a:r>
              <a:rPr lang="sl-SI" altLang="sl-SI" sz="160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za zaščito papirja pred ognjem. </a:t>
            </a:r>
            <a:endParaRPr lang="en-GB" altLang="sl-SI" sz="16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sl-SI" sz="1600" b="1">
                <a:latin typeface="Arial" panose="020B0604020202020204" pitchFamily="34" charset="0"/>
                <a:cs typeface="Arial" panose="020B0604020202020204" pitchFamily="34" charset="0"/>
              </a:rPr>
              <a:t>Amonijev nitrat - (NH</a:t>
            </a:r>
            <a:r>
              <a:rPr lang="en-GB" altLang="sl-SI" sz="1600" b="1" baseline="-3000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altLang="sl-SI" sz="1600" b="1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GB" altLang="sl-SI" sz="1600" b="1" baseline="-30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600" b="1">
                <a:latin typeface="Arial" panose="020B0604020202020204" pitchFamily="34" charset="0"/>
                <a:cs typeface="Arial" panose="020B0604020202020204" pitchFamily="34" charset="0"/>
              </a:rPr>
              <a:t>) ;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bela, vodotopna, kristalainična, trdna snov, ki se tvori pri reakciji amonijevega hidroksida z razredčeno dušikovo(V) kislino. Pri segrevanju oddaja N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O (smejalni plin). Uporablja se kot surovina za gnojila in eksploziva. </a:t>
            </a:r>
            <a:endParaRPr lang="en-GB" altLang="sl-SI" sz="16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sl-SI" sz="1600" b="1">
                <a:latin typeface="Arial" panose="020B0604020202020204" pitchFamily="34" charset="0"/>
                <a:cs typeface="Arial" panose="020B0604020202020204" pitchFamily="34" charset="0"/>
              </a:rPr>
              <a:t>Hidrazin - (H</a:t>
            </a:r>
            <a:r>
              <a:rPr lang="en-GB" altLang="sl-SI" sz="1600" b="1" baseline="-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600" b="1">
                <a:latin typeface="Arial" panose="020B0604020202020204" pitchFamily="34" charset="0"/>
                <a:cs typeface="Arial" panose="020B0604020202020204" pitchFamily="34" charset="0"/>
              </a:rPr>
              <a:t>N-NH</a:t>
            </a:r>
            <a:r>
              <a:rPr lang="en-GB" altLang="sl-SI" sz="1600" b="1" baseline="-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600" b="1">
                <a:latin typeface="Arial" panose="020B0604020202020204" pitchFamily="34" charset="0"/>
                <a:cs typeface="Arial" panose="020B0604020202020204" pitchFamily="34" charset="0"/>
              </a:rPr>
              <a:t>) ;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je tekočina, ki nastane pri oksidaciji amoniaka z natrijevim kloratom(I); prisotnost kovinskih ionov usmeri reakcijo v nastanek N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: NH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+ NaOCl --&gt; NH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-NH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+ NaCl + H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O. </a:t>
            </a:r>
            <a:endParaRPr lang="en-GB" altLang="sl-SI" sz="16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1600">
                <a:latin typeface="Arial" panose="020B0604020202020204" pitchFamily="34" charset="0"/>
              </a:rPr>
              <a:t>      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Je močnejši reducent od amoniaka, šibkejša dvoprotonska baza od amoniaka. Hidrazin je obstojna spojina , tvori obstojni hidrat, ki se meša z vodo, pri višjih temperaturah eksplozivno razpade. V zmesi z vodikovim peroksidom in ali dušikovim tetraoksidom se uporablja kot raketno gorivo.</a:t>
            </a:r>
            <a:r>
              <a:rPr lang="en-GB" altLang="sl-SI" sz="1600">
                <a:latin typeface="Comic Sans MS" panose="030F0702030302020204" pitchFamily="66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sl-SI" sz="1600" b="1">
                <a:latin typeface="Arial" panose="020B0604020202020204" pitchFamily="34" charset="0"/>
                <a:cs typeface="Arial" panose="020B0604020202020204" pitchFamily="34" charset="0"/>
              </a:rPr>
              <a:t>Vodikov azid - (HN</a:t>
            </a:r>
            <a:r>
              <a:rPr lang="en-GB" altLang="sl-SI" sz="1600" b="1" baseline="-30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600" b="1">
                <a:latin typeface="Arial" panose="020B0604020202020204" pitchFamily="34" charset="0"/>
                <a:cs typeface="Arial" panose="020B0604020202020204" pitchFamily="34" charset="0"/>
              </a:rPr>
              <a:t>) ;</a:t>
            </a:r>
            <a:r>
              <a:rPr lang="en-GB" altLang="sl-SI" sz="1600" b="1">
                <a:latin typeface="Comic Sans MS" panose="030F0702030302020204" pitchFamily="66" charset="0"/>
              </a:rPr>
              <a:t> 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Pri sobni temperaturi je tekočina, šibka kislina, ki tvori soli </a:t>
            </a:r>
            <a:r>
              <a:rPr lang="en-GB" altLang="sl-SI" sz="1600" i="1">
                <a:latin typeface="Arial" panose="020B0604020202020204" pitchFamily="34" charset="0"/>
                <a:cs typeface="Arial" panose="020B0604020202020204" pitchFamily="34" charset="0"/>
              </a:rPr>
              <a:t>azide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: HN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--&gt; H</a:t>
            </a:r>
            <a:r>
              <a:rPr lang="en-GB" altLang="sl-SI" sz="1600" baseline="300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+ N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600" baseline="3000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;Kislina rada eksplodira: 2 HN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--&gt; H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+ 2 N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,tudi azidi težkih kovin, kot sta Pb(N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in AgN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. Je oksidant : Cu + 3 HN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--&gt; Cu(N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+ N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+ NH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altLang="sl-SI" sz="1600">
                <a:latin typeface="Comic Sans MS" panose="030F0702030302020204" pitchFamily="66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1600">
                <a:latin typeface="Arial" panose="020B0604020202020204" pitchFamily="34" charset="0"/>
              </a:rPr>
              <a:t>      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Dobimo ga pri oksidaciji hidrazina z dušikovo(III) kislino: HNO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+ H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--&gt; HN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+ 2 H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O ; pri reakciji dušikovega oksida z natrijevim amidom: NaN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+ N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O --&gt; NaN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+ H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O in pri segrevanju natrijevega azida z nehlapno močno kilino, npr žveplovo kislino: NaN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+ H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--&gt; HN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 + NaHSO</a:t>
            </a:r>
            <a:r>
              <a:rPr lang="en-GB" altLang="sl-SI" sz="1600" baseline="-3000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altLang="sl-SI" sz="16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altLang="sl-SI" sz="16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altLang="sl-SI" sz="16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ltDnDiag">
          <a:fgClr>
            <a:srgbClr val="008200"/>
          </a:fgClr>
          <a:bgClr>
            <a:srgbClr val="66CC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E43E6260-A904-43A1-954C-3F1159C25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1143000"/>
          </a:xfrm>
        </p:spPr>
        <p:txBody>
          <a:bodyPr/>
          <a:lstStyle/>
          <a:p>
            <a:r>
              <a:rPr lang="sl-SI" altLang="sl-SI" sz="4800" b="1" i="1" u="sng">
                <a:latin typeface="Andale Mono" pitchFamily="49" charset="0"/>
              </a:rPr>
              <a:t>Viri:</a:t>
            </a: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FB5B0AFE-B8F6-4003-8ABB-CFFF9B4F0064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685800" y="1981200"/>
            <a:ext cx="8229600" cy="3505200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1800" b="1">
                <a:latin typeface="Times New Roman" panose="02020603050405020304" pitchFamily="18" charset="0"/>
                <a:hlinkClick r:id="rId2"/>
              </a:rPr>
              <a:t>www.google.com</a:t>
            </a:r>
            <a:endParaRPr lang="sl-SI" altLang="sl-SI" sz="1800" b="1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sl-SI" altLang="sl-SI" sz="1800" b="1">
                <a:latin typeface="Times New Roman" panose="02020603050405020304" pitchFamily="18" charset="0"/>
              </a:rPr>
              <a:t>http://</a:t>
            </a:r>
            <a:r>
              <a:rPr lang="en-GB" altLang="sl-SI" sz="1800" b="1">
                <a:latin typeface="Times New Roman" panose="02020603050405020304" pitchFamily="18" charset="0"/>
              </a:rPr>
              <a:t>www2.arnes.si/~ssplfabr/amoniak.htm </a:t>
            </a:r>
            <a:endParaRPr lang="sl-SI" altLang="sl-SI" sz="1800" b="1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sl-SI" altLang="sl-SI" sz="1800" b="1">
                <a:latin typeface="Times New Roman" panose="02020603050405020304" pitchFamily="18" charset="0"/>
              </a:rPr>
              <a:t>http://</a:t>
            </a:r>
            <a:r>
              <a:rPr lang="en-GB" altLang="sl-SI" sz="1800" b="1">
                <a:latin typeface="Times New Roman" panose="02020603050405020304" pitchFamily="18" charset="0"/>
              </a:rPr>
              <a:t>projekti.svarog.org/periodni_sistem/elementi/007.htm </a:t>
            </a:r>
            <a:endParaRPr lang="sl-SI" altLang="sl-SI" sz="1800" b="1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sl-SI" altLang="sl-SI" sz="1800" b="1">
                <a:latin typeface="Times New Roman" panose="02020603050405020304" pitchFamily="18" charset="0"/>
              </a:rPr>
              <a:t>Lawrie Ryan: Kemija- Preproste razlage kemijskih pojavov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7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badi MT Condensed"/>
        <a:ea typeface=""/>
        <a:cs typeface=""/>
      </a:majorFont>
      <a:minorFont>
        <a:latin typeface="Abadi MT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arlett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4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arlett" pitchFamily="2" charset="2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lank Presentation 5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Office\Predloge\Blank Presentation.pot</Template>
  <TotalTime>0</TotalTime>
  <Words>819</Words>
  <Application>Microsoft Office PowerPoint</Application>
  <PresentationFormat>On-screen Show (4:3)</PresentationFormat>
  <Paragraphs>49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Abadi MT Condensed</vt:lpstr>
      <vt:lpstr>Andale Mono</vt:lpstr>
      <vt:lpstr>Arial</vt:lpstr>
      <vt:lpstr>Bookman Old Style</vt:lpstr>
      <vt:lpstr>Comic Sans MS</vt:lpstr>
      <vt:lpstr>Courier New</vt:lpstr>
      <vt:lpstr>Lucida Console</vt:lpstr>
      <vt:lpstr>Marlett</vt:lpstr>
      <vt:lpstr>Tahoma</vt:lpstr>
      <vt:lpstr>Times New Roman</vt:lpstr>
      <vt:lpstr>Verdana</vt:lpstr>
      <vt:lpstr>Blank Presentation</vt:lpstr>
      <vt:lpstr> Amoniak</vt:lpstr>
      <vt:lpstr>Kaj je amoniak?</vt:lpstr>
      <vt:lpstr>Zgradba amoniaka</vt:lpstr>
      <vt:lpstr>Pridobivanje</vt:lpstr>
      <vt:lpstr>Haber- Boschev postopek</vt:lpstr>
      <vt:lpstr>Uporaba</vt:lpstr>
      <vt:lpstr>Amonijeve spojine</vt:lpstr>
      <vt:lpstr>Viri: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2019-05-31T08:48:00Z</dcterms:created>
  <dcterms:modified xsi:type="dcterms:W3CDTF">2019-05-31T08:48:00Z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