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5" r:id="rId9"/>
    <p:sldId id="261" r:id="rId10"/>
    <p:sldId id="262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>
      <p:cViewPr varScale="1">
        <p:scale>
          <a:sx n="69" d="100"/>
          <a:sy n="69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82BF2F-1A17-42CE-93BA-BA8CAA692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B8C872-B67D-44A2-903E-D5C0D91355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3BE2E-D7B4-45C1-B56F-2B64C6307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9FF74-92FD-4821-BCD3-35CC31C14E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187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C69033-EAD1-40D8-837B-3025746B4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DC0587-57D5-41B4-A768-C33EFEB76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CA96D6-2D4E-49E9-BC1D-27F147C64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57FD6-D7C9-4BC4-80A1-62E3349938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67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D269C7-9CB8-47F6-8046-6DBB9CAEE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EC446-4174-4B62-AE28-172E3B6B66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D60C95-CAEB-45C8-95E5-9739B130B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55F1D-B2C7-4EE3-A80D-6DF1D23D8E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616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3D21BB-59F0-42FB-874E-629D19BA6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80EF81-870D-4F3C-821F-9760580772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598F97-C21E-4D25-B9C6-CE696CC87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DCD5B-9492-49C9-B451-43F803180F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8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5ABD41-9207-464F-8B0D-171C173576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B00DA5-01D0-446C-9EAD-8D822C98A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58D18F-6F0A-4246-ACC6-57CB43B22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5E36E-38D7-4454-AF3A-57E5E78328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02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5EEF79-7593-4253-AD77-88901B517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48E9A-1494-4F30-B941-11935CC45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A42D55-317E-4A52-AC81-F99A782E3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E7E54-0D1F-4D63-9E5A-7EF207C2E5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022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DE24C5-DD2F-4001-BDA5-FC7120056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88B6608-19BB-4477-970C-105F1ADE6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9CE31C-B66C-41BC-9A7A-D605B19A5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15AD4-D7B0-4676-A209-AA560B1335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035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F4864-7820-428B-8B92-BA6FFE2636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3DE378-729A-4E0F-A1C2-1F31C448C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71FE9C-A081-4D86-8719-28AC3B91F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803FC-7C2A-4954-AD26-3185F3A183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004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0E1A84-3675-4DE7-811D-9FAE32845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498917-F920-4C83-A4BA-EB09FEB0D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3B95A7-55D7-408C-A710-D19288CC7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6A373-9E66-4D99-A56E-7E5286552E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130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3B27C-6216-4493-A89A-7407C2C83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4FA18-C2A2-4B6F-AD92-B358AEF49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30343E-65A5-4446-B6F3-6564B2F65C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3B9FD-AA4A-4B8C-A4E0-F5251D6403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767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C13027-C415-4D9C-BA8F-DD8269FC2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59167-8829-4E80-8BC9-EBB3A00B2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5FC853-E8F4-41BA-A008-3D6659C91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03C40-D091-441C-A8EF-7DB182A903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642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78E517-60D0-4851-A326-53DF28ED4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CBC0BE-2BBA-4FE5-9CEC-93BFF9143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A6C627-FE6B-47E7-A743-B98C6163DA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60530B-93FC-4C87-9AC6-DEC7469723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CD5AC2-B096-4DC8-B370-8B78704447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238EBC-AB2A-4747-AE3D-53AE3877B10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D4C4465-9049-4735-B3B3-3A4AE35D0B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446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itchFamily="18" charset="0"/>
              </a:rPr>
              <a:t>NEKATERE POMEMBNE ANORGANSKE SPOJINE</a:t>
            </a:r>
          </a:p>
        </p:txBody>
      </p:sp>
      <p:pic>
        <p:nvPicPr>
          <p:cNvPr id="2051" name="Picture 3" descr="C:\Documents and Settings\Laura Heavy Metal\Desktop\neimenovana.bmp">
            <a:extLst>
              <a:ext uri="{FF2B5EF4-FFF2-40B4-BE49-F238E27FC236}">
                <a16:creationId xmlns:a16="http://schemas.microsoft.com/office/drawing/2014/main" id="{8673178A-B6C8-4A94-A834-E8553ACAA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2871C5-FAB7-430E-8016-25E655643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Verdana" panose="020B0604030504040204" pitchFamily="34" charset="0"/>
              </a:rPr>
              <a:t>KLOROVE KISLINE IN KLORATI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FD245A2-9928-4306-BC08-AA2A0D0AE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981075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sz="2400" b="1" dirty="0"/>
              <a:t>LASTNOSTI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l-SI" sz="2000" dirty="0"/>
              <a:t> klorova (VII) kislina (HClO</a:t>
            </a:r>
            <a:r>
              <a:rPr lang="hu-HU" sz="2000" baseline="-25000" dirty="0"/>
              <a:t>4</a:t>
            </a:r>
            <a:r>
              <a:rPr lang="sl-SI" sz="2000" dirty="0"/>
              <a:t>) je brezbarvna tekočina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l-SI" sz="2000" dirty="0"/>
              <a:t>dobro se meša z vodo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l-SI" sz="2000" dirty="0"/>
              <a:t>pri segrevanju eksplozivno razpade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sl-SI" sz="2000" dirty="0"/>
              <a:t>močna kislina</a:t>
            </a:r>
          </a:p>
          <a:p>
            <a:pPr eaLnBrk="1" hangingPunct="1">
              <a:buFontTx/>
              <a:buNone/>
              <a:defRPr/>
            </a:pPr>
            <a:endParaRPr lang="sl-SI" sz="2000" dirty="0"/>
          </a:p>
          <a:p>
            <a:pPr eaLnBrk="1" hangingPunct="1">
              <a:buFontTx/>
              <a:buNone/>
              <a:defRPr/>
            </a:pPr>
            <a:endParaRPr lang="sl-SI" sz="2000" dirty="0"/>
          </a:p>
          <a:p>
            <a:pPr eaLnBrk="1" hangingPunct="1">
              <a:buFontTx/>
              <a:buNone/>
              <a:defRPr/>
            </a:pPr>
            <a:r>
              <a:rPr lang="sl-SI" sz="2400" b="1" dirty="0"/>
              <a:t>PRIDOBIVANJE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sl-SI" sz="2000" dirty="0"/>
              <a:t>reakcija med barijevim kloratom in žveplovo kislino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75E2E77-934F-45E5-8BB9-CE2ECEF3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sl-SI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37DB7F2-4502-4916-8B75-D8D5EEE4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150" y="908050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sz="2400" b="1"/>
              <a:t>KLOR</a:t>
            </a:r>
            <a:endParaRPr lang="sl-SI" altLang="sl-SI" sz="2000"/>
          </a:p>
          <a:p>
            <a:pPr eaLnBrk="1" hangingPunct="1"/>
            <a:r>
              <a:rPr lang="sl-SI" altLang="sl-SI" sz="2000"/>
              <a:t>HClO -&gt; šibka kislina, najmanj obstojna, najmočnejši oksidant</a:t>
            </a:r>
          </a:p>
          <a:p>
            <a:pPr eaLnBrk="1" hangingPunct="1"/>
            <a:r>
              <a:rPr lang="sl-SI" altLang="sl-SI" sz="2000"/>
              <a:t>klor porabljamo za izdelavo varikine </a:t>
            </a:r>
          </a:p>
          <a:p>
            <a:pPr eaLnBrk="1" hangingPunct="1">
              <a:buFontTx/>
              <a:buNone/>
            </a:pPr>
            <a:r>
              <a:rPr lang="sl-SI" altLang="sl-SI" sz="2000"/>
              <a:t>(uporablja se kot razkužilo in belilno sredstvo)</a:t>
            </a:r>
          </a:p>
          <a:p>
            <a:pPr eaLnBrk="1" hangingPunct="1"/>
            <a:r>
              <a:rPr lang="sl-SI" altLang="sl-SI" sz="2000"/>
              <a:t>dobimo z uvajanjem klora v raztopino NaOH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2206557-025D-4633-A2E2-8C42B0AB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sl-SI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2408C8D-A988-4425-9F90-5C04DEFF7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sl-SI"/>
          </a:p>
        </p:txBody>
      </p:sp>
      <p:pic>
        <p:nvPicPr>
          <p:cNvPr id="13316" name="Picture 2" descr="C:\Documents and Settings\Laura Heavy Metal\Desktop\Chemistry_by_SheerFrost22.jpg">
            <a:extLst>
              <a:ext uri="{FF2B5EF4-FFF2-40B4-BE49-F238E27FC236}">
                <a16:creationId xmlns:a16="http://schemas.microsoft.com/office/drawing/2014/main" id="{549FA7E1-3F77-4669-A0F5-219405ACE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809A1DC-7F11-431F-8CB9-F0B4EAB7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sl-SI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4AF51D6-3D7B-4832-966B-88AA7BCE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sl-SI"/>
          </a:p>
        </p:txBody>
      </p:sp>
      <p:pic>
        <p:nvPicPr>
          <p:cNvPr id="14340" name="Picture 2" descr="C:\Documents and Settings\Laura Heavy Metal\Desktop\chemistry_.jpg">
            <a:extLst>
              <a:ext uri="{FF2B5EF4-FFF2-40B4-BE49-F238E27FC236}">
                <a16:creationId xmlns:a16="http://schemas.microsoft.com/office/drawing/2014/main" id="{510B2823-5D5D-422C-807A-CBE5717C5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0"/>
            <a:ext cx="9324975" cy="726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Documents and Settings\Laura Heavy Metal\Desktop\ghfhsg.bmp">
            <a:extLst>
              <a:ext uri="{FF2B5EF4-FFF2-40B4-BE49-F238E27FC236}">
                <a16:creationId xmlns:a16="http://schemas.microsoft.com/office/drawing/2014/main" id="{1CC1D7DA-37F9-439F-8A6C-A58F29FD8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0"/>
            <a:ext cx="735488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885A742-F3B9-4370-9C6C-D93AA9B1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sl-SI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3CB3DBBB-9F24-4552-AF19-B517AC3C5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5" y="908050"/>
            <a:ext cx="8229600" cy="5578475"/>
          </a:xfrm>
        </p:spPr>
        <p:txBody>
          <a:bodyPr/>
          <a:lstStyle/>
          <a:p>
            <a:pPr eaLnBrk="1" hangingPunct="1"/>
            <a:r>
              <a:rPr lang="sl-SI" altLang="sl-SI" sz="2800"/>
              <a:t>prirodoslovna znanost in veja kemije</a:t>
            </a:r>
          </a:p>
          <a:p>
            <a:pPr eaLnBrk="1" hangingPunct="1"/>
            <a:r>
              <a:rPr lang="sl-SI" altLang="sl-SI" sz="2800"/>
              <a:t>preučuje lastnosti in obnašanje anorganskih spojin</a:t>
            </a:r>
          </a:p>
          <a:p>
            <a:pPr eaLnBrk="1" hangingPunct="1"/>
            <a:r>
              <a:rPr lang="sl-SI" altLang="sl-SI" sz="2800"/>
              <a:t>med anorganske spojine spadajo vse spojine, razen neugotovljivega števila organskih spojin (ogljikovih spojin z vodikom), ki jih obravnava organska kemija</a:t>
            </a:r>
            <a:endParaRPr lang="en-US" alt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FAAFBEB-BDFB-4C0D-B22F-D336E2A98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9001125" cy="1143000"/>
          </a:xfrm>
        </p:spPr>
        <p:txBody>
          <a:bodyPr/>
          <a:lstStyle/>
          <a:p>
            <a:pPr eaLnBrk="1" hangingPunct="1"/>
            <a:r>
              <a:rPr lang="sl-SI" altLang="sl-SI" sz="2800" b="1">
                <a:solidFill>
                  <a:schemeClr val="tx1"/>
                </a:solidFill>
                <a:latin typeface="Verdana" panose="020B0604030504040204" pitchFamily="34" charset="0"/>
              </a:rPr>
              <a:t>ŽVEPLOVA(VI) KISLINA H</a:t>
            </a:r>
            <a:r>
              <a:rPr lang="sl-SI" altLang="sl-SI" sz="2800" b="1" baseline="-25000">
                <a:solidFill>
                  <a:schemeClr val="tx1"/>
                </a:solidFill>
                <a:latin typeface="Verdana" panose="020B0604030504040204" pitchFamily="34" charset="0"/>
              </a:rPr>
              <a:t>2</a:t>
            </a:r>
            <a:r>
              <a:rPr lang="sl-SI" altLang="sl-SI" sz="2800" b="1">
                <a:solidFill>
                  <a:schemeClr val="tx1"/>
                </a:solidFill>
                <a:latin typeface="Verdana" panose="020B0604030504040204" pitchFamily="34" charset="0"/>
              </a:rPr>
              <a:t>SO</a:t>
            </a:r>
            <a:r>
              <a:rPr lang="sl-SI" altLang="sl-SI" sz="2800" b="1" baseline="-25000">
                <a:solidFill>
                  <a:schemeClr val="tx1"/>
                </a:solidFill>
                <a:latin typeface="Verdana" panose="020B0604030504040204" pitchFamily="34" charset="0"/>
              </a:rPr>
              <a:t>4</a:t>
            </a:r>
            <a:endParaRPr lang="sl-SI" altLang="sl-SI" sz="2800" b="1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F9F17BE-C470-462B-AFD2-73B3CF412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8175" y="9080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hu-HU" altLang="sl-SI" sz="2400" b="1"/>
          </a:p>
          <a:p>
            <a:pPr>
              <a:buFontTx/>
              <a:buNone/>
            </a:pPr>
            <a:r>
              <a:rPr lang="hu-HU" altLang="sl-SI" sz="2400" b="1"/>
              <a:t>LASTNOSTI</a:t>
            </a:r>
          </a:p>
          <a:p>
            <a:r>
              <a:rPr lang="sl-SI" altLang="sl-SI" sz="2400"/>
              <a:t>močna kislina</a:t>
            </a:r>
          </a:p>
          <a:p>
            <a:r>
              <a:rPr lang="sl-SI" altLang="sl-SI" sz="2400"/>
              <a:t>močan oksidant</a:t>
            </a:r>
          </a:p>
          <a:p>
            <a:r>
              <a:rPr lang="sl-SI" altLang="sl-SI" sz="2400"/>
              <a:t>higroskopna kislina</a:t>
            </a:r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 sz="2400" b="1"/>
              <a:t>UPORABA</a:t>
            </a:r>
          </a:p>
          <a:p>
            <a:r>
              <a:rPr lang="sl-SI" altLang="sl-SI"/>
              <a:t> </a:t>
            </a:r>
            <a:r>
              <a:rPr lang="sl-SI" altLang="sl-SI" sz="2400"/>
              <a:t>umetna gnojila, za pridobivanje kovin, </a:t>
            </a:r>
          </a:p>
          <a:p>
            <a:pPr>
              <a:buFontTx/>
              <a:buNone/>
            </a:pPr>
            <a:r>
              <a:rPr lang="sl-SI" altLang="sl-SI" sz="2400"/>
              <a:t>za izdelavo lakov, belilo</a:t>
            </a:r>
          </a:p>
          <a:p>
            <a:pPr eaLnBrk="1" hangingPunct="1"/>
            <a:endParaRPr lang="en-US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E0F3571-164D-4787-BC9B-4F7DAAEAF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Verdana" panose="020B0604030504040204" pitchFamily="34" charset="0"/>
              </a:rPr>
              <a:t>AMONIJAK NH</a:t>
            </a:r>
            <a:r>
              <a:rPr lang="sl-SI" altLang="sl-SI" sz="2800" b="1" baseline="-25000">
                <a:latin typeface="Verdana" panose="020B0604030504040204" pitchFamily="34" charset="0"/>
              </a:rPr>
              <a:t>3</a:t>
            </a:r>
            <a:br>
              <a:rPr lang="sl-SI" altLang="sl-SI" sz="2800" b="1" baseline="-25000">
                <a:latin typeface="Verdana" panose="020B0604030504040204" pitchFamily="34" charset="0"/>
              </a:rPr>
            </a:br>
            <a:endParaRPr lang="sl-SI" altLang="sl-SI" sz="2800" b="1">
              <a:latin typeface="Verdana" panose="020B060403050404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76EA6A-4FA9-418C-96ED-EFC3C3E33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8856663" cy="532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sl-SI" sz="2400" b="1"/>
              <a:t>LASTNOSTI:</a:t>
            </a:r>
          </a:p>
          <a:p>
            <a:pPr eaLnBrk="1" hangingPunct="1"/>
            <a:r>
              <a:rPr lang="hu-HU" altLang="sl-SI" sz="2000"/>
              <a:t>brezbarven plin neprijetnega vonja </a:t>
            </a:r>
            <a:endParaRPr lang="en-US" altLang="sl-SI" sz="2000"/>
          </a:p>
          <a:p>
            <a:pPr eaLnBrk="1" hangingPunct="1"/>
            <a:r>
              <a:rPr lang="hu-HU" altLang="sl-SI" sz="2000"/>
              <a:t>zgosti se v brezbarvno tekočino, katera močno lomi svetlobo</a:t>
            </a:r>
            <a:endParaRPr lang="en-US" altLang="sl-SI" sz="2000"/>
          </a:p>
          <a:p>
            <a:pPr eaLnBrk="1" hangingPunct="1"/>
            <a:r>
              <a:rPr lang="hu-HU" altLang="sl-SI" sz="2000"/>
              <a:t>ime izvira iz oaze Amon</a:t>
            </a:r>
            <a:endParaRPr lang="en-US" altLang="sl-SI" sz="2000"/>
          </a:p>
          <a:p>
            <a:pPr eaLnBrk="1" hangingPunct="1"/>
            <a:r>
              <a:rPr lang="hu-HU" altLang="sl-SI" sz="2000"/>
              <a:t>kot kapljevina je podoben vodi</a:t>
            </a:r>
            <a:endParaRPr lang="en-US" altLang="sl-SI" sz="2000"/>
          </a:p>
          <a:p>
            <a:pPr eaLnBrk="1" hangingPunct="1"/>
            <a:r>
              <a:rPr lang="hu-HU" altLang="sl-SI" sz="2000"/>
              <a:t>pri izparevanju sprošča veliko toplote</a:t>
            </a:r>
            <a:endParaRPr lang="en-US" altLang="sl-SI" sz="2000"/>
          </a:p>
          <a:p>
            <a:pPr eaLnBrk="1" hangingPunct="1"/>
            <a:r>
              <a:rPr lang="hu-HU" altLang="sl-SI" sz="2000"/>
              <a:t>uporben v hladilni tehniki</a:t>
            </a:r>
            <a:endParaRPr lang="en-US" altLang="sl-SI" sz="2000"/>
          </a:p>
          <a:p>
            <a:pPr eaLnBrk="1" hangingPunct="1">
              <a:buFontTx/>
              <a:buNone/>
            </a:pPr>
            <a:endParaRPr lang="sl-SI" altLang="sl-SI"/>
          </a:p>
          <a:p>
            <a:pPr eaLnBrk="1" hangingPunct="1">
              <a:buFontTx/>
              <a:buNone/>
            </a:pPr>
            <a:r>
              <a:rPr lang="hu-HU" altLang="sl-SI" sz="2400" b="1"/>
              <a:t>PRIDOBIVANJE:</a:t>
            </a:r>
            <a:endParaRPr lang="en-US" altLang="sl-SI" sz="2400" b="1"/>
          </a:p>
          <a:p>
            <a:pPr eaLnBrk="1" hangingPunct="1"/>
            <a:r>
              <a:rPr lang="hu-HU" altLang="sl-SI" sz="2000"/>
              <a:t>iz živalskih iztrebkov</a:t>
            </a:r>
            <a:endParaRPr lang="en-US" altLang="sl-SI" sz="2000"/>
          </a:p>
          <a:p>
            <a:pPr eaLnBrk="1" hangingPunct="1"/>
            <a:r>
              <a:rPr lang="hu-HU" altLang="sl-SI" sz="2000"/>
              <a:t>tehnično so ga  pridobivali kot stranski produkt proizvajanja koksa iz črnega premoga</a:t>
            </a:r>
            <a:endParaRPr lang="en-US" altLang="sl-SI" sz="2000"/>
          </a:p>
          <a:p>
            <a:pPr eaLnBrk="1" hangingPunct="1"/>
            <a:r>
              <a:rPr lang="hu-HU" altLang="sl-SI" sz="2000"/>
              <a:t>kasneje iz kalcijevega cianoamida (CaCN</a:t>
            </a:r>
            <a:r>
              <a:rPr lang="hu-HU" altLang="sl-SI" sz="2000" baseline="-25000"/>
              <a:t>2</a:t>
            </a:r>
            <a:r>
              <a:rPr lang="hu-HU" altLang="sl-SI" sz="2000"/>
              <a:t>) v reakciji z vodo</a:t>
            </a:r>
            <a:endParaRPr lang="en-US" altLang="sl-SI" sz="2000"/>
          </a:p>
          <a:p>
            <a:pPr eaLnBrk="1" hangingPunct="1"/>
            <a:r>
              <a:rPr lang="hu-HU" altLang="sl-SI" sz="2000"/>
              <a:t>danes ga pridobivamo direktno iz dušika (N) in vodika (H)</a:t>
            </a:r>
          </a:p>
          <a:p>
            <a:pPr eaLnBrk="1" hangingPunct="1"/>
            <a:r>
              <a:rPr lang="hu-HU" altLang="sl-SI" sz="2000"/>
              <a:t> pri 500°in določenem tlaku</a:t>
            </a:r>
          </a:p>
          <a:p>
            <a:pPr eaLnBrk="1" hangingPunct="1">
              <a:buFontTx/>
              <a:buNone/>
            </a:pPr>
            <a:endParaRPr lang="en-US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F02354F-FC31-4C04-971E-CC4AD1A11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15913"/>
            <a:ext cx="8229600" cy="1733551"/>
          </a:xfrm>
        </p:spPr>
        <p:txBody>
          <a:bodyPr/>
          <a:lstStyle/>
          <a:p>
            <a:pPr eaLnBrk="1" hangingPunct="1"/>
            <a:endParaRPr lang="en-US" altLang="sl-SI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4F81C1E-C3F5-4B6C-B701-4AC2B101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3" y="836613"/>
            <a:ext cx="8229600" cy="5792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sl-SI" sz="2400" b="1"/>
              <a:t>UPORABA: </a:t>
            </a:r>
            <a:endParaRPr lang="en-US" altLang="sl-SI" sz="2400" b="1"/>
          </a:p>
          <a:p>
            <a:pPr eaLnBrk="1" hangingPunct="1"/>
            <a:r>
              <a:rPr lang="hu-HU" altLang="sl-SI" sz="2000"/>
              <a:t>uporablja se pri proizvodnji gnojil, eksplozivov in polimerov</a:t>
            </a:r>
            <a:endParaRPr lang="en-US" altLang="sl-SI" sz="2000"/>
          </a:p>
          <a:p>
            <a:pPr eaLnBrk="1" hangingPunct="1"/>
            <a:r>
              <a:rPr lang="hu-HU" altLang="sl-SI" sz="2000"/>
              <a:t>sestavina nekaterih gospodinskih čistil za stekla</a:t>
            </a:r>
          </a:p>
          <a:p>
            <a:pPr eaLnBrk="1" hangingPunct="1"/>
            <a:endParaRPr lang="en-US" altLang="sl-SI" sz="2000"/>
          </a:p>
          <a:p>
            <a:pPr eaLnBrk="1" hangingPunct="1">
              <a:buFontTx/>
              <a:buNone/>
            </a:pPr>
            <a:r>
              <a:rPr lang="hu-HU" altLang="sl-SI" sz="2400" b="1"/>
              <a:t>ZANIMIVOSTI: </a:t>
            </a:r>
            <a:endParaRPr lang="en-US" altLang="sl-SI" sz="2400" b="1"/>
          </a:p>
          <a:p>
            <a:pPr eaLnBrk="1" hangingPunct="1"/>
            <a:r>
              <a:rPr lang="hu-HU" altLang="sl-SI" sz="2000"/>
              <a:t> v majhnih količinah se nahaja v ozračju, </a:t>
            </a:r>
            <a:endParaRPr lang="en-US" altLang="sl-SI" sz="2000"/>
          </a:p>
          <a:p>
            <a:pPr eaLnBrk="1" hangingPunct="1"/>
            <a:r>
              <a:rPr lang="hu-HU" altLang="sl-SI" sz="2000"/>
              <a:t>nastane pa s trohnjenjem dušikovih rastlinskih in živalskih </a:t>
            </a:r>
          </a:p>
          <a:p>
            <a:pPr eaLnBrk="1" hangingPunct="1">
              <a:buFontTx/>
              <a:buNone/>
            </a:pPr>
            <a:r>
              <a:rPr lang="hu-HU" altLang="sl-SI" sz="2000"/>
              <a:t>ostankov</a:t>
            </a:r>
            <a:endParaRPr lang="en-US" altLang="sl-SI" sz="2000"/>
          </a:p>
          <a:p>
            <a:pPr eaLnBrk="1" hangingPunct="1"/>
            <a:r>
              <a:rPr lang="hu-HU" altLang="sl-SI" sz="2000"/>
              <a:t>in amonieve soli se nahajajo  v deževnici,</a:t>
            </a:r>
            <a:endParaRPr lang="en-US" altLang="sl-SI" sz="2000"/>
          </a:p>
          <a:p>
            <a:pPr eaLnBrk="1" hangingPunct="1"/>
            <a:r>
              <a:rPr lang="hu-HU" altLang="sl-SI" sz="2000"/>
              <a:t> amoniev klorid in amoniev sulfat  v vulkanskih območjih</a:t>
            </a:r>
            <a:endParaRPr lang="en-US" altLang="sl-SI" sz="2000"/>
          </a:p>
          <a:p>
            <a:pPr eaLnBrk="1" hangingPunct="1">
              <a:buFontTx/>
              <a:buNone/>
            </a:pPr>
            <a:endParaRPr lang="en-US" altLang="sl-SI" sz="2000"/>
          </a:p>
          <a:p>
            <a:pPr eaLnBrk="1" hangingPunct="1"/>
            <a:endParaRPr lang="en-US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857B44-A259-4F9C-B9A5-03A86D470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Verdana" panose="020B0604030504040204" pitchFamily="34" charset="0"/>
              </a:rPr>
              <a:t>DUŠIKOVA(V) KISLINA HNO</a:t>
            </a:r>
            <a:r>
              <a:rPr lang="sl-SI" altLang="sl-SI" sz="2800" b="1" baseline="-25000">
                <a:latin typeface="Verdana" panose="020B0604030504040204" pitchFamily="34" charset="0"/>
              </a:rPr>
              <a:t>3</a:t>
            </a:r>
            <a:endParaRPr lang="sl-SI" altLang="sl-SI" sz="2800" b="1">
              <a:latin typeface="Verdana" panose="020B060403050404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93821F5-AC3C-4D2A-9174-630624B4D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hu-HU" altLang="sl-SI" sz="2400" b="1"/>
              <a:t>LASTNOSTI</a:t>
            </a:r>
          </a:p>
          <a:p>
            <a:r>
              <a:rPr lang="sl-SI" altLang="sl-SI"/>
              <a:t>močan oksidant</a:t>
            </a:r>
          </a:p>
          <a:p>
            <a:r>
              <a:rPr lang="sl-SI" altLang="sl-SI"/>
              <a:t>močna kislina</a:t>
            </a:r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 sz="2400" b="1"/>
              <a:t>UPORABA</a:t>
            </a:r>
            <a:endParaRPr lang="sl-SI" altLang="sl-SI"/>
          </a:p>
          <a:p>
            <a:r>
              <a:rPr lang="sl-SI" altLang="sl-SI"/>
              <a:t>za proizvodnjo umetnih gnojil</a:t>
            </a:r>
          </a:p>
          <a:p>
            <a:r>
              <a:rPr lang="sl-SI" altLang="sl-SI"/>
              <a:t>za razstreliva</a:t>
            </a:r>
            <a:endParaRPr lang="en-US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67190A2-6CD9-47C1-8D8E-040F98D6B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Verdana" panose="020B0604030504040204" pitchFamily="34" charset="0"/>
              </a:rPr>
              <a:t>FOSFORJEVA(V) KISLINA H</a:t>
            </a:r>
            <a:r>
              <a:rPr lang="sl-SI" altLang="sl-SI" sz="2800" b="1" baseline="-25000">
                <a:latin typeface="Verdana" panose="020B0604030504040204" pitchFamily="34" charset="0"/>
              </a:rPr>
              <a:t>3</a:t>
            </a:r>
            <a:r>
              <a:rPr lang="sl-SI" altLang="sl-SI" sz="2800" b="1">
                <a:latin typeface="Verdana" panose="020B0604030504040204" pitchFamily="34" charset="0"/>
              </a:rPr>
              <a:t>PO</a:t>
            </a:r>
            <a:r>
              <a:rPr lang="sl-SI" altLang="sl-SI" sz="2800" b="1" baseline="-25000">
                <a:latin typeface="Verdana" panose="020B0604030504040204" pitchFamily="34" charset="0"/>
              </a:rPr>
              <a:t>4</a:t>
            </a:r>
            <a:endParaRPr lang="sl-SI" altLang="sl-SI" sz="2800" b="1">
              <a:latin typeface="Verdana" panose="020B060403050404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D4A146-FED5-4A65-A747-6BFBE0073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9613" y="1125538"/>
            <a:ext cx="8229600" cy="4524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l-SI" altLang="sl-SI" sz="2400" b="1"/>
          </a:p>
          <a:p>
            <a:pPr eaLnBrk="1" hangingPunct="1">
              <a:buFontTx/>
              <a:buNone/>
            </a:pPr>
            <a:r>
              <a:rPr lang="sl-SI" altLang="sl-SI" sz="2400" b="1"/>
              <a:t>LASTNOSTI</a:t>
            </a:r>
            <a:endParaRPr lang="en-US" altLang="sl-SI" sz="2400"/>
          </a:p>
          <a:p>
            <a:pPr eaLnBrk="1" hangingPunct="1"/>
            <a:r>
              <a:rPr lang="en-US" altLang="sl-SI" sz="2000"/>
              <a:t> </a:t>
            </a:r>
            <a:r>
              <a:rPr lang="sl-SI" altLang="sl-SI" sz="2000"/>
              <a:t>brezbarvna trda snov </a:t>
            </a:r>
          </a:p>
          <a:p>
            <a:pPr eaLnBrk="1" hangingPunct="1"/>
            <a:r>
              <a:rPr lang="sl-SI" altLang="sl-SI" sz="2000"/>
              <a:t> </a:t>
            </a:r>
            <a:r>
              <a:rPr lang="en-US" altLang="sl-SI" sz="2000"/>
              <a:t>obstojna trdna snov</a:t>
            </a:r>
          </a:p>
          <a:p>
            <a:pPr eaLnBrk="1" hangingPunct="1"/>
            <a:r>
              <a:rPr lang="en-US" altLang="sl-SI" sz="2000"/>
              <a:t> kislina se meša z vodo</a:t>
            </a:r>
          </a:p>
          <a:p>
            <a:pPr eaLnBrk="1" hangingPunct="1">
              <a:buFontTx/>
              <a:buNone/>
            </a:pPr>
            <a:endParaRPr lang="en-US" altLang="sl-SI" sz="2000"/>
          </a:p>
          <a:p>
            <a:pPr eaLnBrk="1" hangingPunct="1">
              <a:buFontTx/>
              <a:buNone/>
            </a:pPr>
            <a:endParaRPr lang="sl-SI" altLang="sl-SI" sz="2400" b="1"/>
          </a:p>
          <a:p>
            <a:pPr eaLnBrk="1" hangingPunct="1">
              <a:buFontTx/>
              <a:buNone/>
            </a:pPr>
            <a:r>
              <a:rPr lang="sl-SI" altLang="sl-SI" sz="2400" b="1"/>
              <a:t>PRIDOBIVANJE</a:t>
            </a:r>
            <a:endParaRPr lang="en-US" altLang="sl-SI" sz="2400" b="1"/>
          </a:p>
          <a:p>
            <a:pPr eaLnBrk="1" hangingPunct="1"/>
            <a:r>
              <a:rPr lang="sl-SI" altLang="sl-SI" sz="2000"/>
              <a:t>p</a:t>
            </a:r>
            <a:r>
              <a:rPr lang="en-US" altLang="sl-SI" sz="2000"/>
              <a:t>ridobivajo jo z dodajanjem vode fosforjevemu(V) oksidu</a:t>
            </a:r>
            <a:endParaRPr lang="sl-SI" altLang="sl-SI" sz="2000"/>
          </a:p>
          <a:p>
            <a:pPr eaLnBrk="1" hangingPunct="1">
              <a:buFontTx/>
              <a:buNone/>
            </a:pPr>
            <a:r>
              <a:rPr lang="en-US" altLang="sl-SI" sz="2000"/>
              <a:t> P</a:t>
            </a:r>
            <a:r>
              <a:rPr lang="en-US" altLang="sl-SI" sz="2000" baseline="-25000"/>
              <a:t>4</a:t>
            </a:r>
            <a:r>
              <a:rPr lang="en-US" altLang="sl-SI" sz="2000"/>
              <a:t>O</a:t>
            </a:r>
            <a:r>
              <a:rPr lang="en-US" altLang="sl-SI" sz="2000" baseline="-25000"/>
              <a:t>10</a:t>
            </a:r>
            <a:endParaRPr lang="sl-SI" altLang="sl-SI" sz="2000"/>
          </a:p>
          <a:p>
            <a:pPr eaLnBrk="1" hangingPunct="1">
              <a:buFontTx/>
              <a:buNone/>
            </a:pPr>
            <a:endParaRPr lang="en-US" altLang="sl-SI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6816EEA-1B19-4D1D-9EB7-05EC444C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sl-SI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43AC301-ED7C-4635-AC8B-B7F2BEF7E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075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l-SI" altLang="sl-SI" b="1" i="1"/>
          </a:p>
          <a:p>
            <a:pPr eaLnBrk="1" hangingPunct="1">
              <a:buFontTx/>
              <a:buNone/>
            </a:pPr>
            <a:r>
              <a:rPr lang="sl-SI" altLang="sl-SI" sz="2400" b="1"/>
              <a:t>UPORABA</a:t>
            </a:r>
            <a:endParaRPr lang="en-US" altLang="sl-SI" sz="2400"/>
          </a:p>
          <a:p>
            <a:pPr eaLnBrk="1" hangingPunct="1"/>
            <a:r>
              <a:rPr lang="en-US" altLang="sl-SI" sz="2000"/>
              <a:t>premazi kovinskih površin proti rjavenju</a:t>
            </a:r>
          </a:p>
          <a:p>
            <a:pPr eaLnBrk="1" hangingPunct="1"/>
            <a:r>
              <a:rPr lang="en-US" altLang="sl-SI" sz="2000"/>
              <a:t>kot dodatek pijačam, da dobijo oster okus</a:t>
            </a:r>
            <a:r>
              <a:rPr lang="sl-SI" altLang="sl-SI" sz="2000"/>
              <a:t> (coca-cola)</a:t>
            </a:r>
            <a:endParaRPr lang="en-US" altLang="sl-SI" sz="2000"/>
          </a:p>
          <a:p>
            <a:pPr eaLnBrk="1" hangingPunct="1"/>
            <a:r>
              <a:rPr lang="en-US" altLang="sl-SI" sz="2000"/>
              <a:t>za sintezo fosfatov</a:t>
            </a:r>
            <a:endParaRPr lang="sl-SI" altLang="sl-SI" sz="2000"/>
          </a:p>
          <a:p>
            <a:pPr eaLnBrk="1" hangingPunct="1"/>
            <a:r>
              <a:rPr lang="en-US" altLang="sl-SI" sz="2000"/>
              <a:t>pridobivanje umetnih gnojil</a:t>
            </a:r>
          </a:p>
          <a:p>
            <a:pPr eaLnBrk="1" hangingPunct="1"/>
            <a:endParaRPr lang="en-US" altLang="sl-SI"/>
          </a:p>
          <a:p>
            <a:pPr eaLnBrk="1" hangingPunct="1">
              <a:buFontTx/>
              <a:buNone/>
            </a:pPr>
            <a:r>
              <a:rPr lang="sl-SI" altLang="sl-SI" sz="2400" b="1"/>
              <a:t>ZANIMIVOSTI</a:t>
            </a:r>
            <a:endParaRPr lang="en-US" altLang="sl-SI" sz="2400" b="1"/>
          </a:p>
          <a:p>
            <a:pPr eaLnBrk="1" hangingPunct="1"/>
            <a:r>
              <a:rPr lang="sl-SI" altLang="sl-SI" sz="2000"/>
              <a:t>najdemo ga v DNK (nosilka denskih inf.) in v ATP </a:t>
            </a:r>
          </a:p>
          <a:p>
            <a:pPr eaLnBrk="1" hangingPunct="1">
              <a:buFontTx/>
              <a:buNone/>
            </a:pPr>
            <a:r>
              <a:rPr lang="sl-SI" altLang="sl-SI" sz="2000"/>
              <a:t>(kratkotrajno skladiščenje)</a:t>
            </a:r>
          </a:p>
          <a:p>
            <a:pPr eaLnBrk="1" hangingPunct="1">
              <a:buFontTx/>
              <a:buNone/>
            </a:pPr>
            <a:endParaRPr lang="en-US" altLang="sl-SI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B06763-13A0-4DFD-92E7-16C4983FC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Verdana" panose="020B0604030504040204" pitchFamily="34" charset="0"/>
              </a:rPr>
              <a:t>UMETNA GNOJILA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EAFBC78-6AC0-4E7D-A717-2E2AE813B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400" b="1"/>
              <a:t>PRIDOBIVANJE</a:t>
            </a:r>
          </a:p>
          <a:p>
            <a:r>
              <a:rPr lang="sl-SI" altLang="sl-SI"/>
              <a:t>Industrijsko pridobljene snovi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 sz="2400" b="1"/>
              <a:t>SESTAVA</a:t>
            </a:r>
          </a:p>
          <a:p>
            <a:r>
              <a:rPr lang="sl-SI" altLang="sl-SI"/>
              <a:t>dušikove in fosforjeve spojine, minerali</a:t>
            </a:r>
          </a:p>
          <a:p>
            <a:pPr>
              <a:buFontTx/>
              <a:buNone/>
            </a:pPr>
            <a:endParaRPr lang="sl-SI" altLang="sl-SI" sz="2400" b="1"/>
          </a:p>
          <a:p>
            <a:pPr>
              <a:buFontTx/>
              <a:buNone/>
            </a:pPr>
            <a:r>
              <a:rPr lang="sl-SI" altLang="sl-SI" sz="2400" b="1"/>
              <a:t>UPORABA</a:t>
            </a:r>
          </a:p>
          <a:p>
            <a:r>
              <a:rPr lang="sl-SI" altLang="sl-SI"/>
              <a:t>intenzivno kmetijstvo</a:t>
            </a:r>
          </a:p>
          <a:p>
            <a:pPr eaLnBrk="1" hangingPunct="1"/>
            <a:endParaRPr lang="en-US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Lucida Bright</vt:lpstr>
      <vt:lpstr>Verdana</vt:lpstr>
      <vt:lpstr>Privzeti načrt</vt:lpstr>
      <vt:lpstr>NEKATERE POMEMBNE ANORGANSKE SPOJINE</vt:lpstr>
      <vt:lpstr>PowerPoint Presentation</vt:lpstr>
      <vt:lpstr>ŽVEPLOVA(VI) KISLINA H2SO4</vt:lpstr>
      <vt:lpstr>AMONIJAK NH3 </vt:lpstr>
      <vt:lpstr>PowerPoint Presentation</vt:lpstr>
      <vt:lpstr>DUŠIKOVA(V) KISLINA HNO3</vt:lpstr>
      <vt:lpstr>FOSFORJEVA(V) KISLINA H3PO4</vt:lpstr>
      <vt:lpstr>PowerPoint Presentation</vt:lpstr>
      <vt:lpstr>UMETNA GNOJILA</vt:lpstr>
      <vt:lpstr>KLOROVE KISLINE IN KLORATI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2019-05-31T08:48:01Z</dcterms:created>
  <dcterms:modified xsi:type="dcterms:W3CDTF">2019-05-31T08:48:01Z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