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0"/>
  </p:notesMasterIdLst>
  <p:handoutMasterIdLst>
    <p:handoutMasterId r:id="rId4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71708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28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4.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779B969-AA47-443F-9169-EC50C7105A42}"/>
              </a:ext>
            </a:extLst>
          </p:cNvPr>
          <p:cNvSpPr txBox="1">
            <a:spLocks noGrp="1"/>
          </p:cNvSpPr>
          <p:nvPr>
            <p:ph type="hdr" sz="quarter"/>
          </p:nvPr>
        </p:nvSpPr>
        <p:spPr>
          <a:xfrm>
            <a:off x="0" y="0"/>
            <a:ext cx="2975760" cy="485280"/>
          </a:xfrm>
          <a:prstGeom prst="rect">
            <a:avLst/>
          </a:prstGeom>
          <a:noFill/>
          <a:ln>
            <a:noFill/>
          </a:ln>
        </p:spPr>
        <p:txBody>
          <a:bodyPr vert="horz" lIns="90000" tIns="45000" rIns="90000" bIns="4500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000000"/>
              </a:solidFill>
              <a:latin typeface="Times New Roman" pitchFamily="18"/>
              <a:ea typeface="DejaVu Sans" pitchFamily="2"/>
              <a:cs typeface="DejaVu Sans" pitchFamily="2"/>
            </a:endParaRPr>
          </a:p>
        </p:txBody>
      </p:sp>
      <p:sp>
        <p:nvSpPr>
          <p:cNvPr id="3" name="Date Placeholder 2">
            <a:extLst>
              <a:ext uri="{FF2B5EF4-FFF2-40B4-BE49-F238E27FC236}">
                <a16:creationId xmlns:a16="http://schemas.microsoft.com/office/drawing/2014/main" id="{BAF6A8C0-6F2E-435B-87C6-FCC4E9DB04BB}"/>
              </a:ext>
            </a:extLst>
          </p:cNvPr>
          <p:cNvSpPr txBox="1">
            <a:spLocks noGrp="1"/>
          </p:cNvSpPr>
          <p:nvPr>
            <p:ph type="dt" sz="quarter" idx="1"/>
          </p:nvPr>
        </p:nvSpPr>
        <p:spPr>
          <a:xfrm>
            <a:off x="3881880" y="0"/>
            <a:ext cx="2975760" cy="485280"/>
          </a:xfrm>
          <a:prstGeom prst="rect">
            <a:avLst/>
          </a:prstGeom>
          <a:noFill/>
          <a:ln>
            <a:noFill/>
          </a:ln>
        </p:spPr>
        <p:txBody>
          <a:bodyPr vert="horz" lIns="90000" tIns="45000" rIns="90000" bIns="45000"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000000"/>
              </a:solidFill>
              <a:latin typeface="Times New Roman" pitchFamily="18"/>
              <a:ea typeface="DejaVu Sans" pitchFamily="2"/>
              <a:cs typeface="DejaVu Sans" pitchFamily="2"/>
            </a:endParaRPr>
          </a:p>
        </p:txBody>
      </p:sp>
      <p:sp>
        <p:nvSpPr>
          <p:cNvPr id="4" name="Footer Placeholder 3">
            <a:extLst>
              <a:ext uri="{FF2B5EF4-FFF2-40B4-BE49-F238E27FC236}">
                <a16:creationId xmlns:a16="http://schemas.microsoft.com/office/drawing/2014/main" id="{5D8DB716-6BFD-40CD-B117-24594136FF3D}"/>
              </a:ext>
            </a:extLst>
          </p:cNvPr>
          <p:cNvSpPr txBox="1">
            <a:spLocks noGrp="1"/>
          </p:cNvSpPr>
          <p:nvPr>
            <p:ph type="ftr" sz="quarter" idx="2"/>
          </p:nvPr>
        </p:nvSpPr>
        <p:spPr>
          <a:xfrm>
            <a:off x="0" y="9230760"/>
            <a:ext cx="2975760" cy="485280"/>
          </a:xfrm>
          <a:prstGeom prst="rect">
            <a:avLst/>
          </a:prstGeom>
          <a:noFill/>
          <a:ln>
            <a:noFill/>
          </a:ln>
        </p:spPr>
        <p:txBody>
          <a:bodyPr vert="horz" lIns="90000" tIns="45000" rIns="90000" bIns="45000" anchor="b"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endParaRPr lang="sl-SI" sz="1400" b="0" i="0" u="none" strike="noStrike" baseline="0">
              <a:ln>
                <a:noFill/>
              </a:ln>
              <a:solidFill>
                <a:srgbClr val="000000"/>
              </a:solidFill>
              <a:latin typeface="Times New Roman" pitchFamily="18"/>
              <a:ea typeface="DejaVu Sans" pitchFamily="2"/>
              <a:cs typeface="DejaVu Sans" pitchFamily="2"/>
            </a:endParaRPr>
          </a:p>
        </p:txBody>
      </p:sp>
      <p:sp>
        <p:nvSpPr>
          <p:cNvPr id="5" name="Slide Number Placeholder 4">
            <a:extLst>
              <a:ext uri="{FF2B5EF4-FFF2-40B4-BE49-F238E27FC236}">
                <a16:creationId xmlns:a16="http://schemas.microsoft.com/office/drawing/2014/main" id="{B93107FD-19E0-4EAA-A72A-A62FA7EC1E0F}"/>
              </a:ext>
            </a:extLst>
          </p:cNvPr>
          <p:cNvSpPr txBox="1">
            <a:spLocks noGrp="1"/>
          </p:cNvSpPr>
          <p:nvPr>
            <p:ph type="sldNum" sz="quarter" idx="3"/>
          </p:nvPr>
        </p:nvSpPr>
        <p:spPr>
          <a:xfrm>
            <a:off x="3881880" y="9230760"/>
            <a:ext cx="2975760" cy="485280"/>
          </a:xfrm>
          <a:prstGeom prst="rect">
            <a:avLst/>
          </a:prstGeom>
          <a:noFill/>
          <a:ln>
            <a:noFill/>
          </a:ln>
        </p:spPr>
        <p:txBody>
          <a:bodyPr vert="horz" lIns="90000" tIns="45000" rIns="90000" bIns="45000" anchor="b" compatLnSpc="1">
            <a:noAutofit/>
          </a:bodyPr>
          <a:lstStyle/>
          <a:p>
            <a: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sz="1400"/>
            </a:pPr>
            <a:fld id="{B87D7442-5CAD-4FF8-A2C1-98CA58832041}" type="slidenum">
              <a:t>‹#›</a:t>
            </a:fld>
            <a:endParaRPr lang="sl-SI" sz="1400" b="0" i="0" u="none" strike="noStrike" baseline="0">
              <a:ln>
                <a:noFill/>
              </a:ln>
              <a:solidFill>
                <a:srgbClr val="000000"/>
              </a:solidFill>
              <a:latin typeface="Times New Roman" pitchFamily="18"/>
              <a:ea typeface="DejaVu Sans" pitchFamily="2"/>
              <a:cs typeface="DejaVu Sans" pitchFamily="2"/>
            </a:endParaRPr>
          </a:p>
        </p:txBody>
      </p:sp>
    </p:spTree>
    <p:extLst>
      <p:ext uri="{BB962C8B-B14F-4D97-AF65-F5344CB8AC3E}">
        <p14:creationId xmlns:p14="http://schemas.microsoft.com/office/powerpoint/2010/main" val="2345882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22E99D-5DBF-452B-8326-AB13A1A6C690}"/>
              </a:ext>
            </a:extLst>
          </p:cNvPr>
          <p:cNvSpPr>
            <a:spLocks noMove="1" noResize="1"/>
          </p:cNvSpPr>
          <p:nvPr/>
        </p:nvSpPr>
        <p:spPr>
          <a:xfrm>
            <a:off x="0" y="0"/>
            <a:ext cx="6858000" cy="9716400"/>
          </a:xfrm>
          <a:prstGeom prst="rect">
            <a:avLst/>
          </a:prstGeom>
          <a:solidFill>
            <a:srgbClr val="FFFFFF"/>
          </a:solidFill>
          <a:ln>
            <a:noFill/>
            <a:prstDash val="solid"/>
          </a:ln>
        </p:spPr>
        <p:txBody>
          <a:bodyPr vert="horz" lIns="90000" tIns="45000" rIns="90000" bIns="45000" anchor="ctr" anchorCtr="1"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3" name="Header Placeholder 2">
            <a:extLst>
              <a:ext uri="{FF2B5EF4-FFF2-40B4-BE49-F238E27FC236}">
                <a16:creationId xmlns:a16="http://schemas.microsoft.com/office/drawing/2014/main" id="{CF382387-D1C1-4B17-BB80-625F292B753B}"/>
              </a:ext>
            </a:extLst>
          </p:cNvPr>
          <p:cNvSpPr txBox="1">
            <a:spLocks noGrp="1"/>
          </p:cNvSpPr>
          <p:nvPr>
            <p:ph type="hdr" sz="quarter"/>
          </p:nvPr>
        </p:nvSpPr>
        <p:spPr>
          <a:xfrm>
            <a:off x="-360" y="-360"/>
            <a:ext cx="2971800" cy="486000"/>
          </a:xfrm>
          <a:prstGeom prst="rect">
            <a:avLst/>
          </a:prstGeom>
          <a:noFill/>
          <a:ln>
            <a:noFill/>
          </a:ln>
        </p:spPr>
        <p:txBody>
          <a:bodyPr vert="horz" wrap="none" lIns="90000" tIns="46800" rIns="90000" bIns="46800" anchor="t" anchorCtr="0">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solidFill>
                  <a:srgbClr val="000000"/>
                </a:solidFill>
                <a:latin typeface="Times New Roman" pitchFamily="18"/>
                <a:ea typeface="DejaVu Sans" pitchFamily="2"/>
                <a:cs typeface="DejaVu Sans" pitchFamily="2"/>
              </a:defRPr>
            </a:lvl1pPr>
          </a:lstStyle>
          <a:p>
            <a:pPr lvl="0"/>
            <a:endParaRPr lang="sl-SI"/>
          </a:p>
        </p:txBody>
      </p:sp>
      <p:sp>
        <p:nvSpPr>
          <p:cNvPr id="4" name="Date Placeholder 3">
            <a:extLst>
              <a:ext uri="{FF2B5EF4-FFF2-40B4-BE49-F238E27FC236}">
                <a16:creationId xmlns:a16="http://schemas.microsoft.com/office/drawing/2014/main" id="{B1571A55-9B9B-42DE-B3B6-973753082D96}"/>
              </a:ext>
            </a:extLst>
          </p:cNvPr>
          <p:cNvSpPr txBox="1">
            <a:spLocks noGrp="1"/>
          </p:cNvSpPr>
          <p:nvPr>
            <p:ph type="dt" idx="1"/>
          </p:nvPr>
        </p:nvSpPr>
        <p:spPr>
          <a:xfrm>
            <a:off x="3885839" y="-360"/>
            <a:ext cx="2971800" cy="486000"/>
          </a:xfrm>
          <a:prstGeom prst="rect">
            <a:avLst/>
          </a:prstGeom>
          <a:noFill/>
          <a:ln>
            <a:noFill/>
          </a:ln>
        </p:spPr>
        <p:txBody>
          <a:bodyPr vert="horz" wrap="none" lIns="90000" tIns="46800" rIns="90000" bIns="46800" anchor="t" anchorCtr="0">
            <a:noAutofit/>
          </a:bodyPr>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solidFill>
                  <a:srgbClr val="000000"/>
                </a:solidFill>
                <a:latin typeface="Times New Roman" pitchFamily="18"/>
                <a:ea typeface="DejaVu Sans" pitchFamily="2"/>
                <a:cs typeface="DejaVu Sans" pitchFamily="2"/>
              </a:defRPr>
            </a:lvl1pPr>
          </a:lstStyle>
          <a:p>
            <a:pPr lvl="0"/>
            <a:endParaRPr lang="sl-SI"/>
          </a:p>
        </p:txBody>
      </p:sp>
      <p:sp>
        <p:nvSpPr>
          <p:cNvPr id="5" name="Slide Image Placeholder 4">
            <a:extLst>
              <a:ext uri="{FF2B5EF4-FFF2-40B4-BE49-F238E27FC236}">
                <a16:creationId xmlns:a16="http://schemas.microsoft.com/office/drawing/2014/main" id="{924F1546-EA8E-494E-963A-52C05EDB22A1}"/>
              </a:ext>
            </a:extLst>
          </p:cNvPr>
          <p:cNvSpPr>
            <a:spLocks noGrp="1" noRot="1" noChangeAspect="1"/>
          </p:cNvSpPr>
          <p:nvPr>
            <p:ph type="sldImg" idx="2"/>
          </p:nvPr>
        </p:nvSpPr>
        <p:spPr>
          <a:xfrm>
            <a:off x="1000080" y="728640"/>
            <a:ext cx="4857840" cy="3643559"/>
          </a:xfrm>
          <a:prstGeom prst="rect">
            <a:avLst/>
          </a:prstGeom>
          <a:noFill/>
          <a:ln>
            <a:noFill/>
            <a:prstDash val="solid"/>
          </a:ln>
        </p:spPr>
      </p:sp>
      <p:sp>
        <p:nvSpPr>
          <p:cNvPr id="6" name="Notes Placeholder 5">
            <a:extLst>
              <a:ext uri="{FF2B5EF4-FFF2-40B4-BE49-F238E27FC236}">
                <a16:creationId xmlns:a16="http://schemas.microsoft.com/office/drawing/2014/main" id="{300FD2AC-E104-4428-B27B-1B43E03791B3}"/>
              </a:ext>
            </a:extLst>
          </p:cNvPr>
          <p:cNvSpPr txBox="1">
            <a:spLocks noGrp="1"/>
          </p:cNvSpPr>
          <p:nvPr>
            <p:ph type="body" sz="quarter" idx="3"/>
          </p:nvPr>
        </p:nvSpPr>
        <p:spPr>
          <a:xfrm>
            <a:off x="914400" y="4614480"/>
            <a:ext cx="5029200" cy="4374000"/>
          </a:xfrm>
          <a:prstGeom prst="rect">
            <a:avLst/>
          </a:prstGeom>
          <a:noFill/>
          <a:ln>
            <a:noFill/>
          </a:ln>
        </p:spPr>
        <p:txBody>
          <a:bodyPr vert="horz" lIns="0" tIns="0" rIns="0" bIns="0"/>
          <a:lstStyle/>
          <a:p>
            <a:endParaRPr lang="sl-SI"/>
          </a:p>
        </p:txBody>
      </p:sp>
      <p:sp>
        <p:nvSpPr>
          <p:cNvPr id="7" name="Footer Placeholder 6">
            <a:extLst>
              <a:ext uri="{FF2B5EF4-FFF2-40B4-BE49-F238E27FC236}">
                <a16:creationId xmlns:a16="http://schemas.microsoft.com/office/drawing/2014/main" id="{AEDD3420-E510-468A-A619-344F8CD6C3FA}"/>
              </a:ext>
            </a:extLst>
          </p:cNvPr>
          <p:cNvSpPr txBox="1">
            <a:spLocks noGrp="1"/>
          </p:cNvSpPr>
          <p:nvPr>
            <p:ph type="ftr" sz="quarter" idx="4"/>
          </p:nvPr>
        </p:nvSpPr>
        <p:spPr>
          <a:xfrm>
            <a:off x="-360" y="9230760"/>
            <a:ext cx="2971800" cy="486000"/>
          </a:xfrm>
          <a:prstGeom prst="rect">
            <a:avLst/>
          </a:prstGeom>
          <a:noFill/>
          <a:ln>
            <a:noFill/>
          </a:ln>
        </p:spPr>
        <p:txBody>
          <a:bodyPr vert="horz" wrap="none" lIns="90000" tIns="46800" rIns="90000" bIns="46800" anchor="b" anchorCtr="0">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solidFill>
                  <a:srgbClr val="000000"/>
                </a:solidFill>
                <a:latin typeface="Times New Roman" pitchFamily="18"/>
                <a:ea typeface="DejaVu Sans" pitchFamily="2"/>
                <a:cs typeface="DejaVu Sans" pitchFamily="2"/>
              </a:defRPr>
            </a:lvl1pPr>
          </a:lstStyle>
          <a:p>
            <a:pPr lvl="0"/>
            <a:endParaRPr lang="sl-SI"/>
          </a:p>
        </p:txBody>
      </p:sp>
      <p:sp>
        <p:nvSpPr>
          <p:cNvPr id="8" name="Slide Number Placeholder 7">
            <a:extLst>
              <a:ext uri="{FF2B5EF4-FFF2-40B4-BE49-F238E27FC236}">
                <a16:creationId xmlns:a16="http://schemas.microsoft.com/office/drawing/2014/main" id="{11C27E17-2CEB-462B-A32C-8B164A490ACD}"/>
              </a:ext>
            </a:extLst>
          </p:cNvPr>
          <p:cNvSpPr txBox="1">
            <a:spLocks noGrp="1"/>
          </p:cNvSpPr>
          <p:nvPr>
            <p:ph type="sldNum" sz="quarter" idx="5"/>
          </p:nvPr>
        </p:nvSpPr>
        <p:spPr>
          <a:xfrm>
            <a:off x="3885839" y="9230760"/>
            <a:ext cx="2971800" cy="486000"/>
          </a:xfrm>
          <a:prstGeom prst="rect">
            <a:avLst/>
          </a:prstGeom>
          <a:noFill/>
          <a:ln>
            <a:noFill/>
          </a:ln>
        </p:spPr>
        <p:txBody>
          <a:bodyPr vert="horz" wrap="none" lIns="90000" tIns="46800" rIns="90000" bIns="46800" anchor="b" anchorCtr="0">
            <a:noAutofit/>
          </a:bodyPr>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solidFill>
                  <a:srgbClr val="000000"/>
                </a:solidFill>
                <a:latin typeface="Times New Roman" pitchFamily="18"/>
                <a:ea typeface="DejaVu Sans" pitchFamily="2"/>
                <a:cs typeface="DejaVu Sans" pitchFamily="2"/>
              </a:defRPr>
            </a:lvl1pPr>
          </a:lstStyle>
          <a:p>
            <a:pPr lvl="0"/>
            <a:fld id="{7E9FCBAF-7A0F-4798-95E3-93D32FC212E7}" type="slidenum">
              <a:t>‹#›</a:t>
            </a:fld>
            <a:endParaRPr lang="sl-SI"/>
          </a:p>
        </p:txBody>
      </p:sp>
    </p:spTree>
    <p:extLst>
      <p:ext uri="{BB962C8B-B14F-4D97-AF65-F5344CB8AC3E}">
        <p14:creationId xmlns:p14="http://schemas.microsoft.com/office/powerpoint/2010/main" val="4265872291"/>
      </p:ext>
    </p:extLst>
  </p:cSld>
  <p:clrMap bg1="lt1" tx1="dk1" bg2="lt2" tx2="dk2" accent1="accent1" accent2="accent2" accent3="accent3" accent4="accent4" accent5="accent5" accent6="accent6" hlink="hlink" folHlink="folHlink"/>
  <p:notesStyle>
    <a:lvl1pPr marL="0" marR="0" indent="0" algn="l" rtl="0" hangingPunct="1">
      <a:lnSpc>
        <a:spcPct val="100000"/>
      </a:lnSpc>
      <a:spcBef>
        <a:spcPts val="448"/>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200" b="0" i="0" u="none" strike="noStrike" baseline="0">
        <a:ln>
          <a:noFill/>
        </a:ln>
        <a:solidFill>
          <a:srgbClr val="000000"/>
        </a:solidFill>
        <a:latin typeface="Times New Roman" pitchFamily="18"/>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6FA74B2-C32D-4210-BED2-A33B79DD1F8D}"/>
              </a:ext>
            </a:extLst>
          </p:cNvPr>
          <p:cNvSpPr txBox="1">
            <a:spLocks noGrp="1"/>
          </p:cNvSpPr>
          <p:nvPr>
            <p:ph type="sldNum" sz="quarter" idx="5"/>
          </p:nvPr>
        </p:nvSpPr>
        <p:spPr>
          <a:ln/>
        </p:spPr>
        <p:txBody>
          <a:bodyPr vert="horz" wrap="none" lIns="90000" tIns="46800" rIns="90000" bIns="46800" anchor="b" anchorCtr="0">
            <a:noAutofit/>
          </a:bodyPr>
          <a:lstStyle/>
          <a:p>
            <a:pPr lvl="0"/>
            <a:fld id="{E1A47A67-8243-4A12-8863-CE56B952E271}" type="slidenum">
              <a:t>1</a:t>
            </a:fld>
            <a:endParaRPr lang="sl-SI"/>
          </a:p>
        </p:txBody>
      </p:sp>
      <p:sp>
        <p:nvSpPr>
          <p:cNvPr id="2" name="Rectangle 1">
            <a:extLst>
              <a:ext uri="{FF2B5EF4-FFF2-40B4-BE49-F238E27FC236}">
                <a16:creationId xmlns:a16="http://schemas.microsoft.com/office/drawing/2014/main" id="{1317122B-1B3E-4431-80A1-59A253E3AAE2}"/>
              </a:ext>
            </a:extLst>
          </p:cNvPr>
          <p:cNvSpPr/>
          <p:nvPr/>
        </p:nvSpPr>
        <p:spPr>
          <a:xfrm>
            <a:off x="1001880" y="728640"/>
            <a:ext cx="4857480" cy="3643199"/>
          </a:xfrm>
          <a:prstGeom prst="rect">
            <a:avLst/>
          </a:prstGeom>
        </p:spPr>
        <p:style>
          <a:lnRef idx="2">
            <a:schemeClr val="accent1">
              <a:shade val="50000"/>
            </a:schemeClr>
          </a:lnRef>
          <a:fillRef idx="1">
            <a:schemeClr val="accent1"/>
          </a:fillRef>
          <a:effectRef idx="0">
            <a:schemeClr val="accent1"/>
          </a:effectRef>
          <a:fontRef idx="minor">
            <a:schemeClr val="lt1"/>
          </a:fontRef>
        </p:style>
      </p:sp>
      <p:sp>
        <p:nvSpPr>
          <p:cNvPr id="3" name="Notes Placeholder 2">
            <a:extLst>
              <a:ext uri="{FF2B5EF4-FFF2-40B4-BE49-F238E27FC236}">
                <a16:creationId xmlns:a16="http://schemas.microsoft.com/office/drawing/2014/main" id="{E0AA09FA-A55B-46FD-8AB4-BD069084191C}"/>
              </a:ext>
            </a:extLst>
          </p:cNvPr>
          <p:cNvSpPr txBox="1">
            <a:spLocks noGrp="1"/>
          </p:cNvSpPr>
          <p:nvPr>
            <p:ph type="body" sz="quarter" idx="1"/>
          </p:nvPr>
        </p:nvSpPr>
        <p:spPr>
          <a:solidFill>
            <a:srgbClr val="FFFFFF"/>
          </a:solidFill>
          <a:ln w="9360">
            <a:solidFill>
              <a:srgbClr val="000000"/>
            </a:solidFill>
            <a:prstDash val="solid"/>
            <a:miter/>
          </a:ln>
        </p:spPr>
        <p:txBody>
          <a:bodyPr wrap="none" lIns="90000" tIns="46800" rIns="90000" bIns="46800" anchor="t" anchorCtr="0">
            <a:spAutoFit/>
          </a:bodyPr>
          <a:lstStyle/>
          <a:p>
            <a:pPr lvl="0"/>
            <a:r>
              <a:rPr lang="sl-SI"/>
              <a:t>Naredil: Matej Jenko</a:t>
            </a:r>
          </a:p>
          <a:p>
            <a:pPr lvl="0"/>
            <a:r>
              <a:rPr lang="sl-SI"/>
              <a:t>Literatura:</a:t>
            </a:r>
          </a:p>
          <a:p>
            <a:pPr lvl="0">
              <a:buClr>
                <a:srgbClr val="000000"/>
              </a:buClr>
              <a:buSzPct val="100000"/>
              <a:buFont typeface="Times New Roman" pitchFamily="18"/>
              <a:buChar char="-"/>
            </a:pPr>
            <a:r>
              <a:rPr lang="sl-SI"/>
              <a:t>Janez Strnad: Iz take so snovi kot sanje, MK, Ljubljana, 1988.</a:t>
            </a:r>
          </a:p>
          <a:p>
            <a:pPr lvl="0">
              <a:buClr>
                <a:srgbClr val="000000"/>
              </a:buClr>
              <a:buSzPct val="100000"/>
              <a:buFont typeface="Times New Roman" pitchFamily="18"/>
              <a:buChar char="-"/>
            </a:pPr>
            <a:r>
              <a:rPr lang="sl-SI"/>
              <a:t>Dr.Edvard Kobal: Kemija za vedoželjne, DZS, Ljubljana, 1994</a:t>
            </a:r>
          </a:p>
          <a:p>
            <a:pPr lvl="0">
              <a:buClr>
                <a:srgbClr val="000000"/>
              </a:buClr>
              <a:buSzPct val="100000"/>
              <a:buFont typeface="Times New Roman" pitchFamily="18"/>
              <a:buChar char="-"/>
            </a:pPr>
            <a:r>
              <a:rPr lang="sl-SI"/>
              <a:t>Jurij Brenčič:Splošna anorganska kemija, DZS, Ljubljana, 1995</a:t>
            </a:r>
          </a:p>
          <a:p>
            <a:pPr lvl="0">
              <a:buClr>
                <a:srgbClr val="000000"/>
              </a:buClr>
              <a:buSzPct val="100000"/>
              <a:buFont typeface="Times New Roman" pitchFamily="18"/>
              <a:buChar char="-"/>
            </a:pPr>
            <a:r>
              <a:rPr lang="sl-SI"/>
              <a:t>Jack Challoner: Slikovni slovar kemije, MK, Ljubljana, 1997</a:t>
            </a:r>
          </a:p>
          <a:p>
            <a:pPr lvl="0">
              <a:buClr>
                <a:srgbClr val="000000"/>
              </a:buClr>
              <a:buSzPct val="100000"/>
              <a:buFont typeface="Times New Roman" pitchFamily="18"/>
              <a:buChar char="-"/>
            </a:pPr>
            <a:r>
              <a:rPr lang="sl-SI"/>
              <a:t>IUPAC offical site : www.iupac.com; datum obiska strani: 2.3.2002</a:t>
            </a:r>
          </a:p>
          <a:p>
            <a:pPr lvl="0"/>
            <a:endParaRPr lang="sl-SI"/>
          </a:p>
          <a:p>
            <a:pPr lvl="0"/>
            <a:r>
              <a:rPr lang="sl-SI"/>
              <a:t>			</a:t>
            </a:r>
            <a:r>
              <a:rPr lang="sl-SI">
                <a:cs typeface="Times New Roman" pitchFamily="18"/>
              </a:rPr>
              <a:t>©</a:t>
            </a:r>
            <a:r>
              <a:rPr lang="sl-SI"/>
              <a:t>+Copyright by Matej Jenko</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A51FDDCC-96C8-4FB0-8786-5865F0A8B657}"/>
              </a:ext>
            </a:extLst>
          </p:cNvPr>
          <p:cNvSpPr txBox="1">
            <a:spLocks noGrp="1"/>
          </p:cNvSpPr>
          <p:nvPr>
            <p:ph type="sldNum" sz="quarter" idx="5"/>
          </p:nvPr>
        </p:nvSpPr>
        <p:spPr>
          <a:ln/>
        </p:spPr>
        <p:txBody>
          <a:bodyPr vert="horz" wrap="none" lIns="90000" tIns="46800" rIns="90000" bIns="46800" anchor="b" anchorCtr="0">
            <a:noAutofit/>
          </a:bodyPr>
          <a:lstStyle/>
          <a:p>
            <a:pPr lvl="0"/>
            <a:fld id="{2C716118-A238-4723-8DDF-087D1701BBEF}" type="slidenum">
              <a:t>10</a:t>
            </a:fld>
            <a:endParaRPr lang="sl-SI"/>
          </a:p>
        </p:txBody>
      </p:sp>
      <p:sp>
        <p:nvSpPr>
          <p:cNvPr id="2" name="Slide Image Placeholder 1">
            <a:extLst>
              <a:ext uri="{FF2B5EF4-FFF2-40B4-BE49-F238E27FC236}">
                <a16:creationId xmlns:a16="http://schemas.microsoft.com/office/drawing/2014/main" id="{584A15EF-ADA0-4123-B527-1E1DD0073C1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C6C1CDF-9669-4E8A-BA5F-AB6C74803C0D}"/>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BACA0D59-F8DA-4C35-819D-7A839B914A0C}"/>
              </a:ext>
            </a:extLst>
          </p:cNvPr>
          <p:cNvSpPr txBox="1">
            <a:spLocks noGrp="1"/>
          </p:cNvSpPr>
          <p:nvPr>
            <p:ph type="sldNum" sz="quarter" idx="5"/>
          </p:nvPr>
        </p:nvSpPr>
        <p:spPr>
          <a:ln/>
        </p:spPr>
        <p:txBody>
          <a:bodyPr vert="horz" wrap="none" lIns="90000" tIns="46800" rIns="90000" bIns="46800" anchor="b" anchorCtr="0">
            <a:noAutofit/>
          </a:bodyPr>
          <a:lstStyle/>
          <a:p>
            <a:pPr lvl="0"/>
            <a:fld id="{D0BFA01E-3BB2-400A-82D3-0D31CA65781E}" type="slidenum">
              <a:t>11</a:t>
            </a:fld>
            <a:endParaRPr lang="sl-SI"/>
          </a:p>
        </p:txBody>
      </p:sp>
      <p:sp>
        <p:nvSpPr>
          <p:cNvPr id="2" name="Slide Image Placeholder 1">
            <a:extLst>
              <a:ext uri="{FF2B5EF4-FFF2-40B4-BE49-F238E27FC236}">
                <a16:creationId xmlns:a16="http://schemas.microsoft.com/office/drawing/2014/main" id="{283C16F7-39B2-4188-922A-CBA5873C7122}"/>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5629FF1-D396-4351-A6D1-6324851C8688}"/>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B4475CED-FAE8-4F5B-BF82-B7E5E4364B50}"/>
              </a:ext>
            </a:extLst>
          </p:cNvPr>
          <p:cNvSpPr txBox="1">
            <a:spLocks noGrp="1"/>
          </p:cNvSpPr>
          <p:nvPr>
            <p:ph type="sldNum" sz="quarter" idx="5"/>
          </p:nvPr>
        </p:nvSpPr>
        <p:spPr>
          <a:ln/>
        </p:spPr>
        <p:txBody>
          <a:bodyPr vert="horz" wrap="none" lIns="90000" tIns="46800" rIns="90000" bIns="46800" anchor="b" anchorCtr="0">
            <a:noAutofit/>
          </a:bodyPr>
          <a:lstStyle/>
          <a:p>
            <a:pPr lvl="0"/>
            <a:fld id="{0230A04B-ACA8-4F1D-AF26-28F871DD6E8C}" type="slidenum">
              <a:t>12</a:t>
            </a:fld>
            <a:endParaRPr lang="sl-SI"/>
          </a:p>
        </p:txBody>
      </p:sp>
      <p:sp>
        <p:nvSpPr>
          <p:cNvPr id="2" name="Slide Image Placeholder 1">
            <a:extLst>
              <a:ext uri="{FF2B5EF4-FFF2-40B4-BE49-F238E27FC236}">
                <a16:creationId xmlns:a16="http://schemas.microsoft.com/office/drawing/2014/main" id="{A6FB5884-454F-44C9-AD29-4F77E1F4F08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6B504C7-04EA-4C66-BC43-DA82AF55E354}"/>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EF4E124E-DC0F-48B5-9821-6B2A56E9A30E}"/>
              </a:ext>
            </a:extLst>
          </p:cNvPr>
          <p:cNvSpPr txBox="1">
            <a:spLocks noGrp="1"/>
          </p:cNvSpPr>
          <p:nvPr>
            <p:ph type="sldNum" sz="quarter" idx="5"/>
          </p:nvPr>
        </p:nvSpPr>
        <p:spPr>
          <a:ln/>
        </p:spPr>
        <p:txBody>
          <a:bodyPr vert="horz" wrap="none" lIns="90000" tIns="46800" rIns="90000" bIns="46800" anchor="b" anchorCtr="0">
            <a:noAutofit/>
          </a:bodyPr>
          <a:lstStyle/>
          <a:p>
            <a:pPr lvl="0"/>
            <a:fld id="{6BFB407C-155B-491D-9191-8A85DC6956C1}" type="slidenum">
              <a:t>13</a:t>
            </a:fld>
            <a:endParaRPr lang="sl-SI"/>
          </a:p>
        </p:txBody>
      </p:sp>
      <p:sp>
        <p:nvSpPr>
          <p:cNvPr id="2" name="Slide Image Placeholder 1">
            <a:extLst>
              <a:ext uri="{FF2B5EF4-FFF2-40B4-BE49-F238E27FC236}">
                <a16:creationId xmlns:a16="http://schemas.microsoft.com/office/drawing/2014/main" id="{C481C370-D8E3-47EC-893B-940E6E060A68}"/>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87AA894-18B8-4D7E-B972-CD10EDF42216}"/>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48686357-056D-438A-B601-D0C5F1076F01}"/>
              </a:ext>
            </a:extLst>
          </p:cNvPr>
          <p:cNvSpPr txBox="1">
            <a:spLocks noGrp="1"/>
          </p:cNvSpPr>
          <p:nvPr>
            <p:ph type="sldNum" sz="quarter" idx="5"/>
          </p:nvPr>
        </p:nvSpPr>
        <p:spPr>
          <a:ln/>
        </p:spPr>
        <p:txBody>
          <a:bodyPr vert="horz" wrap="none" lIns="90000" tIns="46800" rIns="90000" bIns="46800" anchor="b" anchorCtr="0">
            <a:noAutofit/>
          </a:bodyPr>
          <a:lstStyle/>
          <a:p>
            <a:pPr lvl="0"/>
            <a:fld id="{075EF1D4-9679-4F98-AE5A-C2A0E661C06E}" type="slidenum">
              <a:t>14</a:t>
            </a:fld>
            <a:endParaRPr lang="sl-SI"/>
          </a:p>
        </p:txBody>
      </p:sp>
      <p:sp>
        <p:nvSpPr>
          <p:cNvPr id="2" name="Slide Image Placeholder 1">
            <a:extLst>
              <a:ext uri="{FF2B5EF4-FFF2-40B4-BE49-F238E27FC236}">
                <a16:creationId xmlns:a16="http://schemas.microsoft.com/office/drawing/2014/main" id="{C509DAB8-B685-4F41-907A-32927B78BA50}"/>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8A0748D-32A0-4AFF-9DCC-5CB45D110332}"/>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867CC2DC-1CE1-4E05-8B70-604B8FA33FFD}"/>
              </a:ext>
            </a:extLst>
          </p:cNvPr>
          <p:cNvSpPr txBox="1">
            <a:spLocks noGrp="1"/>
          </p:cNvSpPr>
          <p:nvPr>
            <p:ph type="sldNum" sz="quarter" idx="5"/>
          </p:nvPr>
        </p:nvSpPr>
        <p:spPr>
          <a:ln/>
        </p:spPr>
        <p:txBody>
          <a:bodyPr vert="horz" wrap="none" lIns="90000" tIns="46800" rIns="90000" bIns="46800" anchor="b" anchorCtr="0">
            <a:noAutofit/>
          </a:bodyPr>
          <a:lstStyle/>
          <a:p>
            <a:pPr lvl="0"/>
            <a:fld id="{56E8B3F9-4469-4423-ACB0-EE9F8D2C9018}" type="slidenum">
              <a:t>15</a:t>
            </a:fld>
            <a:endParaRPr lang="sl-SI"/>
          </a:p>
        </p:txBody>
      </p:sp>
      <p:sp>
        <p:nvSpPr>
          <p:cNvPr id="2" name="Slide Image Placeholder 1">
            <a:extLst>
              <a:ext uri="{FF2B5EF4-FFF2-40B4-BE49-F238E27FC236}">
                <a16:creationId xmlns:a16="http://schemas.microsoft.com/office/drawing/2014/main" id="{70F1B0E5-9405-4520-A22D-61127B6B6BA6}"/>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BF390B0-8BCA-42C0-BE31-30B7ACB61D4F}"/>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FCE67DED-730E-419F-890A-C381D5EDB649}"/>
              </a:ext>
            </a:extLst>
          </p:cNvPr>
          <p:cNvSpPr txBox="1">
            <a:spLocks noGrp="1"/>
          </p:cNvSpPr>
          <p:nvPr>
            <p:ph type="sldNum" sz="quarter" idx="5"/>
          </p:nvPr>
        </p:nvSpPr>
        <p:spPr>
          <a:ln/>
        </p:spPr>
        <p:txBody>
          <a:bodyPr vert="horz" wrap="none" lIns="90000" tIns="46800" rIns="90000" bIns="46800" anchor="b" anchorCtr="0">
            <a:noAutofit/>
          </a:bodyPr>
          <a:lstStyle/>
          <a:p>
            <a:pPr lvl="0"/>
            <a:fld id="{67471748-00B5-482B-875A-8A6461E1E54C}" type="slidenum">
              <a:t>16</a:t>
            </a:fld>
            <a:endParaRPr lang="sl-SI"/>
          </a:p>
        </p:txBody>
      </p:sp>
      <p:sp>
        <p:nvSpPr>
          <p:cNvPr id="2" name="Slide Image Placeholder 1">
            <a:extLst>
              <a:ext uri="{FF2B5EF4-FFF2-40B4-BE49-F238E27FC236}">
                <a16:creationId xmlns:a16="http://schemas.microsoft.com/office/drawing/2014/main" id="{24B24718-F9E1-4A50-B11E-971C9E052D53}"/>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BA98533-3A26-4464-903C-B9AE6D4A9B86}"/>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B1F91D73-097A-4CD5-8301-B39982B50C36}"/>
              </a:ext>
            </a:extLst>
          </p:cNvPr>
          <p:cNvSpPr txBox="1">
            <a:spLocks noGrp="1"/>
          </p:cNvSpPr>
          <p:nvPr>
            <p:ph type="sldNum" sz="quarter" idx="5"/>
          </p:nvPr>
        </p:nvSpPr>
        <p:spPr>
          <a:ln/>
        </p:spPr>
        <p:txBody>
          <a:bodyPr vert="horz" wrap="none" lIns="90000" tIns="46800" rIns="90000" bIns="46800" anchor="b" anchorCtr="0">
            <a:noAutofit/>
          </a:bodyPr>
          <a:lstStyle/>
          <a:p>
            <a:pPr lvl="0"/>
            <a:fld id="{0DEAB266-4520-4BD9-86A7-BD6FD45CF02A}" type="slidenum">
              <a:t>17</a:t>
            </a:fld>
            <a:endParaRPr lang="sl-SI"/>
          </a:p>
        </p:txBody>
      </p:sp>
      <p:sp>
        <p:nvSpPr>
          <p:cNvPr id="2" name="Slide Image Placeholder 1">
            <a:extLst>
              <a:ext uri="{FF2B5EF4-FFF2-40B4-BE49-F238E27FC236}">
                <a16:creationId xmlns:a16="http://schemas.microsoft.com/office/drawing/2014/main" id="{4DA353C6-A76C-438D-8EB6-A66DC72F1A2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C1A07253-E83C-4F1A-B169-CF864F0606B2}"/>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DE1744C5-FBA3-4DC8-9CEF-62BA0652A952}"/>
              </a:ext>
            </a:extLst>
          </p:cNvPr>
          <p:cNvSpPr txBox="1">
            <a:spLocks noGrp="1"/>
          </p:cNvSpPr>
          <p:nvPr>
            <p:ph type="sldNum" sz="quarter" idx="5"/>
          </p:nvPr>
        </p:nvSpPr>
        <p:spPr>
          <a:ln/>
        </p:spPr>
        <p:txBody>
          <a:bodyPr vert="horz" wrap="none" lIns="90000" tIns="46800" rIns="90000" bIns="46800" anchor="b" anchorCtr="0">
            <a:noAutofit/>
          </a:bodyPr>
          <a:lstStyle/>
          <a:p>
            <a:pPr lvl="0"/>
            <a:fld id="{434914DA-20C1-4A37-98A2-88EBEB121B89}" type="slidenum">
              <a:t>18</a:t>
            </a:fld>
            <a:endParaRPr lang="sl-SI"/>
          </a:p>
        </p:txBody>
      </p:sp>
      <p:sp>
        <p:nvSpPr>
          <p:cNvPr id="2" name="Slide Image Placeholder 1">
            <a:extLst>
              <a:ext uri="{FF2B5EF4-FFF2-40B4-BE49-F238E27FC236}">
                <a16:creationId xmlns:a16="http://schemas.microsoft.com/office/drawing/2014/main" id="{8175B868-2D0C-4AD7-84C1-BDA53A902297}"/>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D19A127-BA46-47B1-85ED-1DCAE4D92968}"/>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F2FEBEAB-90B9-45BD-90BE-1C62E16B2D6B}"/>
              </a:ext>
            </a:extLst>
          </p:cNvPr>
          <p:cNvSpPr txBox="1">
            <a:spLocks noGrp="1"/>
          </p:cNvSpPr>
          <p:nvPr>
            <p:ph type="sldNum" sz="quarter" idx="5"/>
          </p:nvPr>
        </p:nvSpPr>
        <p:spPr>
          <a:ln/>
        </p:spPr>
        <p:txBody>
          <a:bodyPr vert="horz" wrap="none" lIns="90000" tIns="46800" rIns="90000" bIns="46800" anchor="b" anchorCtr="0">
            <a:noAutofit/>
          </a:bodyPr>
          <a:lstStyle/>
          <a:p>
            <a:pPr lvl="0"/>
            <a:fld id="{5E0532D9-048A-409B-BAF5-1878CF737A26}" type="slidenum">
              <a:t>19</a:t>
            </a:fld>
            <a:endParaRPr lang="sl-SI"/>
          </a:p>
        </p:txBody>
      </p:sp>
      <p:sp>
        <p:nvSpPr>
          <p:cNvPr id="2" name="Slide Image Placeholder 1">
            <a:extLst>
              <a:ext uri="{FF2B5EF4-FFF2-40B4-BE49-F238E27FC236}">
                <a16:creationId xmlns:a16="http://schemas.microsoft.com/office/drawing/2014/main" id="{61FF7646-9BB2-4A35-BA5C-0882B8AB90A2}"/>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EB84D16-318F-4CCC-91B5-12EB1E7B6C17}"/>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60C7EBD5-E205-4198-A7F8-4DE1F765634F}"/>
              </a:ext>
            </a:extLst>
          </p:cNvPr>
          <p:cNvSpPr txBox="1">
            <a:spLocks noGrp="1"/>
          </p:cNvSpPr>
          <p:nvPr>
            <p:ph type="sldNum" sz="quarter" idx="5"/>
          </p:nvPr>
        </p:nvSpPr>
        <p:spPr>
          <a:ln/>
        </p:spPr>
        <p:txBody>
          <a:bodyPr vert="horz" wrap="none" lIns="90000" tIns="46800" rIns="90000" bIns="46800" anchor="b" anchorCtr="0">
            <a:noAutofit/>
          </a:bodyPr>
          <a:lstStyle/>
          <a:p>
            <a:pPr lvl="0"/>
            <a:fld id="{E0ACAC53-A1B4-45D6-B8A0-96B96D3D7BD4}" type="slidenum">
              <a:t>2</a:t>
            </a:fld>
            <a:endParaRPr lang="sl-SI"/>
          </a:p>
        </p:txBody>
      </p:sp>
      <p:sp>
        <p:nvSpPr>
          <p:cNvPr id="2" name="Slide Image Placeholder 1">
            <a:extLst>
              <a:ext uri="{FF2B5EF4-FFF2-40B4-BE49-F238E27FC236}">
                <a16:creationId xmlns:a16="http://schemas.microsoft.com/office/drawing/2014/main" id="{5F8F830E-46AA-468E-9D3B-BF390E583F9B}"/>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5D579F9-0E82-4CDF-B732-C579635ED7BC}"/>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0B734E8-E251-4886-B088-7FB293BEBFDA}"/>
              </a:ext>
            </a:extLst>
          </p:cNvPr>
          <p:cNvSpPr txBox="1">
            <a:spLocks noGrp="1"/>
          </p:cNvSpPr>
          <p:nvPr>
            <p:ph type="sldNum" sz="quarter" idx="5"/>
          </p:nvPr>
        </p:nvSpPr>
        <p:spPr>
          <a:ln/>
        </p:spPr>
        <p:txBody>
          <a:bodyPr vert="horz" wrap="none" lIns="90000" tIns="46800" rIns="90000" bIns="46800" anchor="b" anchorCtr="0">
            <a:noAutofit/>
          </a:bodyPr>
          <a:lstStyle/>
          <a:p>
            <a:pPr lvl="0"/>
            <a:fld id="{A74CF0FB-8333-4E1E-AB89-33AE590858C8}" type="slidenum">
              <a:t>20</a:t>
            </a:fld>
            <a:endParaRPr lang="sl-SI"/>
          </a:p>
        </p:txBody>
      </p:sp>
      <p:sp>
        <p:nvSpPr>
          <p:cNvPr id="2" name="Slide Image Placeholder 1">
            <a:extLst>
              <a:ext uri="{FF2B5EF4-FFF2-40B4-BE49-F238E27FC236}">
                <a16:creationId xmlns:a16="http://schemas.microsoft.com/office/drawing/2014/main" id="{ECF80020-FEB5-44CB-93DB-24F5AE8D6F5C}"/>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ACFAF09-A994-4517-AF95-36F43CED0524}"/>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3256EDD8-F879-4B4F-8436-1CEB22B48CD5}"/>
              </a:ext>
            </a:extLst>
          </p:cNvPr>
          <p:cNvSpPr txBox="1">
            <a:spLocks noGrp="1"/>
          </p:cNvSpPr>
          <p:nvPr>
            <p:ph type="sldNum" sz="quarter" idx="5"/>
          </p:nvPr>
        </p:nvSpPr>
        <p:spPr>
          <a:ln/>
        </p:spPr>
        <p:txBody>
          <a:bodyPr vert="horz" wrap="none" lIns="90000" tIns="46800" rIns="90000" bIns="46800" anchor="b" anchorCtr="0">
            <a:noAutofit/>
          </a:bodyPr>
          <a:lstStyle/>
          <a:p>
            <a:pPr lvl="0"/>
            <a:fld id="{FCE5B522-9F98-4B56-A43A-97922FB91AEF}" type="slidenum">
              <a:t>21</a:t>
            </a:fld>
            <a:endParaRPr lang="sl-SI"/>
          </a:p>
        </p:txBody>
      </p:sp>
      <p:sp>
        <p:nvSpPr>
          <p:cNvPr id="2" name="Slide Image Placeholder 1">
            <a:extLst>
              <a:ext uri="{FF2B5EF4-FFF2-40B4-BE49-F238E27FC236}">
                <a16:creationId xmlns:a16="http://schemas.microsoft.com/office/drawing/2014/main" id="{805FA137-9712-4004-B49F-68158A89B85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DA48547-E9EC-425D-95D0-C8BE105261A0}"/>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43E639AA-8D7F-46C6-A2CA-E8D376B38209}"/>
              </a:ext>
            </a:extLst>
          </p:cNvPr>
          <p:cNvSpPr txBox="1">
            <a:spLocks noGrp="1"/>
          </p:cNvSpPr>
          <p:nvPr>
            <p:ph type="sldNum" sz="quarter" idx="5"/>
          </p:nvPr>
        </p:nvSpPr>
        <p:spPr>
          <a:ln/>
        </p:spPr>
        <p:txBody>
          <a:bodyPr vert="horz" wrap="none" lIns="90000" tIns="46800" rIns="90000" bIns="46800" anchor="b" anchorCtr="0">
            <a:noAutofit/>
          </a:bodyPr>
          <a:lstStyle/>
          <a:p>
            <a:pPr lvl="0"/>
            <a:fld id="{E6E7100C-5388-4686-A1E7-5425652EF7CD}" type="slidenum">
              <a:t>22</a:t>
            </a:fld>
            <a:endParaRPr lang="sl-SI"/>
          </a:p>
        </p:txBody>
      </p:sp>
      <p:sp>
        <p:nvSpPr>
          <p:cNvPr id="2" name="Slide Image Placeholder 1">
            <a:extLst>
              <a:ext uri="{FF2B5EF4-FFF2-40B4-BE49-F238E27FC236}">
                <a16:creationId xmlns:a16="http://schemas.microsoft.com/office/drawing/2014/main" id="{A5EADFC4-4C21-428C-BAD8-B35F5EC82684}"/>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0763479F-ECC5-4D6D-828B-3E079E5C130A}"/>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27295561-9C5B-4A1F-BEB3-65453D73F54F}"/>
              </a:ext>
            </a:extLst>
          </p:cNvPr>
          <p:cNvSpPr txBox="1">
            <a:spLocks noGrp="1"/>
          </p:cNvSpPr>
          <p:nvPr>
            <p:ph type="sldNum" sz="quarter" idx="5"/>
          </p:nvPr>
        </p:nvSpPr>
        <p:spPr>
          <a:ln/>
        </p:spPr>
        <p:txBody>
          <a:bodyPr vert="horz" wrap="none" lIns="90000" tIns="46800" rIns="90000" bIns="46800" anchor="b" anchorCtr="0">
            <a:noAutofit/>
          </a:bodyPr>
          <a:lstStyle/>
          <a:p>
            <a:pPr lvl="0"/>
            <a:fld id="{9C91D0D4-63CB-4C60-94B1-6EC6A2822AC4}" type="slidenum">
              <a:t>23</a:t>
            </a:fld>
            <a:endParaRPr lang="sl-SI"/>
          </a:p>
        </p:txBody>
      </p:sp>
      <p:sp>
        <p:nvSpPr>
          <p:cNvPr id="2" name="Slide Image Placeholder 1">
            <a:extLst>
              <a:ext uri="{FF2B5EF4-FFF2-40B4-BE49-F238E27FC236}">
                <a16:creationId xmlns:a16="http://schemas.microsoft.com/office/drawing/2014/main" id="{40ACE47A-236D-42CD-9E6D-CF0BB10EFF3D}"/>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83C7975-40CF-4197-821F-49DDDEA9A55B}"/>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6014C49F-FDEC-4672-8939-AC29DD0CDF2A}"/>
              </a:ext>
            </a:extLst>
          </p:cNvPr>
          <p:cNvSpPr txBox="1">
            <a:spLocks noGrp="1"/>
          </p:cNvSpPr>
          <p:nvPr>
            <p:ph type="sldNum" sz="quarter" idx="5"/>
          </p:nvPr>
        </p:nvSpPr>
        <p:spPr>
          <a:ln/>
        </p:spPr>
        <p:txBody>
          <a:bodyPr vert="horz" wrap="none" lIns="90000" tIns="46800" rIns="90000" bIns="46800" anchor="b" anchorCtr="0">
            <a:noAutofit/>
          </a:bodyPr>
          <a:lstStyle/>
          <a:p>
            <a:pPr lvl="0"/>
            <a:fld id="{E3343086-2D8F-4DA7-A7F6-FEB1DC0C4294}" type="slidenum">
              <a:t>24</a:t>
            </a:fld>
            <a:endParaRPr lang="sl-SI"/>
          </a:p>
        </p:txBody>
      </p:sp>
      <p:sp>
        <p:nvSpPr>
          <p:cNvPr id="2" name="Slide Image Placeholder 1">
            <a:extLst>
              <a:ext uri="{FF2B5EF4-FFF2-40B4-BE49-F238E27FC236}">
                <a16:creationId xmlns:a16="http://schemas.microsoft.com/office/drawing/2014/main" id="{3C5857AD-7514-4981-BA76-98447F40AC6D}"/>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C9CE7B13-DE8D-40CF-A97F-0F436C27A2F5}"/>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5889B590-073F-45D1-BE11-EF89BC38DEF1}"/>
              </a:ext>
            </a:extLst>
          </p:cNvPr>
          <p:cNvSpPr txBox="1">
            <a:spLocks noGrp="1"/>
          </p:cNvSpPr>
          <p:nvPr>
            <p:ph type="sldNum" sz="quarter" idx="5"/>
          </p:nvPr>
        </p:nvSpPr>
        <p:spPr>
          <a:ln/>
        </p:spPr>
        <p:txBody>
          <a:bodyPr vert="horz" wrap="none" lIns="90000" tIns="46800" rIns="90000" bIns="46800" anchor="b" anchorCtr="0">
            <a:noAutofit/>
          </a:bodyPr>
          <a:lstStyle/>
          <a:p>
            <a:pPr lvl="0"/>
            <a:fld id="{E3842113-65C6-4D91-9A72-97733FDF3460}" type="slidenum">
              <a:t>25</a:t>
            </a:fld>
            <a:endParaRPr lang="sl-SI"/>
          </a:p>
        </p:txBody>
      </p:sp>
      <p:sp>
        <p:nvSpPr>
          <p:cNvPr id="2" name="Slide Image Placeholder 1">
            <a:extLst>
              <a:ext uri="{FF2B5EF4-FFF2-40B4-BE49-F238E27FC236}">
                <a16:creationId xmlns:a16="http://schemas.microsoft.com/office/drawing/2014/main" id="{619A8602-062B-4B89-B738-B2D6BDA12C55}"/>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1E37911-CE28-47DF-9E1B-D2E6EF886F6D}"/>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9FAAECAE-EB99-4EA0-92A8-A43D4CF08FBE}"/>
              </a:ext>
            </a:extLst>
          </p:cNvPr>
          <p:cNvSpPr txBox="1">
            <a:spLocks noGrp="1"/>
          </p:cNvSpPr>
          <p:nvPr>
            <p:ph type="sldNum" sz="quarter" idx="5"/>
          </p:nvPr>
        </p:nvSpPr>
        <p:spPr>
          <a:ln/>
        </p:spPr>
        <p:txBody>
          <a:bodyPr vert="horz" wrap="none" lIns="90000" tIns="46800" rIns="90000" bIns="46800" anchor="b" anchorCtr="0">
            <a:noAutofit/>
          </a:bodyPr>
          <a:lstStyle/>
          <a:p>
            <a:pPr lvl="0"/>
            <a:fld id="{F6611C71-FA7C-4253-BE54-9DA6E9F7141B}" type="slidenum">
              <a:t>26</a:t>
            </a:fld>
            <a:endParaRPr lang="sl-SI"/>
          </a:p>
        </p:txBody>
      </p:sp>
      <p:sp>
        <p:nvSpPr>
          <p:cNvPr id="2" name="Slide Image Placeholder 1">
            <a:extLst>
              <a:ext uri="{FF2B5EF4-FFF2-40B4-BE49-F238E27FC236}">
                <a16:creationId xmlns:a16="http://schemas.microsoft.com/office/drawing/2014/main" id="{479B6D44-D9B8-4F7C-88DA-0E01665046E0}"/>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0346453-C0AE-438D-809E-B72C0770725B}"/>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ADE73178-C21C-4FF9-A496-5718147AAC52}"/>
              </a:ext>
            </a:extLst>
          </p:cNvPr>
          <p:cNvSpPr txBox="1">
            <a:spLocks noGrp="1"/>
          </p:cNvSpPr>
          <p:nvPr>
            <p:ph type="sldNum" sz="quarter" idx="5"/>
          </p:nvPr>
        </p:nvSpPr>
        <p:spPr>
          <a:ln/>
        </p:spPr>
        <p:txBody>
          <a:bodyPr vert="horz" wrap="none" lIns="90000" tIns="46800" rIns="90000" bIns="46800" anchor="b" anchorCtr="0">
            <a:noAutofit/>
          </a:bodyPr>
          <a:lstStyle/>
          <a:p>
            <a:pPr lvl="0"/>
            <a:fld id="{2ACF1D6C-4BC0-45ED-8A85-EB39E5FA989C}" type="slidenum">
              <a:t>27</a:t>
            </a:fld>
            <a:endParaRPr lang="sl-SI"/>
          </a:p>
        </p:txBody>
      </p:sp>
      <p:sp>
        <p:nvSpPr>
          <p:cNvPr id="2" name="Slide Image Placeholder 1">
            <a:extLst>
              <a:ext uri="{FF2B5EF4-FFF2-40B4-BE49-F238E27FC236}">
                <a16:creationId xmlns:a16="http://schemas.microsoft.com/office/drawing/2014/main" id="{DE24DE60-8CEF-4B42-AC3F-4CBAACF916B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545D8A8-B1BD-4D31-A923-E7ABF4442EB1}"/>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71F7A4E3-7CC5-4E2E-B4F0-56CA63950CB9}"/>
              </a:ext>
            </a:extLst>
          </p:cNvPr>
          <p:cNvSpPr txBox="1">
            <a:spLocks noGrp="1"/>
          </p:cNvSpPr>
          <p:nvPr>
            <p:ph type="sldNum" sz="quarter" idx="5"/>
          </p:nvPr>
        </p:nvSpPr>
        <p:spPr>
          <a:ln/>
        </p:spPr>
        <p:txBody>
          <a:bodyPr vert="horz" wrap="none" lIns="90000" tIns="46800" rIns="90000" bIns="46800" anchor="b" anchorCtr="0">
            <a:noAutofit/>
          </a:bodyPr>
          <a:lstStyle/>
          <a:p>
            <a:pPr lvl="0"/>
            <a:fld id="{CA63DA99-CF0F-4A3A-8C7E-951E7951EB7E}" type="slidenum">
              <a:t>28</a:t>
            </a:fld>
            <a:endParaRPr lang="sl-SI"/>
          </a:p>
        </p:txBody>
      </p:sp>
      <p:sp>
        <p:nvSpPr>
          <p:cNvPr id="2" name="Slide Image Placeholder 1">
            <a:extLst>
              <a:ext uri="{FF2B5EF4-FFF2-40B4-BE49-F238E27FC236}">
                <a16:creationId xmlns:a16="http://schemas.microsoft.com/office/drawing/2014/main" id="{373F66F1-CF7B-41B1-9BAA-7A08EE65AB5B}"/>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387E0D56-CA59-4026-B88D-C12C77F52FC2}"/>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D0412498-F5B8-43E1-806D-8D03DFF24DFB}"/>
              </a:ext>
            </a:extLst>
          </p:cNvPr>
          <p:cNvSpPr txBox="1">
            <a:spLocks noGrp="1"/>
          </p:cNvSpPr>
          <p:nvPr>
            <p:ph type="sldNum" sz="quarter" idx="5"/>
          </p:nvPr>
        </p:nvSpPr>
        <p:spPr>
          <a:ln/>
        </p:spPr>
        <p:txBody>
          <a:bodyPr vert="horz" wrap="none" lIns="90000" tIns="46800" rIns="90000" bIns="46800" anchor="b" anchorCtr="0">
            <a:noAutofit/>
          </a:bodyPr>
          <a:lstStyle/>
          <a:p>
            <a:pPr lvl="0"/>
            <a:fld id="{08CA2437-FCED-44BC-A314-AAFBC24BFB90}" type="slidenum">
              <a:t>29</a:t>
            </a:fld>
            <a:endParaRPr lang="sl-SI"/>
          </a:p>
        </p:txBody>
      </p:sp>
      <p:sp>
        <p:nvSpPr>
          <p:cNvPr id="2" name="Slide Image Placeholder 1">
            <a:extLst>
              <a:ext uri="{FF2B5EF4-FFF2-40B4-BE49-F238E27FC236}">
                <a16:creationId xmlns:a16="http://schemas.microsoft.com/office/drawing/2014/main" id="{6F39361D-D544-4F14-BE91-389B0544E791}"/>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37A7FD9-C6A0-4B11-A5F2-3EC397C89FDB}"/>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9ECD1B5-6720-41EB-8A6A-A81ECBADDC79}"/>
              </a:ext>
            </a:extLst>
          </p:cNvPr>
          <p:cNvSpPr txBox="1">
            <a:spLocks noGrp="1"/>
          </p:cNvSpPr>
          <p:nvPr>
            <p:ph type="sldNum" sz="quarter" idx="5"/>
          </p:nvPr>
        </p:nvSpPr>
        <p:spPr>
          <a:ln/>
        </p:spPr>
        <p:txBody>
          <a:bodyPr vert="horz" wrap="none" lIns="90000" tIns="46800" rIns="90000" bIns="46800" anchor="b" anchorCtr="0">
            <a:noAutofit/>
          </a:bodyPr>
          <a:lstStyle/>
          <a:p>
            <a:pPr lvl="0"/>
            <a:fld id="{CF796D05-DF72-4032-A4D2-97EDE2A87690}" type="slidenum">
              <a:t>3</a:t>
            </a:fld>
            <a:endParaRPr lang="sl-SI"/>
          </a:p>
        </p:txBody>
      </p:sp>
      <p:sp>
        <p:nvSpPr>
          <p:cNvPr id="2" name="Slide Image Placeholder 1">
            <a:extLst>
              <a:ext uri="{FF2B5EF4-FFF2-40B4-BE49-F238E27FC236}">
                <a16:creationId xmlns:a16="http://schemas.microsoft.com/office/drawing/2014/main" id="{E4713C34-D299-4706-98BD-91FFDD4414B3}"/>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7D85880-6DE3-4566-929B-1FBFD733EB97}"/>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8044B60F-0601-4D7F-A25A-62623D5EC723}"/>
              </a:ext>
            </a:extLst>
          </p:cNvPr>
          <p:cNvSpPr txBox="1">
            <a:spLocks noGrp="1"/>
          </p:cNvSpPr>
          <p:nvPr>
            <p:ph type="sldNum" sz="quarter" idx="5"/>
          </p:nvPr>
        </p:nvSpPr>
        <p:spPr>
          <a:ln/>
        </p:spPr>
        <p:txBody>
          <a:bodyPr vert="horz" wrap="none" lIns="90000" tIns="46800" rIns="90000" bIns="46800" anchor="b" anchorCtr="0">
            <a:noAutofit/>
          </a:bodyPr>
          <a:lstStyle/>
          <a:p>
            <a:pPr lvl="0"/>
            <a:fld id="{57321B87-5EA4-4AFF-AAC9-15A891C82A0A}" type="slidenum">
              <a:t>30</a:t>
            </a:fld>
            <a:endParaRPr lang="sl-SI"/>
          </a:p>
        </p:txBody>
      </p:sp>
      <p:sp>
        <p:nvSpPr>
          <p:cNvPr id="2" name="Slide Image Placeholder 1">
            <a:extLst>
              <a:ext uri="{FF2B5EF4-FFF2-40B4-BE49-F238E27FC236}">
                <a16:creationId xmlns:a16="http://schemas.microsoft.com/office/drawing/2014/main" id="{15818744-B838-49D7-8273-739A9EE18FAD}"/>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B82B8B04-E1D7-420B-8DC3-BBC79C184A97}"/>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80B74926-D4C8-4D1F-9090-59329ED6BFD2}"/>
              </a:ext>
            </a:extLst>
          </p:cNvPr>
          <p:cNvSpPr txBox="1">
            <a:spLocks noGrp="1"/>
          </p:cNvSpPr>
          <p:nvPr>
            <p:ph type="sldNum" sz="quarter" idx="5"/>
          </p:nvPr>
        </p:nvSpPr>
        <p:spPr>
          <a:ln/>
        </p:spPr>
        <p:txBody>
          <a:bodyPr vert="horz" wrap="none" lIns="90000" tIns="46800" rIns="90000" bIns="46800" anchor="b" anchorCtr="0">
            <a:noAutofit/>
          </a:bodyPr>
          <a:lstStyle/>
          <a:p>
            <a:pPr lvl="0"/>
            <a:fld id="{3BFEB3B4-88D5-4851-B90F-7B8868E56CD1}" type="slidenum">
              <a:t>31</a:t>
            </a:fld>
            <a:endParaRPr lang="sl-SI"/>
          </a:p>
        </p:txBody>
      </p:sp>
      <p:sp>
        <p:nvSpPr>
          <p:cNvPr id="2" name="Slide Image Placeholder 1">
            <a:extLst>
              <a:ext uri="{FF2B5EF4-FFF2-40B4-BE49-F238E27FC236}">
                <a16:creationId xmlns:a16="http://schemas.microsoft.com/office/drawing/2014/main" id="{F52DA5D4-7152-4B4B-867F-08C0F3F76DDD}"/>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4F5767A7-F427-447D-8CB2-6D3965C9E793}"/>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104398D7-CBE8-49C7-8B3B-9462CE8E2021}"/>
              </a:ext>
            </a:extLst>
          </p:cNvPr>
          <p:cNvSpPr txBox="1">
            <a:spLocks noGrp="1"/>
          </p:cNvSpPr>
          <p:nvPr>
            <p:ph type="sldNum" sz="quarter" idx="5"/>
          </p:nvPr>
        </p:nvSpPr>
        <p:spPr>
          <a:ln/>
        </p:spPr>
        <p:txBody>
          <a:bodyPr vert="horz" wrap="none" lIns="90000" tIns="46800" rIns="90000" bIns="46800" anchor="b" anchorCtr="0">
            <a:noAutofit/>
          </a:bodyPr>
          <a:lstStyle/>
          <a:p>
            <a:pPr lvl="0"/>
            <a:fld id="{21EEB93D-0B41-481C-8E48-F15762329944}" type="slidenum">
              <a:t>32</a:t>
            </a:fld>
            <a:endParaRPr lang="sl-SI"/>
          </a:p>
        </p:txBody>
      </p:sp>
      <p:sp>
        <p:nvSpPr>
          <p:cNvPr id="2" name="Slide Image Placeholder 1">
            <a:extLst>
              <a:ext uri="{FF2B5EF4-FFF2-40B4-BE49-F238E27FC236}">
                <a16:creationId xmlns:a16="http://schemas.microsoft.com/office/drawing/2014/main" id="{99A7FB5A-B081-4E3D-B70D-CA77C41A2585}"/>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1F02FA8D-D635-45A4-B487-0B90B0A900D6}"/>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74B1D900-8665-44EF-B63E-6293F7E6CBF1}"/>
              </a:ext>
            </a:extLst>
          </p:cNvPr>
          <p:cNvSpPr txBox="1">
            <a:spLocks noGrp="1"/>
          </p:cNvSpPr>
          <p:nvPr>
            <p:ph type="sldNum" sz="quarter" idx="5"/>
          </p:nvPr>
        </p:nvSpPr>
        <p:spPr>
          <a:ln/>
        </p:spPr>
        <p:txBody>
          <a:bodyPr vert="horz" wrap="none" lIns="90000" tIns="46800" rIns="90000" bIns="46800" anchor="b" anchorCtr="0">
            <a:noAutofit/>
          </a:bodyPr>
          <a:lstStyle/>
          <a:p>
            <a:pPr lvl="0"/>
            <a:fld id="{EA49A1F7-126F-4336-9825-2AE02DE98A0E}" type="slidenum">
              <a:t>33</a:t>
            </a:fld>
            <a:endParaRPr lang="sl-SI"/>
          </a:p>
        </p:txBody>
      </p:sp>
      <p:sp>
        <p:nvSpPr>
          <p:cNvPr id="2" name="Slide Image Placeholder 1">
            <a:extLst>
              <a:ext uri="{FF2B5EF4-FFF2-40B4-BE49-F238E27FC236}">
                <a16:creationId xmlns:a16="http://schemas.microsoft.com/office/drawing/2014/main" id="{519BD9A3-46B3-4760-B942-7FE28F1401D0}"/>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715C0E6E-8D2C-4693-A3C8-8093B5619EE1}"/>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B4E3805-E501-4428-93C4-C6A28317B2D7}"/>
              </a:ext>
            </a:extLst>
          </p:cNvPr>
          <p:cNvSpPr txBox="1">
            <a:spLocks noGrp="1"/>
          </p:cNvSpPr>
          <p:nvPr>
            <p:ph type="sldNum" sz="quarter" idx="5"/>
          </p:nvPr>
        </p:nvSpPr>
        <p:spPr>
          <a:ln/>
        </p:spPr>
        <p:txBody>
          <a:bodyPr vert="horz" wrap="none" lIns="90000" tIns="46800" rIns="90000" bIns="46800" anchor="b" anchorCtr="0">
            <a:noAutofit/>
          </a:bodyPr>
          <a:lstStyle/>
          <a:p>
            <a:pPr lvl="0"/>
            <a:fld id="{4357B3A8-BC36-42FC-AF30-7C0ED420EF16}" type="slidenum">
              <a:t>34</a:t>
            </a:fld>
            <a:endParaRPr lang="sl-SI"/>
          </a:p>
        </p:txBody>
      </p:sp>
      <p:sp>
        <p:nvSpPr>
          <p:cNvPr id="2" name="Slide Image Placeholder 1">
            <a:extLst>
              <a:ext uri="{FF2B5EF4-FFF2-40B4-BE49-F238E27FC236}">
                <a16:creationId xmlns:a16="http://schemas.microsoft.com/office/drawing/2014/main" id="{E0AACFC8-1FDB-45AF-B3A9-1EE04636D7B8}"/>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AA7F966-7CC9-4A1A-879F-DC947DEE5987}"/>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705C4550-8570-4E59-ACBE-C60F5CDE25BE}"/>
              </a:ext>
            </a:extLst>
          </p:cNvPr>
          <p:cNvSpPr txBox="1">
            <a:spLocks noGrp="1"/>
          </p:cNvSpPr>
          <p:nvPr>
            <p:ph type="sldNum" sz="quarter" idx="5"/>
          </p:nvPr>
        </p:nvSpPr>
        <p:spPr>
          <a:ln/>
        </p:spPr>
        <p:txBody>
          <a:bodyPr vert="horz" wrap="none" lIns="90000" tIns="46800" rIns="90000" bIns="46800" anchor="b" anchorCtr="0">
            <a:noAutofit/>
          </a:bodyPr>
          <a:lstStyle/>
          <a:p>
            <a:pPr lvl="0"/>
            <a:fld id="{24043005-C0C2-473C-9302-14CBBCFAE5A9}" type="slidenum">
              <a:t>35</a:t>
            </a:fld>
            <a:endParaRPr lang="sl-SI"/>
          </a:p>
        </p:txBody>
      </p:sp>
      <p:sp>
        <p:nvSpPr>
          <p:cNvPr id="2" name="Slide Image Placeholder 1">
            <a:extLst>
              <a:ext uri="{FF2B5EF4-FFF2-40B4-BE49-F238E27FC236}">
                <a16:creationId xmlns:a16="http://schemas.microsoft.com/office/drawing/2014/main" id="{C63EEE23-3A94-4B27-B08E-90E1BB24C61F}"/>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9E6920D-C0E7-48E9-BB8B-2A4ABFE0038A}"/>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A95B723-397F-40BD-9F60-6595526F5424}"/>
              </a:ext>
            </a:extLst>
          </p:cNvPr>
          <p:cNvSpPr txBox="1">
            <a:spLocks noGrp="1"/>
          </p:cNvSpPr>
          <p:nvPr>
            <p:ph type="sldNum" sz="quarter" idx="5"/>
          </p:nvPr>
        </p:nvSpPr>
        <p:spPr>
          <a:ln/>
        </p:spPr>
        <p:txBody>
          <a:bodyPr vert="horz" wrap="none" lIns="90000" tIns="46800" rIns="90000" bIns="46800" anchor="b" anchorCtr="0">
            <a:noAutofit/>
          </a:bodyPr>
          <a:lstStyle/>
          <a:p>
            <a:pPr lvl="0"/>
            <a:fld id="{E65E1DFF-A5DF-42DE-B046-9160AEFD6996}" type="slidenum">
              <a:t>36</a:t>
            </a:fld>
            <a:endParaRPr lang="sl-SI"/>
          </a:p>
        </p:txBody>
      </p:sp>
      <p:sp>
        <p:nvSpPr>
          <p:cNvPr id="2" name="Slide Image Placeholder 1">
            <a:extLst>
              <a:ext uri="{FF2B5EF4-FFF2-40B4-BE49-F238E27FC236}">
                <a16:creationId xmlns:a16="http://schemas.microsoft.com/office/drawing/2014/main" id="{7145C5AA-A403-469A-9345-0C2FAB5AB5AB}"/>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EDA6DCA4-3CC9-4F49-B2BF-C11E53C5A70C}"/>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85FB3ED0-7C7A-4EE2-ABBD-6D943183D191}"/>
              </a:ext>
            </a:extLst>
          </p:cNvPr>
          <p:cNvSpPr txBox="1">
            <a:spLocks noGrp="1"/>
          </p:cNvSpPr>
          <p:nvPr>
            <p:ph type="sldNum" sz="quarter" idx="5"/>
          </p:nvPr>
        </p:nvSpPr>
        <p:spPr>
          <a:ln/>
        </p:spPr>
        <p:txBody>
          <a:bodyPr vert="horz" wrap="none" lIns="90000" tIns="46800" rIns="90000" bIns="46800" anchor="b" anchorCtr="0">
            <a:noAutofit/>
          </a:bodyPr>
          <a:lstStyle/>
          <a:p>
            <a:pPr lvl="0"/>
            <a:fld id="{5EA2CF62-DB39-422C-8B72-B33B38BD26C4}" type="slidenum">
              <a:t>37</a:t>
            </a:fld>
            <a:endParaRPr lang="sl-SI"/>
          </a:p>
        </p:txBody>
      </p:sp>
      <p:sp>
        <p:nvSpPr>
          <p:cNvPr id="2" name="Slide Image Placeholder 1">
            <a:extLst>
              <a:ext uri="{FF2B5EF4-FFF2-40B4-BE49-F238E27FC236}">
                <a16:creationId xmlns:a16="http://schemas.microsoft.com/office/drawing/2014/main" id="{ABAE3C50-6B4E-4AB2-8A64-493A56104663}"/>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55B89C32-725D-4479-BED1-178E2FC48532}"/>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0BC8B202-9693-40D2-9545-6F71AF287882}"/>
              </a:ext>
            </a:extLst>
          </p:cNvPr>
          <p:cNvSpPr txBox="1">
            <a:spLocks noGrp="1"/>
          </p:cNvSpPr>
          <p:nvPr>
            <p:ph type="sldNum" sz="quarter" idx="5"/>
          </p:nvPr>
        </p:nvSpPr>
        <p:spPr>
          <a:ln/>
        </p:spPr>
        <p:txBody>
          <a:bodyPr vert="horz" wrap="none" lIns="90000" tIns="46800" rIns="90000" bIns="46800" anchor="b" anchorCtr="0">
            <a:noAutofit/>
          </a:bodyPr>
          <a:lstStyle/>
          <a:p>
            <a:pPr lvl="0"/>
            <a:fld id="{0153A587-DDC6-46FC-BDF9-9E26252EA3D6}" type="slidenum">
              <a:t>38</a:t>
            </a:fld>
            <a:endParaRPr lang="sl-SI"/>
          </a:p>
        </p:txBody>
      </p:sp>
      <p:sp>
        <p:nvSpPr>
          <p:cNvPr id="2" name="Slide Image Placeholder 1">
            <a:extLst>
              <a:ext uri="{FF2B5EF4-FFF2-40B4-BE49-F238E27FC236}">
                <a16:creationId xmlns:a16="http://schemas.microsoft.com/office/drawing/2014/main" id="{E8E119A1-8184-47D3-BB0D-FDD07A78FB48}"/>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AF618D52-BC2F-4BE7-B817-8DF45C9EA5A1}"/>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B6ECADCE-0927-470B-991F-7DAD557CC9D1}"/>
              </a:ext>
            </a:extLst>
          </p:cNvPr>
          <p:cNvSpPr txBox="1">
            <a:spLocks noGrp="1"/>
          </p:cNvSpPr>
          <p:nvPr>
            <p:ph type="sldNum" sz="quarter" idx="5"/>
          </p:nvPr>
        </p:nvSpPr>
        <p:spPr>
          <a:ln/>
        </p:spPr>
        <p:txBody>
          <a:bodyPr vert="horz" wrap="none" lIns="90000" tIns="46800" rIns="90000" bIns="46800" anchor="b" anchorCtr="0">
            <a:noAutofit/>
          </a:bodyPr>
          <a:lstStyle/>
          <a:p>
            <a:pPr lvl="0"/>
            <a:fld id="{414C3C2C-D71F-4313-B3E7-278690265A05}" type="slidenum">
              <a:t>4</a:t>
            </a:fld>
            <a:endParaRPr lang="sl-SI"/>
          </a:p>
        </p:txBody>
      </p:sp>
      <p:sp>
        <p:nvSpPr>
          <p:cNvPr id="2" name="Slide Image Placeholder 1">
            <a:extLst>
              <a:ext uri="{FF2B5EF4-FFF2-40B4-BE49-F238E27FC236}">
                <a16:creationId xmlns:a16="http://schemas.microsoft.com/office/drawing/2014/main" id="{2B144877-ABF9-41B6-BFCE-735EF1951A75}"/>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60AE50B0-6BB2-48AB-8246-69C90AA7C85A}"/>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FD57642E-26A2-4593-AAA4-AF705C43CB70}"/>
              </a:ext>
            </a:extLst>
          </p:cNvPr>
          <p:cNvSpPr txBox="1">
            <a:spLocks noGrp="1"/>
          </p:cNvSpPr>
          <p:nvPr>
            <p:ph type="sldNum" sz="quarter" idx="5"/>
          </p:nvPr>
        </p:nvSpPr>
        <p:spPr>
          <a:ln/>
        </p:spPr>
        <p:txBody>
          <a:bodyPr vert="horz" wrap="none" lIns="90000" tIns="46800" rIns="90000" bIns="46800" anchor="b" anchorCtr="0">
            <a:noAutofit/>
          </a:bodyPr>
          <a:lstStyle/>
          <a:p>
            <a:pPr lvl="0"/>
            <a:fld id="{AC0F5BBC-B1BE-41A9-B29F-9168534AC562}" type="slidenum">
              <a:t>5</a:t>
            </a:fld>
            <a:endParaRPr lang="sl-SI"/>
          </a:p>
        </p:txBody>
      </p:sp>
      <p:sp>
        <p:nvSpPr>
          <p:cNvPr id="2" name="Slide Image Placeholder 1">
            <a:extLst>
              <a:ext uri="{FF2B5EF4-FFF2-40B4-BE49-F238E27FC236}">
                <a16:creationId xmlns:a16="http://schemas.microsoft.com/office/drawing/2014/main" id="{DF2029DE-473F-4B24-AB8C-1FF325F34995}"/>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861A1F83-AF39-4BCF-A993-74AB6505491F}"/>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C3E31E92-75B2-4C09-9863-E58B61FB1CF5}"/>
              </a:ext>
            </a:extLst>
          </p:cNvPr>
          <p:cNvSpPr txBox="1">
            <a:spLocks noGrp="1"/>
          </p:cNvSpPr>
          <p:nvPr>
            <p:ph type="sldNum" sz="quarter" idx="5"/>
          </p:nvPr>
        </p:nvSpPr>
        <p:spPr>
          <a:ln/>
        </p:spPr>
        <p:txBody>
          <a:bodyPr vert="horz" wrap="none" lIns="90000" tIns="46800" rIns="90000" bIns="46800" anchor="b" anchorCtr="0">
            <a:noAutofit/>
          </a:bodyPr>
          <a:lstStyle/>
          <a:p>
            <a:pPr lvl="0"/>
            <a:fld id="{337A4A92-361D-4DB1-971C-8DC56BEE07BF}" type="slidenum">
              <a:t>6</a:t>
            </a:fld>
            <a:endParaRPr lang="sl-SI"/>
          </a:p>
        </p:txBody>
      </p:sp>
      <p:sp>
        <p:nvSpPr>
          <p:cNvPr id="2" name="Slide Image Placeholder 1">
            <a:extLst>
              <a:ext uri="{FF2B5EF4-FFF2-40B4-BE49-F238E27FC236}">
                <a16:creationId xmlns:a16="http://schemas.microsoft.com/office/drawing/2014/main" id="{1612F56E-78B2-43F6-BD65-ACEDFF243960}"/>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2EA18C47-ACF9-4CE4-840B-34E874805D3B}"/>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4B2507C6-E7D5-427C-860F-C6FCF9462E86}"/>
              </a:ext>
            </a:extLst>
          </p:cNvPr>
          <p:cNvSpPr txBox="1">
            <a:spLocks noGrp="1"/>
          </p:cNvSpPr>
          <p:nvPr>
            <p:ph type="sldNum" sz="quarter" idx="5"/>
          </p:nvPr>
        </p:nvSpPr>
        <p:spPr>
          <a:ln/>
        </p:spPr>
        <p:txBody>
          <a:bodyPr vert="horz" wrap="none" lIns="90000" tIns="46800" rIns="90000" bIns="46800" anchor="b" anchorCtr="0">
            <a:noAutofit/>
          </a:bodyPr>
          <a:lstStyle/>
          <a:p>
            <a:pPr lvl="0"/>
            <a:fld id="{FB78BAC0-A4DD-448A-B20F-173D461DDCA7}" type="slidenum">
              <a:t>7</a:t>
            </a:fld>
            <a:endParaRPr lang="sl-SI"/>
          </a:p>
        </p:txBody>
      </p:sp>
      <p:sp>
        <p:nvSpPr>
          <p:cNvPr id="2" name="Slide Image Placeholder 1">
            <a:extLst>
              <a:ext uri="{FF2B5EF4-FFF2-40B4-BE49-F238E27FC236}">
                <a16:creationId xmlns:a16="http://schemas.microsoft.com/office/drawing/2014/main" id="{13DAAB67-671E-4261-B03B-1647528D1502}"/>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9C9A385C-F096-4CC0-809B-44F503E50DB2}"/>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16DD3B20-9A91-40B3-9A23-8262A5F9D316}"/>
              </a:ext>
            </a:extLst>
          </p:cNvPr>
          <p:cNvSpPr txBox="1">
            <a:spLocks noGrp="1"/>
          </p:cNvSpPr>
          <p:nvPr>
            <p:ph type="sldNum" sz="quarter" idx="5"/>
          </p:nvPr>
        </p:nvSpPr>
        <p:spPr>
          <a:ln/>
        </p:spPr>
        <p:txBody>
          <a:bodyPr vert="horz" wrap="none" lIns="90000" tIns="46800" rIns="90000" bIns="46800" anchor="b" anchorCtr="0">
            <a:noAutofit/>
          </a:bodyPr>
          <a:lstStyle/>
          <a:p>
            <a:pPr lvl="0"/>
            <a:fld id="{095BB5B3-C5D2-4678-AE12-8E2BBA0560D3}" type="slidenum">
              <a:t>8</a:t>
            </a:fld>
            <a:endParaRPr lang="sl-SI"/>
          </a:p>
        </p:txBody>
      </p:sp>
      <p:sp>
        <p:nvSpPr>
          <p:cNvPr id="2" name="Slide Image Placeholder 1">
            <a:extLst>
              <a:ext uri="{FF2B5EF4-FFF2-40B4-BE49-F238E27FC236}">
                <a16:creationId xmlns:a16="http://schemas.microsoft.com/office/drawing/2014/main" id="{3669E376-E075-4C08-A057-639DB81D135B}"/>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F02EC749-F0EE-4672-A9CD-339178D9E960}"/>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7">
            <a:extLst>
              <a:ext uri="{FF2B5EF4-FFF2-40B4-BE49-F238E27FC236}">
                <a16:creationId xmlns:a16="http://schemas.microsoft.com/office/drawing/2014/main" id="{943BA6C7-28F0-4141-8FC5-DAA90ED4E16B}"/>
              </a:ext>
            </a:extLst>
          </p:cNvPr>
          <p:cNvSpPr txBox="1">
            <a:spLocks noGrp="1"/>
          </p:cNvSpPr>
          <p:nvPr>
            <p:ph type="sldNum" sz="quarter" idx="5"/>
          </p:nvPr>
        </p:nvSpPr>
        <p:spPr>
          <a:ln/>
        </p:spPr>
        <p:txBody>
          <a:bodyPr vert="horz" wrap="none" lIns="90000" tIns="46800" rIns="90000" bIns="46800" anchor="b" anchorCtr="0">
            <a:noAutofit/>
          </a:bodyPr>
          <a:lstStyle/>
          <a:p>
            <a:pPr lvl="0"/>
            <a:fld id="{F6882400-F4F9-4E95-861D-C8ADE662EB8A}" type="slidenum">
              <a:t>9</a:t>
            </a:fld>
            <a:endParaRPr lang="sl-SI"/>
          </a:p>
        </p:txBody>
      </p:sp>
      <p:sp>
        <p:nvSpPr>
          <p:cNvPr id="2" name="Slide Image Placeholder 1">
            <a:extLst>
              <a:ext uri="{FF2B5EF4-FFF2-40B4-BE49-F238E27FC236}">
                <a16:creationId xmlns:a16="http://schemas.microsoft.com/office/drawing/2014/main" id="{1401B619-C783-491C-A148-99A545930CF6}"/>
              </a:ext>
            </a:extLst>
          </p:cNvPr>
          <p:cNvSpPr>
            <a:spLocks noGrp="1" noRot="1" noChangeAspect="1" noResize="1"/>
          </p:cNvSpPr>
          <p:nvPr>
            <p:ph type="sldImg"/>
          </p:nvPr>
        </p:nvSpPr>
        <p:spPr>
          <a:xfrm>
            <a:off x="1000125" y="728663"/>
            <a:ext cx="4857750" cy="3643312"/>
          </a:xfrm>
          <a:solidFill>
            <a:schemeClr val="accent1"/>
          </a:solidFill>
          <a:ln w="25400">
            <a:solidFill>
              <a:schemeClr val="accent1">
                <a:shade val="50000"/>
              </a:schemeClr>
            </a:solidFill>
            <a:prstDash val="solid"/>
          </a:ln>
        </p:spPr>
      </p:sp>
      <p:sp>
        <p:nvSpPr>
          <p:cNvPr id="3" name="Notes Placeholder 2">
            <a:extLst>
              <a:ext uri="{FF2B5EF4-FFF2-40B4-BE49-F238E27FC236}">
                <a16:creationId xmlns:a16="http://schemas.microsoft.com/office/drawing/2014/main" id="{CED085E8-6BFB-49EB-ABBF-92B77596DF73}"/>
              </a:ext>
            </a:extLst>
          </p:cNvPr>
          <p:cNvSpPr txBox="1">
            <a:spLocks noGrp="1"/>
          </p:cNvSpPr>
          <p:nvPr>
            <p:ph type="body" sz="quarter" idx="1"/>
          </p:nvPr>
        </p:nvSpPr>
        <p:spPr>
          <a:xfrm>
            <a:off x="914400" y="4614480"/>
            <a:ext cx="5029200" cy="4374360"/>
          </a:xfrm>
        </p:spPr>
        <p:txBody>
          <a:bodyPr/>
          <a:lstStyle/>
          <a:p>
            <a:endParaRPr lang="sl-S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39912-672D-43F0-AF22-6F96430D0D3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75F2A0B-0916-4280-8354-82A3A90D031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EF3154F7-9D2E-4EB0-BE2A-79BAB6B509BD}"/>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CEF2A191-F95C-485A-ABF5-355CA97DEB1E}"/>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27B9D2F5-456C-4218-B9B2-365FD2F29210}"/>
              </a:ext>
            </a:extLst>
          </p:cNvPr>
          <p:cNvSpPr>
            <a:spLocks noGrp="1"/>
          </p:cNvSpPr>
          <p:nvPr>
            <p:ph type="sldNum" sz="quarter" idx="12"/>
          </p:nvPr>
        </p:nvSpPr>
        <p:spPr/>
        <p:txBody>
          <a:bodyPr/>
          <a:lstStyle/>
          <a:p>
            <a:pPr lvl="0"/>
            <a:fld id="{A42538A1-2CB4-4E54-838C-2037EC47E791}" type="slidenum">
              <a:t>‹#›</a:t>
            </a:fld>
            <a:endParaRPr lang="sl-SI"/>
          </a:p>
        </p:txBody>
      </p:sp>
    </p:spTree>
    <p:extLst>
      <p:ext uri="{BB962C8B-B14F-4D97-AF65-F5344CB8AC3E}">
        <p14:creationId xmlns:p14="http://schemas.microsoft.com/office/powerpoint/2010/main" val="239427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A2E0F-6DC1-40A5-A5B4-8A7638727207}"/>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23A0787-2091-4AF7-A8A4-82EDC45A6E8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F9B268F-7AE8-43F8-B0AF-8742E18088FB}"/>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CD4203ED-D217-4D70-839E-5D685B0CBF51}"/>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78E62B51-2A17-4517-9CDC-6ED2694366E7}"/>
              </a:ext>
            </a:extLst>
          </p:cNvPr>
          <p:cNvSpPr>
            <a:spLocks noGrp="1"/>
          </p:cNvSpPr>
          <p:nvPr>
            <p:ph type="sldNum" sz="quarter" idx="12"/>
          </p:nvPr>
        </p:nvSpPr>
        <p:spPr/>
        <p:txBody>
          <a:bodyPr/>
          <a:lstStyle/>
          <a:p>
            <a:pPr lvl="0"/>
            <a:fld id="{E1B7334D-0C14-4472-8229-76BCBA7A92DF}" type="slidenum">
              <a:t>‹#›</a:t>
            </a:fld>
            <a:endParaRPr lang="sl-SI"/>
          </a:p>
        </p:txBody>
      </p:sp>
    </p:spTree>
    <p:extLst>
      <p:ext uri="{BB962C8B-B14F-4D97-AF65-F5344CB8AC3E}">
        <p14:creationId xmlns:p14="http://schemas.microsoft.com/office/powerpoint/2010/main" val="1656258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4C9EE7E-930A-4F60-923F-8449BBC7BB9A}"/>
              </a:ext>
            </a:extLst>
          </p:cNvPr>
          <p:cNvSpPr>
            <a:spLocks noGrp="1"/>
          </p:cNvSpPr>
          <p:nvPr>
            <p:ph type="title" orient="vert"/>
          </p:nvPr>
        </p:nvSpPr>
        <p:spPr>
          <a:xfrm>
            <a:off x="6515100" y="463550"/>
            <a:ext cx="1943100" cy="563245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5CDD6E6A-37DF-4053-A77B-35A7AA8B8E76}"/>
              </a:ext>
            </a:extLst>
          </p:cNvPr>
          <p:cNvSpPr>
            <a:spLocks noGrp="1"/>
          </p:cNvSpPr>
          <p:nvPr>
            <p:ph type="body" orient="vert" idx="1"/>
          </p:nvPr>
        </p:nvSpPr>
        <p:spPr>
          <a:xfrm>
            <a:off x="685800" y="463550"/>
            <a:ext cx="5676900" cy="5632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B4655AD-7E59-49DE-A25E-A9B685F7471F}"/>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C9967611-34A1-42D3-A1B4-00112B6B7DD8}"/>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FB1B92F8-9A40-42AB-BCF3-F8D9075A6E9A}"/>
              </a:ext>
            </a:extLst>
          </p:cNvPr>
          <p:cNvSpPr>
            <a:spLocks noGrp="1"/>
          </p:cNvSpPr>
          <p:nvPr>
            <p:ph type="sldNum" sz="quarter" idx="12"/>
          </p:nvPr>
        </p:nvSpPr>
        <p:spPr/>
        <p:txBody>
          <a:bodyPr/>
          <a:lstStyle/>
          <a:p>
            <a:pPr lvl="0"/>
            <a:fld id="{D7875F18-2FCB-4689-9543-30A348DD11C5}" type="slidenum">
              <a:t>‹#›</a:t>
            </a:fld>
            <a:endParaRPr lang="sl-SI"/>
          </a:p>
        </p:txBody>
      </p:sp>
    </p:spTree>
    <p:extLst>
      <p:ext uri="{BB962C8B-B14F-4D97-AF65-F5344CB8AC3E}">
        <p14:creationId xmlns:p14="http://schemas.microsoft.com/office/powerpoint/2010/main" val="65002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6B00F-B2D0-42A4-B751-0203C9EFDEE0}"/>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56B50394-5866-4824-9A1C-0E9CD53158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24F6E2A-FC75-4DCB-BD68-E08935BA01A7}"/>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26B77A6A-FA3E-4A77-BEBE-179047548CAE}"/>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614E8976-6A05-4067-9C6D-4F3A518B8745}"/>
              </a:ext>
            </a:extLst>
          </p:cNvPr>
          <p:cNvSpPr>
            <a:spLocks noGrp="1"/>
          </p:cNvSpPr>
          <p:nvPr>
            <p:ph type="sldNum" sz="quarter" idx="12"/>
          </p:nvPr>
        </p:nvSpPr>
        <p:spPr/>
        <p:txBody>
          <a:bodyPr/>
          <a:lstStyle/>
          <a:p>
            <a:pPr lvl="0"/>
            <a:fld id="{17A6497F-7C65-45D4-8384-5A0533038FBE}" type="slidenum">
              <a:t>‹#›</a:t>
            </a:fld>
            <a:endParaRPr lang="sl-SI"/>
          </a:p>
        </p:txBody>
      </p:sp>
    </p:spTree>
    <p:extLst>
      <p:ext uri="{BB962C8B-B14F-4D97-AF65-F5344CB8AC3E}">
        <p14:creationId xmlns:p14="http://schemas.microsoft.com/office/powerpoint/2010/main" val="312709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A347F2-7C2E-457A-BA3B-6C5DD335B5A6}"/>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3F2F599-DCA3-4EC7-BDBC-6C3ED772F16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685D97-6394-48A8-8F33-1022D3190122}"/>
              </a:ext>
            </a:extLst>
          </p:cNvPr>
          <p:cNvSpPr>
            <a:spLocks noGrp="1"/>
          </p:cNvSpPr>
          <p:nvPr>
            <p:ph type="dt" sz="half" idx="10"/>
          </p:nvPr>
        </p:nvSpPr>
        <p:spPr/>
        <p:txBody>
          <a:bodyPr/>
          <a:lstStyle/>
          <a:p>
            <a:pPr lvl="0"/>
            <a:endParaRPr lang="sl-SI"/>
          </a:p>
        </p:txBody>
      </p:sp>
      <p:sp>
        <p:nvSpPr>
          <p:cNvPr id="5" name="Footer Placeholder 4">
            <a:extLst>
              <a:ext uri="{FF2B5EF4-FFF2-40B4-BE49-F238E27FC236}">
                <a16:creationId xmlns:a16="http://schemas.microsoft.com/office/drawing/2014/main" id="{5507F05E-AEA7-4AF8-8AFB-48C95294C0C6}"/>
              </a:ext>
            </a:extLst>
          </p:cNvPr>
          <p:cNvSpPr>
            <a:spLocks noGrp="1"/>
          </p:cNvSpPr>
          <p:nvPr>
            <p:ph type="ftr" sz="quarter" idx="11"/>
          </p:nvPr>
        </p:nvSpPr>
        <p:spPr/>
        <p:txBody>
          <a:bodyPr/>
          <a:lstStyle/>
          <a:p>
            <a:pPr lvl="0"/>
            <a:endParaRPr lang="sl-SI"/>
          </a:p>
        </p:txBody>
      </p:sp>
      <p:sp>
        <p:nvSpPr>
          <p:cNvPr id="6" name="Slide Number Placeholder 5">
            <a:extLst>
              <a:ext uri="{FF2B5EF4-FFF2-40B4-BE49-F238E27FC236}">
                <a16:creationId xmlns:a16="http://schemas.microsoft.com/office/drawing/2014/main" id="{D9B6BD93-90F3-404B-9D55-7D4928429F51}"/>
              </a:ext>
            </a:extLst>
          </p:cNvPr>
          <p:cNvSpPr>
            <a:spLocks noGrp="1"/>
          </p:cNvSpPr>
          <p:nvPr>
            <p:ph type="sldNum" sz="quarter" idx="12"/>
          </p:nvPr>
        </p:nvSpPr>
        <p:spPr/>
        <p:txBody>
          <a:bodyPr/>
          <a:lstStyle/>
          <a:p>
            <a:pPr lvl="0"/>
            <a:fld id="{1D84657D-7ED7-4F5A-8330-E6688EA130A0}" type="slidenum">
              <a:t>‹#›</a:t>
            </a:fld>
            <a:endParaRPr lang="sl-SI"/>
          </a:p>
        </p:txBody>
      </p:sp>
    </p:spTree>
    <p:extLst>
      <p:ext uri="{BB962C8B-B14F-4D97-AF65-F5344CB8AC3E}">
        <p14:creationId xmlns:p14="http://schemas.microsoft.com/office/powerpoint/2010/main" val="2826739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F9E24-6750-42FE-AA7F-E745DAE7F2E9}"/>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2DF7A800-62D2-4CAD-A8D7-E62E3F90165A}"/>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49BDA0B5-9345-4FA4-B3BA-8B4161BAB938}"/>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14780884-4E17-46E3-86FD-8601B2436D1B}"/>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63B63C62-D0BD-4C26-8DC2-AC717BD01057}"/>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ABF2E7E5-DFC3-4466-B24B-9FC562B981AD}"/>
              </a:ext>
            </a:extLst>
          </p:cNvPr>
          <p:cNvSpPr>
            <a:spLocks noGrp="1"/>
          </p:cNvSpPr>
          <p:nvPr>
            <p:ph type="sldNum" sz="quarter" idx="12"/>
          </p:nvPr>
        </p:nvSpPr>
        <p:spPr/>
        <p:txBody>
          <a:bodyPr/>
          <a:lstStyle/>
          <a:p>
            <a:pPr lvl="0"/>
            <a:fld id="{89410DE4-7BBF-4416-8128-B6962D624059}" type="slidenum">
              <a:t>‹#›</a:t>
            </a:fld>
            <a:endParaRPr lang="sl-SI"/>
          </a:p>
        </p:txBody>
      </p:sp>
    </p:spTree>
    <p:extLst>
      <p:ext uri="{BB962C8B-B14F-4D97-AF65-F5344CB8AC3E}">
        <p14:creationId xmlns:p14="http://schemas.microsoft.com/office/powerpoint/2010/main" val="37194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2E3149-5F68-49CE-A7CA-FFEFADE3DF0F}"/>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7FE71C90-3130-4D88-AADE-10426FD0C27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DBEDD02-A2C0-48FE-85AE-117D4208DFD0}"/>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9F33F3F6-75D9-4152-8158-C4AE3FD8E72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624556-36DE-48E9-ADA4-DF568BBADB43}"/>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34909F86-CD85-45AA-BDA6-ED105F2E8F9C}"/>
              </a:ext>
            </a:extLst>
          </p:cNvPr>
          <p:cNvSpPr>
            <a:spLocks noGrp="1"/>
          </p:cNvSpPr>
          <p:nvPr>
            <p:ph type="dt" sz="half" idx="10"/>
          </p:nvPr>
        </p:nvSpPr>
        <p:spPr/>
        <p:txBody>
          <a:bodyPr/>
          <a:lstStyle/>
          <a:p>
            <a:pPr lvl="0"/>
            <a:endParaRPr lang="sl-SI"/>
          </a:p>
        </p:txBody>
      </p:sp>
      <p:sp>
        <p:nvSpPr>
          <p:cNvPr id="8" name="Footer Placeholder 7">
            <a:extLst>
              <a:ext uri="{FF2B5EF4-FFF2-40B4-BE49-F238E27FC236}">
                <a16:creationId xmlns:a16="http://schemas.microsoft.com/office/drawing/2014/main" id="{06ACCB27-83D4-4939-8D8C-09FA6C9EC7DB}"/>
              </a:ext>
            </a:extLst>
          </p:cNvPr>
          <p:cNvSpPr>
            <a:spLocks noGrp="1"/>
          </p:cNvSpPr>
          <p:nvPr>
            <p:ph type="ftr" sz="quarter" idx="11"/>
          </p:nvPr>
        </p:nvSpPr>
        <p:spPr/>
        <p:txBody>
          <a:bodyPr/>
          <a:lstStyle/>
          <a:p>
            <a:pPr lvl="0"/>
            <a:endParaRPr lang="sl-SI"/>
          </a:p>
        </p:txBody>
      </p:sp>
      <p:sp>
        <p:nvSpPr>
          <p:cNvPr id="9" name="Slide Number Placeholder 8">
            <a:extLst>
              <a:ext uri="{FF2B5EF4-FFF2-40B4-BE49-F238E27FC236}">
                <a16:creationId xmlns:a16="http://schemas.microsoft.com/office/drawing/2014/main" id="{34CE77D9-F73F-45C4-A4DE-91BC809E3128}"/>
              </a:ext>
            </a:extLst>
          </p:cNvPr>
          <p:cNvSpPr>
            <a:spLocks noGrp="1"/>
          </p:cNvSpPr>
          <p:nvPr>
            <p:ph type="sldNum" sz="quarter" idx="12"/>
          </p:nvPr>
        </p:nvSpPr>
        <p:spPr/>
        <p:txBody>
          <a:bodyPr/>
          <a:lstStyle/>
          <a:p>
            <a:pPr lvl="0"/>
            <a:fld id="{8240F541-AF72-4F02-A957-12EA0941685B}" type="slidenum">
              <a:t>‹#›</a:t>
            </a:fld>
            <a:endParaRPr lang="sl-SI"/>
          </a:p>
        </p:txBody>
      </p:sp>
    </p:spTree>
    <p:extLst>
      <p:ext uri="{BB962C8B-B14F-4D97-AF65-F5344CB8AC3E}">
        <p14:creationId xmlns:p14="http://schemas.microsoft.com/office/powerpoint/2010/main" val="19995360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AA087-8B8C-49CC-A491-D717A604344B}"/>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5AC49F8A-2596-4F6E-956E-892E52EE5BDD}"/>
              </a:ext>
            </a:extLst>
          </p:cNvPr>
          <p:cNvSpPr>
            <a:spLocks noGrp="1"/>
          </p:cNvSpPr>
          <p:nvPr>
            <p:ph type="dt" sz="half" idx="10"/>
          </p:nvPr>
        </p:nvSpPr>
        <p:spPr/>
        <p:txBody>
          <a:bodyPr/>
          <a:lstStyle/>
          <a:p>
            <a:pPr lvl="0"/>
            <a:endParaRPr lang="sl-SI"/>
          </a:p>
        </p:txBody>
      </p:sp>
      <p:sp>
        <p:nvSpPr>
          <p:cNvPr id="4" name="Footer Placeholder 3">
            <a:extLst>
              <a:ext uri="{FF2B5EF4-FFF2-40B4-BE49-F238E27FC236}">
                <a16:creationId xmlns:a16="http://schemas.microsoft.com/office/drawing/2014/main" id="{8CF5CE73-B0DE-433B-B993-34EA0D49CF21}"/>
              </a:ext>
            </a:extLst>
          </p:cNvPr>
          <p:cNvSpPr>
            <a:spLocks noGrp="1"/>
          </p:cNvSpPr>
          <p:nvPr>
            <p:ph type="ftr" sz="quarter" idx="11"/>
          </p:nvPr>
        </p:nvSpPr>
        <p:spPr/>
        <p:txBody>
          <a:bodyPr/>
          <a:lstStyle/>
          <a:p>
            <a:pPr lvl="0"/>
            <a:endParaRPr lang="sl-SI"/>
          </a:p>
        </p:txBody>
      </p:sp>
      <p:sp>
        <p:nvSpPr>
          <p:cNvPr id="5" name="Slide Number Placeholder 4">
            <a:extLst>
              <a:ext uri="{FF2B5EF4-FFF2-40B4-BE49-F238E27FC236}">
                <a16:creationId xmlns:a16="http://schemas.microsoft.com/office/drawing/2014/main" id="{02ED6CFC-EC27-4860-A895-24FBEBD18D6D}"/>
              </a:ext>
            </a:extLst>
          </p:cNvPr>
          <p:cNvSpPr>
            <a:spLocks noGrp="1"/>
          </p:cNvSpPr>
          <p:nvPr>
            <p:ph type="sldNum" sz="quarter" idx="12"/>
          </p:nvPr>
        </p:nvSpPr>
        <p:spPr/>
        <p:txBody>
          <a:bodyPr/>
          <a:lstStyle/>
          <a:p>
            <a:pPr lvl="0"/>
            <a:fld id="{F69D64A1-5D29-4F81-BA6E-8F7435A2A640}" type="slidenum">
              <a:t>‹#›</a:t>
            </a:fld>
            <a:endParaRPr lang="sl-SI"/>
          </a:p>
        </p:txBody>
      </p:sp>
    </p:spTree>
    <p:extLst>
      <p:ext uri="{BB962C8B-B14F-4D97-AF65-F5344CB8AC3E}">
        <p14:creationId xmlns:p14="http://schemas.microsoft.com/office/powerpoint/2010/main" val="10660968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150039-33A7-4038-A9F3-CE7FD924967D}"/>
              </a:ext>
            </a:extLst>
          </p:cNvPr>
          <p:cNvSpPr>
            <a:spLocks noGrp="1"/>
          </p:cNvSpPr>
          <p:nvPr>
            <p:ph type="dt" sz="half" idx="10"/>
          </p:nvPr>
        </p:nvSpPr>
        <p:spPr/>
        <p:txBody>
          <a:bodyPr/>
          <a:lstStyle/>
          <a:p>
            <a:pPr lvl="0"/>
            <a:endParaRPr lang="sl-SI"/>
          </a:p>
        </p:txBody>
      </p:sp>
      <p:sp>
        <p:nvSpPr>
          <p:cNvPr id="3" name="Footer Placeholder 2">
            <a:extLst>
              <a:ext uri="{FF2B5EF4-FFF2-40B4-BE49-F238E27FC236}">
                <a16:creationId xmlns:a16="http://schemas.microsoft.com/office/drawing/2014/main" id="{2A703056-CE89-41E6-B121-D9CF0A9719CB}"/>
              </a:ext>
            </a:extLst>
          </p:cNvPr>
          <p:cNvSpPr>
            <a:spLocks noGrp="1"/>
          </p:cNvSpPr>
          <p:nvPr>
            <p:ph type="ftr" sz="quarter" idx="11"/>
          </p:nvPr>
        </p:nvSpPr>
        <p:spPr/>
        <p:txBody>
          <a:bodyPr/>
          <a:lstStyle/>
          <a:p>
            <a:pPr lvl="0"/>
            <a:endParaRPr lang="sl-SI"/>
          </a:p>
        </p:txBody>
      </p:sp>
      <p:sp>
        <p:nvSpPr>
          <p:cNvPr id="4" name="Slide Number Placeholder 3">
            <a:extLst>
              <a:ext uri="{FF2B5EF4-FFF2-40B4-BE49-F238E27FC236}">
                <a16:creationId xmlns:a16="http://schemas.microsoft.com/office/drawing/2014/main" id="{C47D5A4B-6ACF-48F1-93DF-0C5FDE6870AB}"/>
              </a:ext>
            </a:extLst>
          </p:cNvPr>
          <p:cNvSpPr>
            <a:spLocks noGrp="1"/>
          </p:cNvSpPr>
          <p:nvPr>
            <p:ph type="sldNum" sz="quarter" idx="12"/>
          </p:nvPr>
        </p:nvSpPr>
        <p:spPr/>
        <p:txBody>
          <a:bodyPr/>
          <a:lstStyle/>
          <a:p>
            <a:pPr lvl="0"/>
            <a:fld id="{229174E2-D0C4-4013-A343-A0A04B6B89C7}" type="slidenum">
              <a:t>‹#›</a:t>
            </a:fld>
            <a:endParaRPr lang="sl-SI"/>
          </a:p>
        </p:txBody>
      </p:sp>
    </p:spTree>
    <p:extLst>
      <p:ext uri="{BB962C8B-B14F-4D97-AF65-F5344CB8AC3E}">
        <p14:creationId xmlns:p14="http://schemas.microsoft.com/office/powerpoint/2010/main" val="1974256686"/>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3867B-CF78-4173-8D93-C5FB2282E3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B9FD66AC-BD74-4443-9518-D23B95CAB74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AE43CF13-2D04-4932-BB78-CCB42CC7912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A75E23-015D-47CD-AE16-063331F4478A}"/>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9DD6B8FF-7C48-4386-84AB-E405DDB104A8}"/>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9B65CFC4-DE63-4F61-A0E3-252E3B73BC37}"/>
              </a:ext>
            </a:extLst>
          </p:cNvPr>
          <p:cNvSpPr>
            <a:spLocks noGrp="1"/>
          </p:cNvSpPr>
          <p:nvPr>
            <p:ph type="sldNum" sz="quarter" idx="12"/>
          </p:nvPr>
        </p:nvSpPr>
        <p:spPr/>
        <p:txBody>
          <a:bodyPr/>
          <a:lstStyle/>
          <a:p>
            <a:pPr lvl="0"/>
            <a:fld id="{B1C6971C-2630-47FF-830E-5E501C61C100}" type="slidenum">
              <a:t>‹#›</a:t>
            </a:fld>
            <a:endParaRPr lang="sl-SI"/>
          </a:p>
        </p:txBody>
      </p:sp>
    </p:spTree>
    <p:extLst>
      <p:ext uri="{BB962C8B-B14F-4D97-AF65-F5344CB8AC3E}">
        <p14:creationId xmlns:p14="http://schemas.microsoft.com/office/powerpoint/2010/main" val="1055575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BA696-4E93-498C-9F53-61F0E03BB17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54AD6F5A-8B67-479A-ADCD-517990E45EE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3E5C46BF-4F25-4E89-9A55-87A0093E7C2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AEDEE73-02AE-4CF1-BEAB-2E6E6C736004}"/>
              </a:ext>
            </a:extLst>
          </p:cNvPr>
          <p:cNvSpPr>
            <a:spLocks noGrp="1"/>
          </p:cNvSpPr>
          <p:nvPr>
            <p:ph type="dt" sz="half" idx="10"/>
          </p:nvPr>
        </p:nvSpPr>
        <p:spPr/>
        <p:txBody>
          <a:bodyPr/>
          <a:lstStyle/>
          <a:p>
            <a:pPr lvl="0"/>
            <a:endParaRPr lang="sl-SI"/>
          </a:p>
        </p:txBody>
      </p:sp>
      <p:sp>
        <p:nvSpPr>
          <p:cNvPr id="6" name="Footer Placeholder 5">
            <a:extLst>
              <a:ext uri="{FF2B5EF4-FFF2-40B4-BE49-F238E27FC236}">
                <a16:creationId xmlns:a16="http://schemas.microsoft.com/office/drawing/2014/main" id="{6AA68E69-9048-483C-AF5B-A87F729D66D2}"/>
              </a:ext>
            </a:extLst>
          </p:cNvPr>
          <p:cNvSpPr>
            <a:spLocks noGrp="1"/>
          </p:cNvSpPr>
          <p:nvPr>
            <p:ph type="ftr" sz="quarter" idx="11"/>
          </p:nvPr>
        </p:nvSpPr>
        <p:spPr/>
        <p:txBody>
          <a:bodyPr/>
          <a:lstStyle/>
          <a:p>
            <a:pPr lvl="0"/>
            <a:endParaRPr lang="sl-SI"/>
          </a:p>
        </p:txBody>
      </p:sp>
      <p:sp>
        <p:nvSpPr>
          <p:cNvPr id="7" name="Slide Number Placeholder 6">
            <a:extLst>
              <a:ext uri="{FF2B5EF4-FFF2-40B4-BE49-F238E27FC236}">
                <a16:creationId xmlns:a16="http://schemas.microsoft.com/office/drawing/2014/main" id="{846E0AE7-790C-413C-BFEA-232CF00168EA}"/>
              </a:ext>
            </a:extLst>
          </p:cNvPr>
          <p:cNvSpPr>
            <a:spLocks noGrp="1"/>
          </p:cNvSpPr>
          <p:nvPr>
            <p:ph type="sldNum" sz="quarter" idx="12"/>
          </p:nvPr>
        </p:nvSpPr>
        <p:spPr/>
        <p:txBody>
          <a:bodyPr/>
          <a:lstStyle/>
          <a:p>
            <a:pPr lvl="0"/>
            <a:fld id="{BAF687D7-FA9C-421D-BA28-51996939EA3A}" type="slidenum">
              <a:t>‹#›</a:t>
            </a:fld>
            <a:endParaRPr lang="sl-SI"/>
          </a:p>
        </p:txBody>
      </p:sp>
    </p:spTree>
    <p:extLst>
      <p:ext uri="{BB962C8B-B14F-4D97-AF65-F5344CB8AC3E}">
        <p14:creationId xmlns:p14="http://schemas.microsoft.com/office/powerpoint/2010/main" val="1803372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720FBB-1823-49AC-87A0-FD77A9BE5DB7}"/>
              </a:ext>
            </a:extLst>
          </p:cNvPr>
          <p:cNvSpPr txBox="1">
            <a:spLocks noGrp="1"/>
          </p:cNvSpPr>
          <p:nvPr>
            <p:ph type="title"/>
          </p:nvPr>
        </p:nvSpPr>
        <p:spPr>
          <a:xfrm>
            <a:off x="685799" y="463680"/>
            <a:ext cx="7772400" cy="1434600"/>
          </a:xfrm>
          <a:prstGeom prst="rect">
            <a:avLst/>
          </a:prstGeom>
          <a:noFill/>
          <a:ln>
            <a:noFill/>
          </a:ln>
        </p:spPr>
        <p:txBody>
          <a:bodyPr vert="horz" lIns="0" tIns="0" rIns="0" bIns="0" anchor="ctr"/>
          <a:lstStyle/>
          <a:p>
            <a:endParaRPr lang="sl-SI"/>
          </a:p>
        </p:txBody>
      </p:sp>
      <p:sp>
        <p:nvSpPr>
          <p:cNvPr id="3" name="Text Placeholder 2">
            <a:extLst>
              <a:ext uri="{FF2B5EF4-FFF2-40B4-BE49-F238E27FC236}">
                <a16:creationId xmlns:a16="http://schemas.microsoft.com/office/drawing/2014/main" id="{D5FBBCB7-D7A2-424F-B9BF-77EF2272DBA4}"/>
              </a:ext>
            </a:extLst>
          </p:cNvPr>
          <p:cNvSpPr txBox="1">
            <a:spLocks noGrp="1"/>
          </p:cNvSpPr>
          <p:nvPr>
            <p:ph type="body" idx="1"/>
          </p:nvPr>
        </p:nvSpPr>
        <p:spPr>
          <a:xfrm>
            <a:off x="685799" y="1981080"/>
            <a:ext cx="7772400" cy="4115159"/>
          </a:xfrm>
          <a:prstGeom prst="rect">
            <a:avLst/>
          </a:prstGeom>
          <a:noFill/>
          <a:ln>
            <a:noFill/>
          </a:ln>
        </p:spPr>
        <p:txBody>
          <a:bodyPr vert="horz" lIns="0" tIns="0" rIns="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6F93D21-421B-4BC0-B502-B5CA7607FDEE}"/>
              </a:ext>
            </a:extLst>
          </p:cNvPr>
          <p:cNvSpPr txBox="1">
            <a:spLocks noGrp="1"/>
          </p:cNvSpPr>
          <p:nvPr>
            <p:ph type="dt" sz="half" idx="2"/>
          </p:nvPr>
        </p:nvSpPr>
        <p:spPr>
          <a:xfrm>
            <a:off x="685799" y="6248520"/>
            <a:ext cx="1905120" cy="457559"/>
          </a:xfrm>
          <a:prstGeom prst="rect">
            <a:avLst/>
          </a:prstGeom>
          <a:noFill/>
          <a:ln>
            <a:noFill/>
          </a:ln>
        </p:spPr>
        <p:txBody>
          <a:bodyPr vert="horz" wrap="none" lIns="90000" tIns="46800" rIns="90000" bIns="46800" anchor="t" anchorCtr="0">
            <a:noAutofit/>
          </a:bodyPr>
          <a:lstStyle>
            <a:lvl1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000000"/>
                </a:solidFill>
                <a:latin typeface="Times New Roman" pitchFamily="18"/>
                <a:ea typeface="DejaVu Sans" pitchFamily="2"/>
                <a:cs typeface="DejaVu Sans" pitchFamily="2"/>
              </a:defRPr>
            </a:lvl1pPr>
          </a:lstStyle>
          <a:p>
            <a:pPr lvl="0"/>
            <a:endParaRPr lang="sl-SI"/>
          </a:p>
        </p:txBody>
      </p:sp>
      <p:sp>
        <p:nvSpPr>
          <p:cNvPr id="5" name="Footer Placeholder 4">
            <a:extLst>
              <a:ext uri="{FF2B5EF4-FFF2-40B4-BE49-F238E27FC236}">
                <a16:creationId xmlns:a16="http://schemas.microsoft.com/office/drawing/2014/main" id="{06B376E4-3F6C-40D3-8993-039CC59C4E5E}"/>
              </a:ext>
            </a:extLst>
          </p:cNvPr>
          <p:cNvSpPr txBox="1">
            <a:spLocks noGrp="1"/>
          </p:cNvSpPr>
          <p:nvPr>
            <p:ph type="ftr" sz="quarter" idx="3"/>
          </p:nvPr>
        </p:nvSpPr>
        <p:spPr>
          <a:xfrm>
            <a:off x="3124079" y="6248520"/>
            <a:ext cx="2895839" cy="457559"/>
          </a:xfrm>
          <a:prstGeom prst="rect">
            <a:avLst/>
          </a:prstGeom>
          <a:noFill/>
          <a:ln>
            <a:noFill/>
          </a:ln>
        </p:spPr>
        <p:txBody>
          <a:bodyPr vert="horz" wrap="none" lIns="90000" tIns="46800" rIns="90000" bIns="46800" anchor="t" anchorCtr="0">
            <a:noAutofit/>
          </a:bodyPr>
          <a:lstStyle>
            <a:lvl1pPr marL="0" marR="0" lvl="0" indent="0" algn="ct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000000"/>
                </a:solidFill>
                <a:latin typeface="Times New Roman" pitchFamily="18"/>
                <a:ea typeface="DejaVu Sans" pitchFamily="2"/>
                <a:cs typeface="DejaVu Sans" pitchFamily="2"/>
              </a:defRPr>
            </a:lvl1pPr>
          </a:lstStyle>
          <a:p>
            <a:pPr lvl="0"/>
            <a:endParaRPr lang="sl-SI"/>
          </a:p>
        </p:txBody>
      </p:sp>
      <p:sp>
        <p:nvSpPr>
          <p:cNvPr id="6" name="Slide Number Placeholder 5">
            <a:extLst>
              <a:ext uri="{FF2B5EF4-FFF2-40B4-BE49-F238E27FC236}">
                <a16:creationId xmlns:a16="http://schemas.microsoft.com/office/drawing/2014/main" id="{517C5B0E-08DC-466B-BD58-2CFD40F405D2}"/>
              </a:ext>
            </a:extLst>
          </p:cNvPr>
          <p:cNvSpPr txBox="1">
            <a:spLocks noGrp="1"/>
          </p:cNvSpPr>
          <p:nvPr>
            <p:ph type="sldNum" sz="quarter" idx="4"/>
          </p:nvPr>
        </p:nvSpPr>
        <p:spPr>
          <a:xfrm>
            <a:off x="6553080" y="6248520"/>
            <a:ext cx="1905120" cy="457559"/>
          </a:xfrm>
          <a:prstGeom prst="rect">
            <a:avLst/>
          </a:prstGeom>
          <a:noFill/>
          <a:ln>
            <a:noFill/>
          </a:ln>
        </p:spPr>
        <p:txBody>
          <a:bodyPr vert="horz" wrap="none" lIns="90000" tIns="46800" rIns="90000" bIns="46800" anchor="t" anchorCtr="0">
            <a:noAutofit/>
          </a:bodyPr>
          <a:lstStyle>
            <a:lvl1pPr marL="0" marR="0" lvl="0" indent="0" algn="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1400" b="0" i="0" u="none" strike="noStrike" baseline="0">
                <a:solidFill>
                  <a:srgbClr val="000000"/>
                </a:solidFill>
                <a:latin typeface="Times New Roman" pitchFamily="18"/>
                <a:ea typeface="DejaVu Sans" pitchFamily="2"/>
                <a:cs typeface="DejaVu Sans" pitchFamily="2"/>
              </a:defRPr>
            </a:lvl1pPr>
          </a:lstStyle>
          <a:p>
            <a:pPr lvl="0"/>
            <a:fld id="{8228BDB1-59E5-4826-B63A-561A41B4A3A2}" type="slidenum">
              <a:t>‹#›</a:t>
            </a:fld>
            <a:endParaRPr 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marL="0" marR="0" indent="0" algn="ctr"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defRPr lang="sl-SI" sz="4400" b="0" i="0" u="none" strike="noStrike" baseline="0">
          <a:ln>
            <a:noFill/>
          </a:ln>
          <a:solidFill>
            <a:srgbClr val="000000"/>
          </a:solidFill>
          <a:latin typeface="Times New Roman" pitchFamily="18"/>
        </a:defRPr>
      </a:lvl1pPr>
    </p:titleStyle>
    <p:bodyStyle>
      <a:lvl1pPr marL="342720" marR="0" indent="0" algn="l" rtl="0" hangingPunct="1">
        <a:lnSpc>
          <a:spcPct val="100000"/>
        </a:lnSpc>
        <a:spcBef>
          <a:spcPts val="799"/>
        </a:spcBef>
        <a:spcAft>
          <a:spcPts val="0"/>
        </a:spcAft>
        <a:tabLst>
          <a:tab pos="914040" algn="l"/>
          <a:tab pos="1828439" algn="l"/>
          <a:tab pos="2742839" algn="l"/>
          <a:tab pos="3657239" algn="l"/>
          <a:tab pos="4571639" algn="l"/>
          <a:tab pos="5486040" algn="l"/>
          <a:tab pos="6400440" algn="l"/>
          <a:tab pos="7314840" algn="l"/>
          <a:tab pos="8229240" algn="l"/>
          <a:tab pos="9143640" algn="l"/>
          <a:tab pos="10058040" algn="l"/>
        </a:tabLst>
        <a:defRPr lang="sl-SI" sz="3200" b="0" i="0" u="none" strike="noStrike" baseline="0">
          <a:ln>
            <a:noFill/>
          </a:ln>
          <a:solidFill>
            <a:srgbClr val="000000"/>
          </a:solidFill>
          <a:latin typeface="Times New Roman" pitchFamily="18"/>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wmf"/><Relationship Id="rId4" Type="http://schemas.openxmlformats.org/officeDocument/2006/relationships/image" Target="../media/image14.wm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16.jpg"/></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image" Target="../media/image21.wmf"/><Relationship Id="rId4" Type="http://schemas.openxmlformats.org/officeDocument/2006/relationships/image" Target="../media/image20.png"/></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jp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26.jpg"/><Relationship Id="rId4" Type="http://schemas.openxmlformats.org/officeDocument/2006/relationships/image" Target="../media/image25.wmf"/></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29.xml"/><Relationship Id="rId1" Type="http://schemas.openxmlformats.org/officeDocument/2006/relationships/slideLayout" Target="../slideLayouts/slideLayout7.xml"/><Relationship Id="rId4" Type="http://schemas.openxmlformats.org/officeDocument/2006/relationships/image" Target="../media/image30.wmf"/></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notesSlide" Target="../notesSlides/notesSlide31.xml"/><Relationship Id="rId1" Type="http://schemas.openxmlformats.org/officeDocument/2006/relationships/slideLayout" Target="../slideLayouts/slideLayout7.xml"/><Relationship Id="rId5" Type="http://schemas.openxmlformats.org/officeDocument/2006/relationships/image" Target="../media/image32.wmf"/><Relationship Id="rId4" Type="http://schemas.openxmlformats.org/officeDocument/2006/relationships/image" Target="../media/image25.wmf"/></Relationships>
</file>

<file path=ppt/slides/_rels/slide32.xml.rels><?xml version="1.0" encoding="UTF-8" standalone="yes"?>
<Relationships xmlns="http://schemas.openxmlformats.org/package/2006/relationships"><Relationship Id="rId3" Type="http://schemas.openxmlformats.org/officeDocument/2006/relationships/image" Target="../media/image33.w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notesSlide" Target="../notesSlides/notesSlide3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5.wmf"/><Relationship Id="rId5" Type="http://schemas.openxmlformats.org/officeDocument/2006/relationships/image" Target="../media/image34.png"/><Relationship Id="rId4" Type="http://schemas.openxmlformats.org/officeDocument/2006/relationships/oleObject" Target="../embeddings/oleObject1.bin"/></Relationships>
</file>

<file path=ppt/slides/_rels/slide34.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37.wmf"/><Relationship Id="rId4" Type="http://schemas.openxmlformats.org/officeDocument/2006/relationships/image" Target="../media/image36.wmf"/></Relationships>
</file>

<file path=ppt/slides/_rels/slide35.xml.rels><?xml version="1.0" encoding="UTF-8" standalone="yes"?>
<Relationships xmlns="http://schemas.openxmlformats.org/package/2006/relationships"><Relationship Id="rId3" Type="http://schemas.openxmlformats.org/officeDocument/2006/relationships/image" Target="../media/image38.wmf"/><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40.jpg"/><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41.jpg"/><Relationship Id="rId2" Type="http://schemas.openxmlformats.org/officeDocument/2006/relationships/notesSlide" Target="../notesSlides/notesSlide38.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image" Target="../media/image43.wmf"/><Relationship Id="rId4" Type="http://schemas.openxmlformats.org/officeDocument/2006/relationships/image" Target="../media/image42.jpg"/></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10.wmf"/><Relationship Id="rId4" Type="http://schemas.openxmlformats.org/officeDocument/2006/relationships/image" Target="../media/image9.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owerPoint Presentation">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D077FBAC-E031-42D0-9166-F69A6E885673}"/>
              </a:ext>
            </a:extLst>
          </p:cNvPr>
          <p:cNvSpPr/>
          <p:nvPr/>
        </p:nvSpPr>
        <p:spPr>
          <a:xfrm>
            <a:off x="914400" y="1295280"/>
            <a:ext cx="7620120" cy="1008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6000" b="1" i="0" u="none" strike="noStrike" baseline="0">
                <a:ln>
                  <a:noFill/>
                </a:ln>
                <a:solidFill>
                  <a:srgbClr val="000099"/>
                </a:solidFill>
                <a:effectLst>
                  <a:outerShdw dist="17961" dir="2700000">
                    <a:scrgbClr r="0" g="0" b="0"/>
                  </a:outerShdw>
                </a:effectLst>
                <a:latin typeface="Times New Roman" pitchFamily="18"/>
                <a:ea typeface="DejaVu Sans" pitchFamily="2"/>
                <a:cs typeface="DejaVu Sans" pitchFamily="2"/>
              </a:rPr>
              <a:t>ZGODBA O ATOMU</a:t>
            </a:r>
          </a:p>
        </p:txBody>
      </p:sp>
      <p:pic>
        <p:nvPicPr>
          <p:cNvPr id="3" name="Picture 2">
            <a:extLst>
              <a:ext uri="{FF2B5EF4-FFF2-40B4-BE49-F238E27FC236}">
                <a16:creationId xmlns:a16="http://schemas.microsoft.com/office/drawing/2014/main" id="{B86DE00E-10E2-4318-A535-A3E8B5097FDE}"/>
              </a:ext>
            </a:extLst>
          </p:cNvPr>
          <p:cNvPicPr>
            <a:picLocks noChangeAspect="1"/>
          </p:cNvPicPr>
          <p:nvPr/>
        </p:nvPicPr>
        <p:blipFill>
          <a:blip r:embed="rId3">
            <a:lum/>
            <a:alphaModFix/>
          </a:blip>
          <a:srcRect/>
          <a:stretch>
            <a:fillRect/>
          </a:stretch>
        </p:blipFill>
        <p:spPr>
          <a:xfrm>
            <a:off x="2820960" y="2666880"/>
            <a:ext cx="3425760" cy="334331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A1D019B-BF68-4131-9C6F-D1753693E6AC}"/>
              </a:ext>
            </a:extLst>
          </p:cNvPr>
          <p:cNvSpPr/>
          <p:nvPr/>
        </p:nvSpPr>
        <p:spPr>
          <a:xfrm>
            <a:off x="105840" y="0"/>
            <a:ext cx="9062640" cy="6492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Ko so takratni fiziki in kemiki imeli izmerjene relativne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atomske mase za vse takrat znane elemente, so jih poskušali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razvrstiti v smiselno preglednico.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To je uspelo </a:t>
            </a:r>
            <a:r>
              <a:rPr lang="sl-SI" sz="2800" b="1" i="0" u="none" strike="noStrike" baseline="0">
                <a:ln>
                  <a:noFill/>
                </a:ln>
                <a:solidFill>
                  <a:srgbClr val="9900CC"/>
                </a:solidFill>
                <a:latin typeface="Times New Roman" pitchFamily="18"/>
                <a:ea typeface="DejaVu Sans" pitchFamily="2"/>
                <a:cs typeface="DejaVu Sans" pitchFamily="2"/>
              </a:rPr>
              <a:t>Dimitrij</a:t>
            </a:r>
            <a:r>
              <a:rPr lang="sl-SI" sz="2800" b="0" i="0" u="none" strike="noStrike" baseline="0">
                <a:ln>
                  <a:noFill/>
                </a:ln>
                <a:solidFill>
                  <a:srgbClr val="000000"/>
                </a:solidFill>
                <a:latin typeface="Times New Roman" pitchFamily="18"/>
                <a:ea typeface="DejaVu Sans" pitchFamily="2"/>
                <a:cs typeface="DejaVu Sans" pitchFamily="2"/>
              </a:rPr>
              <a:t>-u </a:t>
            </a:r>
            <a:r>
              <a:rPr lang="sl-SI" sz="2800" b="1" i="0" u="none" strike="noStrike" baseline="0">
                <a:ln>
                  <a:noFill/>
                </a:ln>
                <a:solidFill>
                  <a:srgbClr val="9900CC"/>
                </a:solidFill>
                <a:latin typeface="Times New Roman" pitchFamily="18"/>
                <a:ea typeface="DejaVu Sans" pitchFamily="2"/>
                <a:cs typeface="DejaVu Sans" pitchFamily="2"/>
              </a:rPr>
              <a:t>Mendeljejev</a:t>
            </a:r>
            <a:r>
              <a:rPr lang="sl-SI" sz="2800" b="0" i="0" u="none" strike="noStrike" baseline="0">
                <a:ln>
                  <a:noFill/>
                </a:ln>
                <a:solidFill>
                  <a:srgbClr val="000000"/>
                </a:solidFill>
                <a:latin typeface="Times New Roman" pitchFamily="18"/>
                <a:ea typeface="DejaVu Sans" pitchFamily="2"/>
                <a:cs typeface="DejaVu Sans" pitchFamily="2"/>
              </a:rPr>
              <a:t>-u.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Atome je </a:t>
            </a:r>
            <a:r>
              <a:rPr lang="sl-SI" sz="28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uredil po naraščajoči relativni atomski masi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združil tudi po sorodnih kemijskih lastnostih</a:t>
            </a:r>
            <a:r>
              <a:rPr lang="sl-SI" sz="2800" b="0" i="0" u="none" strike="noStrike" baseline="0">
                <a:ln>
                  <a:noFill/>
                </a:ln>
                <a:solidFill>
                  <a:srgbClr val="000000"/>
                </a:solidFill>
                <a:latin typeface="Times New Roman" pitchFamily="18"/>
                <a:ea typeface="DejaVu Sans" pitchFamily="2"/>
                <a:cs typeface="DejaVu Sans" pitchFamily="2"/>
              </a:rPr>
              <a:t>. Nekatera mesta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so ostala nezapolnjena. Na teh mestih je </a:t>
            </a:r>
            <a:r>
              <a:rPr lang="sl-SI" sz="2800" b="0" i="0" u="none" strike="noStrike" baseline="0">
                <a:ln>
                  <a:noFill/>
                </a:ln>
                <a:solidFill>
                  <a:srgbClr val="FF0066"/>
                </a:solidFill>
                <a:latin typeface="Times New Roman" pitchFamily="18"/>
                <a:ea typeface="DejaVu Sans" pitchFamily="2"/>
                <a:cs typeface="DejaVu Sans" pitchFamily="2"/>
              </a:rPr>
              <a:t>napovedal še takrat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66"/>
                </a:solidFill>
                <a:latin typeface="Times New Roman" pitchFamily="18"/>
                <a:ea typeface="DejaVu Sans" pitchFamily="2"/>
                <a:cs typeface="DejaVu Sans" pitchFamily="2"/>
              </a:rPr>
              <a:t>neznane elemente in tudi predvideval njihove lastnosti</a:t>
            </a:r>
            <a:r>
              <a:rPr lang="sl-SI" sz="2800" b="0" i="0" u="none" strike="noStrike" baseline="0">
                <a:ln>
                  <a:noFill/>
                </a:ln>
                <a:solidFill>
                  <a:srgbClr val="000000"/>
                </a:solidFill>
                <a:latin typeface="Times New Roman" pitchFamily="18"/>
                <a:ea typeface="DejaVu Sans" pitchFamily="2"/>
                <a:cs typeface="DejaVu Sans" pitchFamily="2"/>
              </a:rPr>
              <a:t>. V tem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je tudi bil čar Mendeljejeve preglednice - </a:t>
            </a:r>
            <a:r>
              <a:rPr lang="sl-SI" sz="2800" b="0" i="0" u="sng" strike="noStrike" baseline="0">
                <a:ln>
                  <a:noFill/>
                </a:ln>
                <a:solidFill>
                  <a:srgbClr val="000000"/>
                </a:solidFill>
                <a:uFillTx/>
                <a:latin typeface="Times New Roman" pitchFamily="18"/>
                <a:ea typeface="DejaVu Sans" pitchFamily="2"/>
                <a:cs typeface="DejaVu Sans" pitchFamily="2"/>
              </a:rPr>
              <a:t>napovedala je nekaj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novega in preverljivega</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Danes to preglednico poznamo kot </a:t>
            </a: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PERIODNI SISTEM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ELEMENTOV</a:t>
            </a:r>
            <a:r>
              <a:rPr lang="sl-SI" sz="2800" b="0" i="0" u="none" strike="noStrike" baseline="0">
                <a:ln>
                  <a:noFill/>
                </a:ln>
                <a:solidFill>
                  <a:srgbClr val="000000"/>
                </a:solidFill>
                <a:latin typeface="Times New Roman" pitchFamily="18"/>
                <a:ea typeface="DejaVu Sans" pitchFamily="2"/>
                <a:cs typeface="DejaVu Sans" pitchFamily="2"/>
              </a:rPr>
              <a:t>.</a:t>
            </a:r>
          </a:p>
        </p:txBody>
      </p:sp>
      <p:pic>
        <p:nvPicPr>
          <p:cNvPr id="3" name="mendelejew">
            <a:extLst>
              <a:ext uri="{FF2B5EF4-FFF2-40B4-BE49-F238E27FC236}">
                <a16:creationId xmlns:a16="http://schemas.microsoft.com/office/drawing/2014/main" id="{DA770591-20E4-4FC8-BC38-749CFE89FE9C}"/>
              </a:ext>
            </a:extLst>
          </p:cNvPr>
          <p:cNvPicPr>
            <a:picLocks noChangeAspect="1"/>
          </p:cNvPicPr>
          <p:nvPr/>
        </p:nvPicPr>
        <p:blipFill>
          <a:blip r:embed="rId3">
            <a:lum/>
            <a:alphaModFix/>
          </a:blip>
          <a:srcRect/>
          <a:stretch>
            <a:fillRect/>
          </a:stretch>
        </p:blipFill>
        <p:spPr>
          <a:xfrm>
            <a:off x="6400799" y="990719"/>
            <a:ext cx="1427040" cy="1676160"/>
          </a:xfrm>
          <a:prstGeom prst="rect">
            <a:avLst/>
          </a:prstGeom>
          <a:noFill/>
          <a:ln>
            <a:noFill/>
          </a:ln>
        </p:spPr>
      </p:pic>
      <p:sp>
        <p:nvSpPr>
          <p:cNvPr id="4" name="Title 3">
            <a:extLst>
              <a:ext uri="{FF2B5EF4-FFF2-40B4-BE49-F238E27FC236}">
                <a16:creationId xmlns:a16="http://schemas.microsoft.com/office/drawing/2014/main" id="{B0EFE7D7-2346-46A6-8997-4861D86F9067}"/>
              </a:ext>
            </a:extLst>
          </p:cNvPr>
          <p:cNvSpPr txBox="1">
            <a:spLocks noGrp="1"/>
          </p:cNvSpPr>
          <p:nvPr>
            <p:ph type="title" idx="4294967295"/>
          </p:nvPr>
        </p:nvSpPr>
        <p:spPr>
          <a:xfrm>
            <a:off x="685799" y="609120"/>
            <a:ext cx="7772400" cy="1143360"/>
          </a:xfrm>
        </p:spPr>
        <p:txBody>
          <a:bodyPr wrap="none" lIns="90000" tIns="46800" rIns="90000" bIns="46800" anchorCtr="0">
            <a:spAutoFit/>
          </a:bodyPr>
          <a:lstStyle/>
          <a:p>
            <a:pPr lvl="0"/>
            <a:endParaRPr lang="sl-SI"/>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B77F9612-63BE-4F82-BEE1-0BF0F1E09275}"/>
              </a:ext>
            </a:extLst>
          </p:cNvPr>
          <p:cNvSpPr/>
          <p:nvPr/>
        </p:nvSpPr>
        <p:spPr>
          <a:xfrm>
            <a:off x="304920" y="431640"/>
            <a:ext cx="8229600"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Dokler ni bila sestavljena  smiselna preglednica, so atomi veljali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za nedeljive.  Zdaj se je pojavil dvom v nedeljivost atomov.</a:t>
            </a:r>
          </a:p>
        </p:txBody>
      </p:sp>
      <p:sp>
        <p:nvSpPr>
          <p:cNvPr id="3" name="Freeform: Shape 2">
            <a:extLst>
              <a:ext uri="{FF2B5EF4-FFF2-40B4-BE49-F238E27FC236}">
                <a16:creationId xmlns:a16="http://schemas.microsoft.com/office/drawing/2014/main" id="{2DCFDB04-CB1B-4364-A643-9EF378458E8D}"/>
              </a:ext>
            </a:extLst>
          </p:cNvPr>
          <p:cNvSpPr/>
          <p:nvPr/>
        </p:nvSpPr>
        <p:spPr>
          <a:xfrm>
            <a:off x="303120" y="2514600"/>
            <a:ext cx="8517240" cy="393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Z elementi so izvajali različne poskuse, med drugim tudi z</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elektrolizo. </a:t>
            </a:r>
            <a:r>
              <a:rPr lang="sl-SI" sz="2800" b="0" i="0" u="none" strike="noStrike" baseline="0">
                <a:ln>
                  <a:noFill/>
                </a:ln>
                <a:solidFill>
                  <a:srgbClr val="3333CC"/>
                </a:solidFill>
                <a:latin typeface="Times New Roman" pitchFamily="18"/>
                <a:ea typeface="DejaVu Sans" pitchFamily="2"/>
                <a:cs typeface="DejaVu Sans" pitchFamily="2"/>
              </a:rPr>
              <a:t>Michael Faraday</a:t>
            </a:r>
            <a:r>
              <a:rPr lang="sl-SI" sz="2800" b="0" i="0" u="none" strike="noStrike" baseline="0">
                <a:ln>
                  <a:noFill/>
                </a:ln>
                <a:solidFill>
                  <a:srgbClr val="000000"/>
                </a:solidFill>
                <a:latin typeface="Times New Roman" pitchFamily="18"/>
                <a:ea typeface="DejaVu Sans" pitchFamily="2"/>
                <a:cs typeface="DejaVu Sans" pitchFamily="2"/>
              </a:rPr>
              <a:t> je postavil zakone elektrolize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in vpeljal še ione. Ioni so naelektreni atomi.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Ugotovil je, da imajo ioni kemijsko sorodnih elementov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enak naboj.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Že Faraday-a je zanimalo, kolikšen naboj nosi ion, vendar</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njemu ni uspelo odgovoriti na to vprašanje.</a:t>
            </a:r>
          </a:p>
        </p:txBody>
      </p:sp>
      <p:grpSp>
        <p:nvGrpSpPr>
          <p:cNvPr id="4" name="Group 3">
            <a:extLst>
              <a:ext uri="{FF2B5EF4-FFF2-40B4-BE49-F238E27FC236}">
                <a16:creationId xmlns:a16="http://schemas.microsoft.com/office/drawing/2014/main" id="{75603A87-AD24-4D82-A331-F4488D36F8D7}"/>
              </a:ext>
            </a:extLst>
          </p:cNvPr>
          <p:cNvGrpSpPr/>
          <p:nvPr/>
        </p:nvGrpSpPr>
        <p:grpSpPr>
          <a:xfrm>
            <a:off x="4724280" y="1219320"/>
            <a:ext cx="533160" cy="1245600"/>
            <a:chOff x="4724280" y="1219320"/>
            <a:chExt cx="533160" cy="1245600"/>
          </a:xfrm>
        </p:grpSpPr>
        <p:sp>
          <p:nvSpPr>
            <p:cNvPr id="5" name="Freeform: Shape 4">
              <a:extLst>
                <a:ext uri="{FF2B5EF4-FFF2-40B4-BE49-F238E27FC236}">
                  <a16:creationId xmlns:a16="http://schemas.microsoft.com/office/drawing/2014/main" id="{B36825B1-5424-4A4B-8F85-1DF32DDE6153}"/>
                </a:ext>
              </a:extLst>
            </p:cNvPr>
            <p:cNvSpPr/>
            <p:nvPr/>
          </p:nvSpPr>
          <p:spPr>
            <a:xfrm>
              <a:off x="4724280" y="1600200"/>
              <a:ext cx="208800" cy="423720"/>
            </a:xfrm>
            <a:custGeom>
              <a:avLst/>
              <a:gdLst>
                <a:gd name="f0" fmla="val 0"/>
                <a:gd name="f1" fmla="val 574"/>
                <a:gd name="f2" fmla="val 950"/>
                <a:gd name="f3" fmla="val 304"/>
                <a:gd name="f4" fmla="val 141"/>
                <a:gd name="f5" fmla="val 363"/>
                <a:gd name="f6" fmla="val 82"/>
                <a:gd name="f7" fmla="val 445"/>
                <a:gd name="f8" fmla="val 24"/>
                <a:gd name="f9" fmla="val 504"/>
                <a:gd name="f10" fmla="val 4"/>
                <a:gd name="f11" fmla="val 59"/>
                <a:gd name="f12" fmla="val 539"/>
                <a:gd name="f13" fmla="val 106"/>
                <a:gd name="f14" fmla="val 473"/>
                <a:gd name="f15" fmla="val 309"/>
                <a:gd name="f16" fmla="val 215"/>
                <a:gd name="f17" fmla="val 151"/>
                <a:gd name="f18" fmla="val 305"/>
                <a:gd name="f19" fmla="val 85"/>
                <a:gd name="f20" fmla="val 328"/>
                <a:gd name="f21" fmla="val 62"/>
                <a:gd name="f22" fmla="val 364"/>
                <a:gd name="f23" fmla="val 399"/>
                <a:gd name="f24" fmla="val 222"/>
                <a:gd name="f25" fmla="val 531"/>
                <a:gd name="f26" fmla="val 285"/>
                <a:gd name="f27" fmla="val 575"/>
                <a:gd name="f28" fmla="val 378"/>
                <a:gd name="f29" fmla="val 649"/>
                <a:gd name="f30" fmla="val 719"/>
                <a:gd name="f31" fmla="val 468"/>
                <a:gd name="f32" fmla="val 755"/>
                <a:gd name="f33" fmla="val 398"/>
                <a:gd name="f34" fmla="val 766"/>
                <a:gd name="f35" fmla="val 293"/>
                <a:gd name="f36" fmla="val 227"/>
                <a:gd name="f37" fmla="val 802"/>
                <a:gd name="f38" fmla="val 203"/>
                <a:gd name="f39" fmla="val 892"/>
                <a:gd name="f40" fmla="val 938"/>
                <a:gd name="f41" fmla="val 175"/>
                <a:gd name="f42" fmla="val 132"/>
                <a:gd name="f43" fmla="val 908"/>
                <a:gd name="f44" fmla="val 140"/>
                <a:gd name="f45" fmla="val 832"/>
                <a:gd name="f46" fmla="val 179"/>
                <a:gd name="f47" fmla="val 778"/>
                <a:gd name="f48" fmla="val 257"/>
                <a:gd name="f49" fmla="val 731"/>
                <a:gd name="f50" fmla="val 343"/>
                <a:gd name="f51" fmla="val 708"/>
                <a:gd name="f52" fmla="val 351"/>
                <a:gd name="f53" fmla="val 684"/>
                <a:gd name="f54" fmla="val 637"/>
                <a:gd name="f55" fmla="val 128"/>
                <a:gd name="f56" fmla="val 520"/>
                <a:gd name="f57" fmla="val 74"/>
                <a:gd name="f58" fmla="val 22"/>
                <a:gd name="f59" fmla="val 410"/>
                <a:gd name="f60" fmla="val 340"/>
                <a:gd name="f61" fmla="val 14"/>
                <a:gd name="f62" fmla="val 297"/>
                <a:gd name="f63" fmla="val 105"/>
                <a:gd name="f64" fmla="val 270"/>
                <a:gd name="f65" fmla="val 214"/>
                <a:gd name="f66" fmla="val 223"/>
              </a:gdLst>
              <a:ahLst/>
              <a:cxnLst>
                <a:cxn ang="3cd4">
                  <a:pos x="hc" y="t"/>
                </a:cxn>
                <a:cxn ang="0">
                  <a:pos x="r" y="vc"/>
                </a:cxn>
                <a:cxn ang="cd4">
                  <a:pos x="hc" y="b"/>
                </a:cxn>
                <a:cxn ang="cd2">
                  <a:pos x="l" y="vc"/>
                </a:cxn>
              </a:cxnLst>
              <a:rect l="l" t="t" r="r" b="b"/>
              <a:pathLst>
                <a:path w="574" h="950">
                  <a:moveTo>
                    <a:pt x="f3" y="f4"/>
                  </a:moveTo>
                  <a:lnTo>
                    <a:pt x="f5" y="f6"/>
                  </a:lnTo>
                  <a:lnTo>
                    <a:pt x="f7" y="f8"/>
                  </a:lnTo>
                  <a:lnTo>
                    <a:pt x="f9" y="f0"/>
                  </a:lnTo>
                  <a:lnTo>
                    <a:pt x="f1" y="f10"/>
                  </a:lnTo>
                  <a:lnTo>
                    <a:pt x="f1" y="f11"/>
                  </a:lnTo>
                  <a:lnTo>
                    <a:pt x="f12" y="f13"/>
                  </a:lnTo>
                  <a:lnTo>
                    <a:pt x="f14" y="f4"/>
                  </a:lnTo>
                  <a:lnTo>
                    <a:pt x="f15" y="f16"/>
                  </a:lnTo>
                  <a:lnTo>
                    <a:pt x="f17" y="f18"/>
                  </a:lnTo>
                  <a:lnTo>
                    <a:pt x="f19" y="f20"/>
                  </a:lnTo>
                  <a:lnTo>
                    <a:pt x="f21" y="f22"/>
                  </a:lnTo>
                  <a:lnTo>
                    <a:pt x="f19" y="f23"/>
                  </a:lnTo>
                  <a:lnTo>
                    <a:pt x="f24" y="f25"/>
                  </a:lnTo>
                  <a:lnTo>
                    <a:pt x="f26" y="f27"/>
                  </a:lnTo>
                  <a:lnTo>
                    <a:pt x="f28" y="f29"/>
                  </a:lnTo>
                  <a:lnTo>
                    <a:pt x="f14" y="f30"/>
                  </a:lnTo>
                  <a:lnTo>
                    <a:pt x="f31" y="f32"/>
                  </a:lnTo>
                  <a:lnTo>
                    <a:pt x="f33" y="f34"/>
                  </a:lnTo>
                  <a:lnTo>
                    <a:pt x="f35" y="f34"/>
                  </a:lnTo>
                  <a:lnTo>
                    <a:pt x="f36" y="f37"/>
                  </a:lnTo>
                  <a:lnTo>
                    <a:pt x="f38" y="f39"/>
                  </a:lnTo>
                  <a:lnTo>
                    <a:pt x="f38" y="f40"/>
                  </a:lnTo>
                  <a:lnTo>
                    <a:pt x="f41" y="f2"/>
                  </a:lnTo>
                  <a:lnTo>
                    <a:pt x="f42" y="f43"/>
                  </a:lnTo>
                  <a:lnTo>
                    <a:pt x="f44" y="f45"/>
                  </a:lnTo>
                  <a:lnTo>
                    <a:pt x="f46" y="f47"/>
                  </a:lnTo>
                  <a:lnTo>
                    <a:pt x="f48" y="f49"/>
                  </a:lnTo>
                  <a:lnTo>
                    <a:pt x="f50" y="f51"/>
                  </a:lnTo>
                  <a:lnTo>
                    <a:pt x="f52" y="f53"/>
                  </a:lnTo>
                  <a:lnTo>
                    <a:pt x="f15" y="f54"/>
                  </a:lnTo>
                  <a:lnTo>
                    <a:pt x="f55" y="f56"/>
                  </a:lnTo>
                  <a:lnTo>
                    <a:pt x="f57" y="f14"/>
                  </a:lnTo>
                  <a:lnTo>
                    <a:pt x="f58" y="f59"/>
                  </a:lnTo>
                  <a:lnTo>
                    <a:pt x="f0" y="f60"/>
                  </a:lnTo>
                  <a:lnTo>
                    <a:pt x="f61" y="f62"/>
                  </a:lnTo>
                  <a:lnTo>
                    <a:pt x="f63" y="f64"/>
                  </a:lnTo>
                  <a:lnTo>
                    <a:pt x="f65" y="f66"/>
                  </a:lnTo>
                  <a:lnTo>
                    <a:pt x="f26" y="f41"/>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B1218605-C17D-44B2-97BC-87A7B04980E5}"/>
                </a:ext>
              </a:extLst>
            </p:cNvPr>
            <p:cNvSpPr/>
            <p:nvPr/>
          </p:nvSpPr>
          <p:spPr>
            <a:xfrm>
              <a:off x="4910040" y="1581839"/>
              <a:ext cx="145080" cy="405720"/>
            </a:xfrm>
            <a:custGeom>
              <a:avLst/>
              <a:gdLst>
                <a:gd name="f0" fmla="val 0"/>
                <a:gd name="f1" fmla="val 400"/>
                <a:gd name="f2" fmla="val 911"/>
                <a:gd name="f3" fmla="val 85"/>
                <a:gd name="f4" fmla="val 70"/>
                <a:gd name="f5" fmla="val 120"/>
                <a:gd name="f6" fmla="val 12"/>
                <a:gd name="f7" fmla="val 164"/>
                <a:gd name="f8" fmla="val 223"/>
                <a:gd name="f9" fmla="val 297"/>
                <a:gd name="f10" fmla="val 43"/>
                <a:gd name="f11" fmla="val 344"/>
                <a:gd name="f12" fmla="val 137"/>
                <a:gd name="f13" fmla="val 379"/>
                <a:gd name="f14" fmla="val 258"/>
                <a:gd name="f15" fmla="val 383"/>
                <a:gd name="f16" fmla="val 551"/>
                <a:gd name="f17" fmla="val 356"/>
                <a:gd name="f18" fmla="val 735"/>
                <a:gd name="f19" fmla="val 294"/>
                <a:gd name="f20" fmla="val 843"/>
                <a:gd name="f21" fmla="val 210"/>
                <a:gd name="f22" fmla="val 898"/>
                <a:gd name="f23" fmla="val 133"/>
                <a:gd name="f24" fmla="val 74"/>
                <a:gd name="f25" fmla="val 875"/>
                <a:gd name="f26" fmla="val 27"/>
                <a:gd name="f27" fmla="val 832"/>
                <a:gd name="f28" fmla="val 14"/>
                <a:gd name="f29" fmla="val 762"/>
                <a:gd name="f30" fmla="val 629"/>
                <a:gd name="f31" fmla="val 11"/>
                <a:gd name="f32" fmla="val 465"/>
                <a:gd name="f33" fmla="val 46"/>
                <a:gd name="f34" fmla="val 69"/>
                <a:gd name="f35" fmla="val 172"/>
              </a:gdLst>
              <a:ahLst/>
              <a:cxnLst>
                <a:cxn ang="3cd4">
                  <a:pos x="hc" y="t"/>
                </a:cxn>
                <a:cxn ang="0">
                  <a:pos x="r" y="vc"/>
                </a:cxn>
                <a:cxn ang="cd4">
                  <a:pos x="hc" y="b"/>
                </a:cxn>
                <a:cxn ang="cd2">
                  <a:pos x="l" y="vc"/>
                </a:cxn>
              </a:cxnLst>
              <a:rect l="l" t="t" r="r" b="b"/>
              <a:pathLst>
                <a:path w="400" h="911">
                  <a:moveTo>
                    <a:pt x="f3" y="f4"/>
                  </a:moveTo>
                  <a:lnTo>
                    <a:pt x="f5" y="f6"/>
                  </a:lnTo>
                  <a:lnTo>
                    <a:pt x="f7" y="f0"/>
                  </a:lnTo>
                  <a:lnTo>
                    <a:pt x="f8" y="f0"/>
                  </a:lnTo>
                  <a:lnTo>
                    <a:pt x="f9" y="f10"/>
                  </a:lnTo>
                  <a:lnTo>
                    <a:pt x="f11" y="f12"/>
                  </a:lnTo>
                  <a:lnTo>
                    <a:pt x="f13" y="f14"/>
                  </a:lnTo>
                  <a:lnTo>
                    <a:pt x="f1" y="f15"/>
                  </a:lnTo>
                  <a:lnTo>
                    <a:pt x="f1" y="f16"/>
                  </a:lnTo>
                  <a:lnTo>
                    <a:pt x="f17" y="f18"/>
                  </a:lnTo>
                  <a:lnTo>
                    <a:pt x="f19" y="f20"/>
                  </a:lnTo>
                  <a:lnTo>
                    <a:pt x="f21" y="f22"/>
                  </a:lnTo>
                  <a:lnTo>
                    <a:pt x="f23" y="f2"/>
                  </a:lnTo>
                  <a:lnTo>
                    <a:pt x="f24" y="f25"/>
                  </a:lnTo>
                  <a:lnTo>
                    <a:pt x="f26" y="f27"/>
                  </a:lnTo>
                  <a:lnTo>
                    <a:pt x="f28" y="f29"/>
                  </a:lnTo>
                  <a:lnTo>
                    <a:pt x="f0" y="f30"/>
                  </a:lnTo>
                  <a:lnTo>
                    <a:pt x="f31" y="f32"/>
                  </a:lnTo>
                  <a:lnTo>
                    <a:pt x="f33" y="f19"/>
                  </a:lnTo>
                  <a:lnTo>
                    <a:pt x="f34" y="f35"/>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36F7EB9D-1C6D-47AA-9FF7-D90DC7582AD1}"/>
                </a:ext>
              </a:extLst>
            </p:cNvPr>
            <p:cNvSpPr/>
            <p:nvPr/>
          </p:nvSpPr>
          <p:spPr>
            <a:xfrm>
              <a:off x="4950720" y="1935000"/>
              <a:ext cx="84240" cy="529920"/>
            </a:xfrm>
            <a:custGeom>
              <a:avLst/>
              <a:gdLst>
                <a:gd name="f0" fmla="val 0"/>
                <a:gd name="f1" fmla="val 234"/>
                <a:gd name="f2" fmla="val 1187"/>
                <a:gd name="f3" fmla="val 113"/>
                <a:gd name="f4" fmla="val 210"/>
                <a:gd name="f5" fmla="val 81"/>
                <a:gd name="f6" fmla="val 132"/>
                <a:gd name="f7" fmla="val 47"/>
                <a:gd name="f8" fmla="val 124"/>
                <a:gd name="f9" fmla="val 175"/>
                <a:gd name="f10" fmla="val 23"/>
                <a:gd name="f11" fmla="val 105"/>
                <a:gd name="f12" fmla="val 229"/>
                <a:gd name="f13" fmla="val 245"/>
                <a:gd name="f14" fmla="val 421"/>
                <a:gd name="f15" fmla="val 221"/>
                <a:gd name="f16" fmla="val 574"/>
                <a:gd name="f17" fmla="val 199"/>
                <a:gd name="f18" fmla="val 738"/>
                <a:gd name="f19" fmla="val 937"/>
                <a:gd name="f20" fmla="val 1019"/>
                <a:gd name="f21" fmla="val 218"/>
                <a:gd name="f22" fmla="val 1057"/>
                <a:gd name="f23" fmla="val 163"/>
                <a:gd name="f24" fmla="val 1070"/>
                <a:gd name="f25" fmla="val 1125"/>
                <a:gd name="f26" fmla="val 78"/>
                <a:gd name="f27" fmla="val 1172"/>
                <a:gd name="f28" fmla="val 12"/>
                <a:gd name="f29" fmla="val 1136"/>
                <a:gd name="f30" fmla="val 1093"/>
                <a:gd name="f31" fmla="val 1031"/>
                <a:gd name="f32" fmla="val 183"/>
                <a:gd name="f33" fmla="val 1007"/>
                <a:gd name="f34" fmla="val 160"/>
                <a:gd name="f35" fmla="val 941"/>
                <a:gd name="f36" fmla="val 140"/>
                <a:gd name="f37" fmla="val 808"/>
                <a:gd name="f38" fmla="val 136"/>
                <a:gd name="f39" fmla="val 648"/>
                <a:gd name="f40" fmla="val 542"/>
                <a:gd name="f41" fmla="val 147"/>
                <a:gd name="f42" fmla="val 398"/>
                <a:gd name="f43" fmla="val 269"/>
              </a:gdLst>
              <a:ahLst/>
              <a:cxnLst>
                <a:cxn ang="3cd4">
                  <a:pos x="hc" y="t"/>
                </a:cxn>
                <a:cxn ang="0">
                  <a:pos x="r" y="vc"/>
                </a:cxn>
                <a:cxn ang="cd4">
                  <a:pos x="hc" y="b"/>
                </a:cxn>
                <a:cxn ang="cd2">
                  <a:pos x="l" y="vc"/>
                </a:cxn>
              </a:cxnLst>
              <a:rect l="l" t="t" r="r" b="b"/>
              <a:pathLst>
                <a:path w="234" h="1187">
                  <a:moveTo>
                    <a:pt x="f3" y="f4"/>
                  </a:moveTo>
                  <a:lnTo>
                    <a:pt x="f5" y="f6"/>
                  </a:lnTo>
                  <a:lnTo>
                    <a:pt x="f5" y="f7"/>
                  </a:lnTo>
                  <a:lnTo>
                    <a:pt x="f8" y="f0"/>
                  </a:lnTo>
                  <a:lnTo>
                    <a:pt x="f9" y="f10"/>
                  </a:lnTo>
                  <a:lnTo>
                    <a:pt x="f4" y="f11"/>
                  </a:lnTo>
                  <a:lnTo>
                    <a:pt x="f12" y="f13"/>
                  </a:lnTo>
                  <a:lnTo>
                    <a:pt x="f1" y="f14"/>
                  </a:lnTo>
                  <a:lnTo>
                    <a:pt x="f15" y="f16"/>
                  </a:lnTo>
                  <a:lnTo>
                    <a:pt x="f17" y="f18"/>
                  </a:lnTo>
                  <a:lnTo>
                    <a:pt x="f17" y="f19"/>
                  </a:lnTo>
                  <a:lnTo>
                    <a:pt x="f12" y="f20"/>
                  </a:lnTo>
                  <a:lnTo>
                    <a:pt x="f21" y="f22"/>
                  </a:lnTo>
                  <a:lnTo>
                    <a:pt x="f23" y="f24"/>
                  </a:lnTo>
                  <a:lnTo>
                    <a:pt x="f11" y="f25"/>
                  </a:lnTo>
                  <a:lnTo>
                    <a:pt x="f26" y="f27"/>
                  </a:lnTo>
                  <a:lnTo>
                    <a:pt x="f28" y="f2"/>
                  </a:lnTo>
                  <a:lnTo>
                    <a:pt x="f0" y="f29"/>
                  </a:lnTo>
                  <a:lnTo>
                    <a:pt x="f10" y="f30"/>
                  </a:lnTo>
                  <a:lnTo>
                    <a:pt x="f11" y="f22"/>
                  </a:lnTo>
                  <a:lnTo>
                    <a:pt x="f23" y="f31"/>
                  </a:lnTo>
                  <a:lnTo>
                    <a:pt x="f32" y="f33"/>
                  </a:lnTo>
                  <a:lnTo>
                    <a:pt x="f34" y="f35"/>
                  </a:lnTo>
                  <a:lnTo>
                    <a:pt x="f36" y="f37"/>
                  </a:lnTo>
                  <a:lnTo>
                    <a:pt x="f38" y="f39"/>
                  </a:lnTo>
                  <a:lnTo>
                    <a:pt x="f36" y="f40"/>
                  </a:lnTo>
                  <a:lnTo>
                    <a:pt x="f41" y="f42"/>
                  </a:lnTo>
                  <a:lnTo>
                    <a:pt x="f38" y="f43"/>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Freeform: Shape 7">
              <a:extLst>
                <a:ext uri="{FF2B5EF4-FFF2-40B4-BE49-F238E27FC236}">
                  <a16:creationId xmlns:a16="http://schemas.microsoft.com/office/drawing/2014/main" id="{96ED1D41-1F17-4B59-9E5F-0BD98951DD6B}"/>
                </a:ext>
              </a:extLst>
            </p:cNvPr>
            <p:cNvSpPr/>
            <p:nvPr/>
          </p:nvSpPr>
          <p:spPr>
            <a:xfrm>
              <a:off x="4831560" y="1936080"/>
              <a:ext cx="131760" cy="528480"/>
            </a:xfrm>
            <a:custGeom>
              <a:avLst/>
              <a:gdLst>
                <a:gd name="f0" fmla="val 180"/>
                <a:gd name="f1" fmla="val 0"/>
                <a:gd name="f2" fmla="val 364"/>
                <a:gd name="f3" fmla="val 1184"/>
                <a:gd name="f4" fmla="val 223"/>
                <a:gd name="f5" fmla="val 110"/>
                <a:gd name="f6" fmla="val 262"/>
                <a:gd name="f7" fmla="val 36"/>
                <a:gd name="f8" fmla="val 309"/>
                <a:gd name="f9" fmla="val 23"/>
                <a:gd name="f10" fmla="val 356"/>
                <a:gd name="f11" fmla="val 94"/>
                <a:gd name="f12" fmla="val 320"/>
                <a:gd name="f13" fmla="val 144"/>
                <a:gd name="f14" fmla="val 251"/>
                <a:gd name="f15" fmla="val 270"/>
                <a:gd name="f16" fmla="val 204"/>
                <a:gd name="f17" fmla="val 390"/>
                <a:gd name="f18" fmla="val 177"/>
                <a:gd name="f19" fmla="val 519"/>
                <a:gd name="f20" fmla="val 645"/>
                <a:gd name="f21" fmla="val 812"/>
                <a:gd name="f22" fmla="val 259"/>
                <a:gd name="f23" fmla="val 973"/>
                <a:gd name="f24" fmla="val 1043"/>
                <a:gd name="f25" fmla="val 305"/>
                <a:gd name="f26" fmla="val 1083"/>
                <a:gd name="f27" fmla="val 1102"/>
                <a:gd name="f28" fmla="val 164"/>
                <a:gd name="f29" fmla="val 1117"/>
                <a:gd name="f30" fmla="val 95"/>
                <a:gd name="f31" fmla="val 1160"/>
                <a:gd name="f32" fmla="val 59"/>
                <a:gd name="f33" fmla="val 1130"/>
                <a:gd name="f34" fmla="val 12"/>
                <a:gd name="f35" fmla="val 1094"/>
                <a:gd name="f36" fmla="val 71"/>
                <a:gd name="f37" fmla="val 1070"/>
                <a:gd name="f38" fmla="val 145"/>
                <a:gd name="f39" fmla="val 1059"/>
                <a:gd name="f40" fmla="val 215"/>
                <a:gd name="f41" fmla="val 227"/>
                <a:gd name="f42" fmla="val 1036"/>
                <a:gd name="f43" fmla="val 996"/>
                <a:gd name="f44" fmla="val 156"/>
                <a:gd name="f45" fmla="val 844"/>
                <a:gd name="f46" fmla="val 117"/>
                <a:gd name="f47" fmla="val 695"/>
                <a:gd name="f48" fmla="val 98"/>
                <a:gd name="f49" fmla="val 587"/>
                <a:gd name="f50" fmla="val 485"/>
                <a:gd name="f51" fmla="val 109"/>
                <a:gd name="f52" fmla="val 387"/>
                <a:gd name="f53" fmla="val 286"/>
                <a:gd name="f54" fmla="val 199"/>
                <a:gd name="f55" fmla="val 152"/>
              </a:gdLst>
              <a:ahLst/>
              <a:cxnLst>
                <a:cxn ang="3cd4">
                  <a:pos x="hc" y="t"/>
                </a:cxn>
                <a:cxn ang="0">
                  <a:pos x="r" y="vc"/>
                </a:cxn>
                <a:cxn ang="cd4">
                  <a:pos x="hc" y="b"/>
                </a:cxn>
                <a:cxn ang="cd2">
                  <a:pos x="l" y="vc"/>
                </a:cxn>
              </a:cxnLst>
              <a:rect l="l" t="t" r="r" b="b"/>
              <a:pathLst>
                <a:path w="364" h="1184">
                  <a:moveTo>
                    <a:pt x="f4" y="f5"/>
                  </a:moveTo>
                  <a:lnTo>
                    <a:pt x="f6" y="f7"/>
                  </a:lnTo>
                  <a:lnTo>
                    <a:pt x="f8" y="f1"/>
                  </a:lnTo>
                  <a:lnTo>
                    <a:pt x="f2" y="f9"/>
                  </a:lnTo>
                  <a:lnTo>
                    <a:pt x="f10" y="f11"/>
                  </a:lnTo>
                  <a:lnTo>
                    <a:pt x="f12" y="f13"/>
                  </a:lnTo>
                  <a:lnTo>
                    <a:pt x="f14" y="f15"/>
                  </a:lnTo>
                  <a:lnTo>
                    <a:pt x="f16" y="f17"/>
                  </a:lnTo>
                  <a:lnTo>
                    <a:pt x="f18" y="f19"/>
                  </a:lnTo>
                  <a:lnTo>
                    <a:pt x="f0" y="f20"/>
                  </a:lnTo>
                  <a:lnTo>
                    <a:pt x="f4" y="f21"/>
                  </a:lnTo>
                  <a:lnTo>
                    <a:pt x="f22" y="f23"/>
                  </a:lnTo>
                  <a:lnTo>
                    <a:pt x="f8" y="f24"/>
                  </a:lnTo>
                  <a:lnTo>
                    <a:pt x="f25" y="f26"/>
                  </a:lnTo>
                  <a:lnTo>
                    <a:pt x="f6" y="f27"/>
                  </a:lnTo>
                  <a:lnTo>
                    <a:pt x="f28" y="f29"/>
                  </a:lnTo>
                  <a:lnTo>
                    <a:pt x="f30" y="f31"/>
                  </a:lnTo>
                  <a:lnTo>
                    <a:pt x="f32" y="f3"/>
                  </a:lnTo>
                  <a:lnTo>
                    <a:pt x="f1" y="f33"/>
                  </a:lnTo>
                  <a:lnTo>
                    <a:pt x="f34" y="f35"/>
                  </a:lnTo>
                  <a:lnTo>
                    <a:pt x="f36" y="f37"/>
                  </a:lnTo>
                  <a:lnTo>
                    <a:pt x="f38" y="f39"/>
                  </a:lnTo>
                  <a:lnTo>
                    <a:pt x="f40" y="f39"/>
                  </a:lnTo>
                  <a:lnTo>
                    <a:pt x="f41" y="f42"/>
                  </a:lnTo>
                  <a:lnTo>
                    <a:pt x="f40" y="f43"/>
                  </a:lnTo>
                  <a:lnTo>
                    <a:pt x="f44" y="f45"/>
                  </a:lnTo>
                  <a:lnTo>
                    <a:pt x="f46" y="f47"/>
                  </a:lnTo>
                  <a:lnTo>
                    <a:pt x="f48" y="f49"/>
                  </a:lnTo>
                  <a:lnTo>
                    <a:pt x="f30" y="f50"/>
                  </a:lnTo>
                  <a:lnTo>
                    <a:pt x="f51" y="f52"/>
                  </a:lnTo>
                  <a:lnTo>
                    <a:pt x="f38" y="f53"/>
                  </a:lnTo>
                  <a:lnTo>
                    <a:pt x="f54" y="f55"/>
                  </a:lnTo>
                  <a:lnTo>
                    <a:pt x="f4" y="f5"/>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75763DD0-A8FA-48A6-9409-A633BE8ECAD2}"/>
                </a:ext>
              </a:extLst>
            </p:cNvPr>
            <p:cNvSpPr/>
            <p:nvPr/>
          </p:nvSpPr>
          <p:spPr>
            <a:xfrm>
              <a:off x="4857120" y="1277280"/>
              <a:ext cx="169920" cy="275760"/>
            </a:xfrm>
            <a:custGeom>
              <a:avLst/>
              <a:gdLst>
                <a:gd name="f0" fmla="val 360"/>
                <a:gd name="f1" fmla="val 0"/>
                <a:gd name="f2" fmla="val 469"/>
                <a:gd name="f3" fmla="val 619"/>
                <a:gd name="f4" fmla="val 172"/>
                <a:gd name="f5" fmla="val 517"/>
                <a:gd name="f6" fmla="val 207"/>
                <a:gd name="f7" fmla="val 595"/>
                <a:gd name="f8" fmla="val 289"/>
                <a:gd name="f9" fmla="val 611"/>
                <a:gd name="f10" fmla="val 418"/>
                <a:gd name="f11" fmla="val 560"/>
                <a:gd name="f12" fmla="val 465"/>
                <a:gd name="f13" fmla="val 458"/>
                <a:gd name="f14" fmla="val 337"/>
                <a:gd name="f15" fmla="val 453"/>
                <a:gd name="f16" fmla="val 231"/>
                <a:gd name="f17" fmla="val 387"/>
                <a:gd name="f18" fmla="val 113"/>
                <a:gd name="f19" fmla="val 339"/>
                <a:gd name="f20" fmla="val 58"/>
                <a:gd name="f21" fmla="val 24"/>
                <a:gd name="f22" fmla="val 242"/>
                <a:gd name="f23" fmla="val 160"/>
                <a:gd name="f24" fmla="val 8"/>
                <a:gd name="f25" fmla="val 117"/>
                <a:gd name="f26" fmla="val 79"/>
                <a:gd name="f27" fmla="val 94"/>
                <a:gd name="f28" fmla="val 153"/>
                <a:gd name="f29" fmla="val 271"/>
                <a:gd name="f30" fmla="val 384"/>
                <a:gd name="f31" fmla="val 136"/>
                <a:gd name="f32" fmla="val 446"/>
                <a:gd name="f33" fmla="val 7"/>
                <a:gd name="f34" fmla="val 540"/>
                <a:gd name="f35" fmla="val 575"/>
                <a:gd name="f36" fmla="val 20"/>
                <a:gd name="f37" fmla="val 490"/>
              </a:gdLst>
              <a:ahLst/>
              <a:cxnLst>
                <a:cxn ang="3cd4">
                  <a:pos x="hc" y="t"/>
                </a:cxn>
                <a:cxn ang="0">
                  <a:pos x="r" y="vc"/>
                </a:cxn>
                <a:cxn ang="cd4">
                  <a:pos x="hc" y="b"/>
                </a:cxn>
                <a:cxn ang="cd2">
                  <a:pos x="l" y="vc"/>
                </a:cxn>
              </a:cxnLst>
              <a:rect l="l" t="t" r="r" b="b"/>
              <a:pathLst>
                <a:path w="469" h="619">
                  <a:moveTo>
                    <a:pt x="f4" y="f5"/>
                  </a:moveTo>
                  <a:lnTo>
                    <a:pt x="f6" y="f7"/>
                  </a:lnTo>
                  <a:lnTo>
                    <a:pt x="f8" y="f3"/>
                  </a:lnTo>
                  <a:lnTo>
                    <a:pt x="f0" y="f9"/>
                  </a:lnTo>
                  <a:lnTo>
                    <a:pt x="f10" y="f11"/>
                  </a:lnTo>
                  <a:lnTo>
                    <a:pt x="f12" y="f13"/>
                  </a:lnTo>
                  <a:lnTo>
                    <a:pt x="f2" y="f14"/>
                  </a:lnTo>
                  <a:lnTo>
                    <a:pt x="f15" y="f16"/>
                  </a:lnTo>
                  <a:lnTo>
                    <a:pt x="f17" y="f18"/>
                  </a:lnTo>
                  <a:lnTo>
                    <a:pt x="f19" y="f20"/>
                  </a:lnTo>
                  <a:lnTo>
                    <a:pt x="f8" y="f21"/>
                  </a:lnTo>
                  <a:lnTo>
                    <a:pt x="f22" y="f1"/>
                  </a:lnTo>
                  <a:lnTo>
                    <a:pt x="f23" y="f24"/>
                  </a:lnTo>
                  <a:lnTo>
                    <a:pt x="f25" y="f26"/>
                  </a:lnTo>
                  <a:lnTo>
                    <a:pt x="f27" y="f28"/>
                  </a:lnTo>
                  <a:lnTo>
                    <a:pt x="f27" y="f29"/>
                  </a:lnTo>
                  <a:lnTo>
                    <a:pt x="f18" y="f30"/>
                  </a:lnTo>
                  <a:lnTo>
                    <a:pt x="f31" y="f32"/>
                  </a:lnTo>
                  <a:lnTo>
                    <a:pt x="f33" y="f34"/>
                  </a:lnTo>
                  <a:lnTo>
                    <a:pt x="f1" y="f35"/>
                  </a:lnTo>
                  <a:lnTo>
                    <a:pt x="f36" y="f7"/>
                  </a:lnTo>
                  <a:lnTo>
                    <a:pt x="f23" y="f37"/>
                  </a:lnTo>
                  <a:lnTo>
                    <a:pt x="f4" y="f5"/>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Freeform: Shape 9">
              <a:extLst>
                <a:ext uri="{FF2B5EF4-FFF2-40B4-BE49-F238E27FC236}">
                  <a16:creationId xmlns:a16="http://schemas.microsoft.com/office/drawing/2014/main" id="{5131DD30-D14C-42A4-A7AA-E4C35DAB064D}"/>
                </a:ext>
              </a:extLst>
            </p:cNvPr>
            <p:cNvSpPr/>
            <p:nvPr/>
          </p:nvSpPr>
          <p:spPr>
            <a:xfrm>
              <a:off x="4918680" y="1219320"/>
              <a:ext cx="338760" cy="461520"/>
            </a:xfrm>
            <a:custGeom>
              <a:avLst/>
              <a:gdLst>
                <a:gd name="f0" fmla="val 0"/>
                <a:gd name="f1" fmla="val 932"/>
                <a:gd name="f2" fmla="val 1035"/>
                <a:gd name="f3" fmla="val 620"/>
                <a:gd name="f4" fmla="val 715"/>
                <a:gd name="f5" fmla="val 573"/>
                <a:gd name="f6" fmla="val 762"/>
                <a:gd name="f7" fmla="val 475"/>
                <a:gd name="f8" fmla="val 820"/>
                <a:gd name="f9" fmla="val 386"/>
                <a:gd name="f10" fmla="val 856"/>
                <a:gd name="f11" fmla="val 323"/>
                <a:gd name="f12" fmla="val 891"/>
                <a:gd name="f13" fmla="val 264"/>
                <a:gd name="f14" fmla="val 938"/>
                <a:gd name="f15" fmla="val 257"/>
                <a:gd name="f16" fmla="val 1020"/>
                <a:gd name="f17" fmla="val 315"/>
                <a:gd name="f18" fmla="val 464"/>
                <a:gd name="f19" fmla="val 949"/>
                <a:gd name="f20" fmla="val 848"/>
                <a:gd name="f21" fmla="val 702"/>
                <a:gd name="f22" fmla="val 719"/>
                <a:gd name="f23" fmla="val 807"/>
                <a:gd name="f24" fmla="val 637"/>
                <a:gd name="f25" fmla="val 897"/>
                <a:gd name="f26" fmla="val 574"/>
                <a:gd name="f27" fmla="val 543"/>
                <a:gd name="f28" fmla="val 920"/>
                <a:gd name="f29" fmla="val 504"/>
                <a:gd name="f30" fmla="val 877"/>
                <a:gd name="f31" fmla="val 450"/>
                <a:gd name="f32" fmla="val 721"/>
                <a:gd name="f33" fmla="val 364"/>
                <a:gd name="f34" fmla="val 285"/>
                <a:gd name="f35" fmla="val 393"/>
                <a:gd name="f36" fmla="val 203"/>
                <a:gd name="f37" fmla="val 327"/>
                <a:gd name="f38" fmla="val 156"/>
                <a:gd name="f39" fmla="val 94"/>
                <a:gd name="f40" fmla="val 186"/>
                <a:gd name="f41" fmla="val 24"/>
                <a:gd name="f42" fmla="val 124"/>
                <a:gd name="f43" fmla="val 87"/>
                <a:gd name="f44" fmla="val 7"/>
                <a:gd name="f45" fmla="val 168"/>
                <a:gd name="f46" fmla="val 30"/>
                <a:gd name="f47" fmla="val 200"/>
                <a:gd name="f48" fmla="val 93"/>
                <a:gd name="f49" fmla="val 187"/>
                <a:gd name="f50" fmla="val 82"/>
                <a:gd name="f51" fmla="val 153"/>
                <a:gd name="f52" fmla="val 58"/>
                <a:gd name="f53" fmla="val 140"/>
                <a:gd name="f54" fmla="val 46"/>
                <a:gd name="f55" fmla="val 98"/>
                <a:gd name="f56" fmla="val 116"/>
                <a:gd name="f57" fmla="val 51"/>
                <a:gd name="f58" fmla="val 175"/>
                <a:gd name="f59" fmla="val 151"/>
                <a:gd name="f60" fmla="val 192"/>
                <a:gd name="f61" fmla="val 171"/>
                <a:gd name="f62" fmla="val 227"/>
                <a:gd name="f63" fmla="val 288"/>
                <a:gd name="f64" fmla="val 258"/>
                <a:gd name="f65" fmla="val 335"/>
                <a:gd name="f66" fmla="val 215"/>
                <a:gd name="f67" fmla="val 491"/>
                <a:gd name="f68" fmla="val 309"/>
                <a:gd name="f69" fmla="val 367"/>
                <a:gd name="f70" fmla="val 690"/>
                <a:gd name="f71" fmla="val 403"/>
                <a:gd name="f72" fmla="val 760"/>
                <a:gd name="f73" fmla="val 438"/>
                <a:gd name="f74" fmla="val 815"/>
                <a:gd name="f75" fmla="val 485"/>
                <a:gd name="f76" fmla="val 850"/>
                <a:gd name="f77" fmla="val 532"/>
                <a:gd name="f78" fmla="val 818"/>
                <a:gd name="f79" fmla="val 566"/>
                <a:gd name="f80" fmla="val 744"/>
                <a:gd name="f81" fmla="val 614"/>
                <a:gd name="f82" fmla="val 666"/>
                <a:gd name="f83" fmla="val 667"/>
              </a:gdLst>
              <a:ahLst/>
              <a:cxnLst>
                <a:cxn ang="3cd4">
                  <a:pos x="hc" y="t"/>
                </a:cxn>
                <a:cxn ang="0">
                  <a:pos x="r" y="vc"/>
                </a:cxn>
                <a:cxn ang="cd4">
                  <a:pos x="hc" y="b"/>
                </a:cxn>
                <a:cxn ang="cd2">
                  <a:pos x="l" y="vc"/>
                </a:cxn>
              </a:cxnLst>
              <a:rect l="l" t="t" r="r" b="b"/>
              <a:pathLst>
                <a:path w="932" h="1035">
                  <a:moveTo>
                    <a:pt x="f3" y="f4"/>
                  </a:moveTo>
                  <a:lnTo>
                    <a:pt x="f5" y="f6"/>
                  </a:lnTo>
                  <a:lnTo>
                    <a:pt x="f7" y="f8"/>
                  </a:lnTo>
                  <a:lnTo>
                    <a:pt x="f9" y="f10"/>
                  </a:lnTo>
                  <a:lnTo>
                    <a:pt x="f11" y="f12"/>
                  </a:lnTo>
                  <a:lnTo>
                    <a:pt x="f13" y="f14"/>
                  </a:lnTo>
                  <a:lnTo>
                    <a:pt x="f15" y="f16"/>
                  </a:lnTo>
                  <a:lnTo>
                    <a:pt x="f17" y="f2"/>
                  </a:lnTo>
                  <a:lnTo>
                    <a:pt x="f18" y="f19"/>
                  </a:lnTo>
                  <a:lnTo>
                    <a:pt x="f5" y="f20"/>
                  </a:lnTo>
                  <a:lnTo>
                    <a:pt x="f21" y="f22"/>
                  </a:lnTo>
                  <a:lnTo>
                    <a:pt x="f23" y="f24"/>
                  </a:lnTo>
                  <a:lnTo>
                    <a:pt x="f25" y="f26"/>
                  </a:lnTo>
                  <a:lnTo>
                    <a:pt x="f1" y="f27"/>
                  </a:lnTo>
                  <a:lnTo>
                    <a:pt x="f28" y="f29"/>
                  </a:lnTo>
                  <a:lnTo>
                    <a:pt x="f30" y="f31"/>
                  </a:lnTo>
                  <a:lnTo>
                    <a:pt x="f32" y="f33"/>
                  </a:lnTo>
                  <a:lnTo>
                    <a:pt x="f5" y="f34"/>
                  </a:lnTo>
                  <a:lnTo>
                    <a:pt x="f35" y="f36"/>
                  </a:lnTo>
                  <a:lnTo>
                    <a:pt x="f37" y="f38"/>
                  </a:lnTo>
                  <a:lnTo>
                    <a:pt x="f15" y="f39"/>
                  </a:lnTo>
                  <a:lnTo>
                    <a:pt x="f40" y="f41"/>
                  </a:lnTo>
                  <a:lnTo>
                    <a:pt x="f42" y="f0"/>
                  </a:lnTo>
                  <a:lnTo>
                    <a:pt x="f0" y="f43"/>
                  </a:lnTo>
                  <a:lnTo>
                    <a:pt x="f44" y="f45"/>
                  </a:lnTo>
                  <a:lnTo>
                    <a:pt x="f46" y="f47"/>
                  </a:lnTo>
                  <a:lnTo>
                    <a:pt x="f48" y="f49"/>
                  </a:lnTo>
                  <a:lnTo>
                    <a:pt x="f50" y="f51"/>
                  </a:lnTo>
                  <a:lnTo>
                    <a:pt x="f52" y="f53"/>
                  </a:lnTo>
                  <a:lnTo>
                    <a:pt x="f54" y="f55"/>
                  </a:lnTo>
                  <a:lnTo>
                    <a:pt x="f56" y="f57"/>
                  </a:lnTo>
                  <a:lnTo>
                    <a:pt x="f58" y="f55"/>
                  </a:lnTo>
                  <a:lnTo>
                    <a:pt x="f58" y="f53"/>
                  </a:lnTo>
                  <a:lnTo>
                    <a:pt x="f59" y="f60"/>
                  </a:lnTo>
                  <a:lnTo>
                    <a:pt x="f61" y="f62"/>
                  </a:lnTo>
                  <a:lnTo>
                    <a:pt x="f63" y="f64"/>
                  </a:lnTo>
                  <a:lnTo>
                    <a:pt x="f65" y="f66"/>
                  </a:lnTo>
                  <a:lnTo>
                    <a:pt x="f67" y="f68"/>
                  </a:lnTo>
                  <a:lnTo>
                    <a:pt x="f3" y="f69"/>
                  </a:lnTo>
                  <a:lnTo>
                    <a:pt x="f70" y="f71"/>
                  </a:lnTo>
                  <a:lnTo>
                    <a:pt x="f72" y="f73"/>
                  </a:lnTo>
                  <a:lnTo>
                    <a:pt x="f74" y="f75"/>
                  </a:lnTo>
                  <a:lnTo>
                    <a:pt x="f76" y="f77"/>
                  </a:lnTo>
                  <a:lnTo>
                    <a:pt x="f78" y="f79"/>
                  </a:lnTo>
                  <a:lnTo>
                    <a:pt x="f80" y="f81"/>
                  </a:lnTo>
                  <a:lnTo>
                    <a:pt x="f82" y="f83"/>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sp>
        <p:nvSpPr>
          <p:cNvPr id="11" name="Freeform: Shape 10">
            <a:extLst>
              <a:ext uri="{FF2B5EF4-FFF2-40B4-BE49-F238E27FC236}">
                <a16:creationId xmlns:a16="http://schemas.microsoft.com/office/drawing/2014/main" id="{AE1DB7BC-C3B9-4A6A-985F-34132A1752CF}"/>
              </a:ext>
            </a:extLst>
          </p:cNvPr>
          <p:cNvSpPr/>
          <p:nvPr/>
        </p:nvSpPr>
        <p:spPr>
          <a:xfrm>
            <a:off x="3429000" y="1447919"/>
            <a:ext cx="838080" cy="838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B2B2B2"/>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a:t>
            </a:r>
          </a:p>
        </p:txBody>
      </p:sp>
      <p:sp>
        <p:nvSpPr>
          <p:cNvPr id="12" name="Freeform: Shape 11">
            <a:extLst>
              <a:ext uri="{FF2B5EF4-FFF2-40B4-BE49-F238E27FC236}">
                <a16:creationId xmlns:a16="http://schemas.microsoft.com/office/drawing/2014/main" id="{A9A7D121-3F6D-45B2-B51E-2C1FA8583BB4}"/>
              </a:ext>
            </a:extLst>
          </p:cNvPr>
          <p:cNvSpPr/>
          <p:nvPr/>
        </p:nvSpPr>
        <p:spPr>
          <a:xfrm flipV="1">
            <a:off x="5181480" y="1523880"/>
            <a:ext cx="2133720" cy="914400"/>
          </a:xfrm>
          <a:custGeom>
            <a:avLst>
              <a:gd name="f0" fmla="val 1350"/>
              <a:gd name="f1" fmla="val 25920"/>
            </a:avLst>
            <a:gdLst>
              <a:gd name="f2" fmla="val 10800000"/>
              <a:gd name="f3" fmla="val 5400000"/>
              <a:gd name="f4" fmla="val 180"/>
              <a:gd name="f5" fmla="val w"/>
              <a:gd name="f6" fmla="val h"/>
              <a:gd name="f7" fmla="val 0"/>
              <a:gd name="f8" fmla="val 21600"/>
              <a:gd name="f9" fmla="*/ 5419351 1 1725033"/>
              <a:gd name="f10" fmla="val -2147483647"/>
              <a:gd name="f11" fmla="val 2147483647"/>
              <a:gd name="f12" fmla="val 1930"/>
              <a:gd name="f13" fmla="val 7160"/>
              <a:gd name="f14" fmla="val 1530"/>
              <a:gd name="f15" fmla="val 4490"/>
              <a:gd name="f16" fmla="val 3400"/>
              <a:gd name="f17" fmla="val 1970"/>
              <a:gd name="f18" fmla="val 5270"/>
              <a:gd name="f19" fmla="val 5860"/>
              <a:gd name="f20" fmla="val 1950"/>
              <a:gd name="f21" fmla="val 6470"/>
              <a:gd name="f22" fmla="val 2210"/>
              <a:gd name="f23" fmla="val 6970"/>
              <a:gd name="f24" fmla="val 2600"/>
              <a:gd name="f25" fmla="val 7450"/>
              <a:gd name="f26" fmla="val 1390"/>
              <a:gd name="f27" fmla="val 8340"/>
              <a:gd name="f28" fmla="val 650"/>
              <a:gd name="f29" fmla="val 9340"/>
              <a:gd name="f30" fmla="val 10004"/>
              <a:gd name="f31" fmla="val 690"/>
              <a:gd name="f32" fmla="val 10710"/>
              <a:gd name="f33" fmla="val 1050"/>
              <a:gd name="f34" fmla="val 11210"/>
              <a:gd name="f35" fmla="val 1700"/>
              <a:gd name="f36" fmla="val 11570"/>
              <a:gd name="f37" fmla="val 630"/>
              <a:gd name="f38" fmla="val 12330"/>
              <a:gd name="f39" fmla="val 13150"/>
              <a:gd name="f40" fmla="val 13840"/>
              <a:gd name="f41" fmla="val 14470"/>
              <a:gd name="f42" fmla="val 460"/>
              <a:gd name="f43" fmla="val 14870"/>
              <a:gd name="f44" fmla="val 1160"/>
              <a:gd name="f45" fmla="val 15330"/>
              <a:gd name="f46" fmla="val 440"/>
              <a:gd name="f47" fmla="val 16020"/>
              <a:gd name="f48" fmla="val 16740"/>
              <a:gd name="f49" fmla="val 17910"/>
              <a:gd name="f50" fmla="val 18900"/>
              <a:gd name="f51" fmla="val 1130"/>
              <a:gd name="f52" fmla="val 19110"/>
              <a:gd name="f53" fmla="val 2710"/>
              <a:gd name="f54" fmla="val 20240"/>
              <a:gd name="f55" fmla="val 3150"/>
              <a:gd name="f56" fmla="val 21060"/>
              <a:gd name="f57" fmla="val 4580"/>
              <a:gd name="f58" fmla="val 6220"/>
              <a:gd name="f59" fmla="val 6720"/>
              <a:gd name="f60" fmla="val 21000"/>
              <a:gd name="f61" fmla="val 7200"/>
              <a:gd name="f62" fmla="val 20830"/>
              <a:gd name="f63" fmla="val 7660"/>
              <a:gd name="f64" fmla="val 21310"/>
              <a:gd name="f65" fmla="val 8460"/>
              <a:gd name="f66" fmla="val 9450"/>
              <a:gd name="f67" fmla="val 10460"/>
              <a:gd name="f68" fmla="val 12750"/>
              <a:gd name="f69" fmla="val 20310"/>
              <a:gd name="f70" fmla="val 14680"/>
              <a:gd name="f71" fmla="val 18650"/>
              <a:gd name="f72" fmla="val 15010"/>
              <a:gd name="f73" fmla="val 17200"/>
              <a:gd name="f74" fmla="val 17370"/>
              <a:gd name="f75" fmla="val 18920"/>
              <a:gd name="f76" fmla="val 15770"/>
              <a:gd name="f77" fmla="val 15220"/>
              <a:gd name="f78" fmla="val 14700"/>
              <a:gd name="f79" fmla="val 18710"/>
              <a:gd name="f80" fmla="val 14240"/>
              <a:gd name="f81" fmla="val 18310"/>
              <a:gd name="f82" fmla="val 13820"/>
              <a:gd name="f83" fmla="val 12490"/>
              <a:gd name="f84" fmla="val 11000"/>
              <a:gd name="f85" fmla="val 9890"/>
              <a:gd name="f86" fmla="val 8840"/>
              <a:gd name="f87" fmla="val 20790"/>
              <a:gd name="f88" fmla="val 8210"/>
              <a:gd name="f89" fmla="val 19510"/>
              <a:gd name="f90" fmla="val 7620"/>
              <a:gd name="f91" fmla="val 20000"/>
              <a:gd name="f92" fmla="val 7930"/>
              <a:gd name="f93" fmla="val 20290"/>
              <a:gd name="f94" fmla="val 6240"/>
              <a:gd name="f95" fmla="val 4850"/>
              <a:gd name="f96" fmla="val 3570"/>
              <a:gd name="f97" fmla="val 19280"/>
              <a:gd name="f98" fmla="val 2900"/>
              <a:gd name="f99" fmla="val 17640"/>
              <a:gd name="f100" fmla="val 1300"/>
              <a:gd name="f101" fmla="val 17600"/>
              <a:gd name="f102" fmla="val 480"/>
              <a:gd name="f103" fmla="val 16300"/>
              <a:gd name="f104" fmla="val 14660"/>
              <a:gd name="f105" fmla="val 13900"/>
              <a:gd name="f106" fmla="val 13210"/>
              <a:gd name="f107" fmla="val 1070"/>
              <a:gd name="f108" fmla="val 12640"/>
              <a:gd name="f109" fmla="val 380"/>
              <a:gd name="f110" fmla="val 12160"/>
              <a:gd name="f111" fmla="val 10120"/>
              <a:gd name="f112" fmla="val 8590"/>
              <a:gd name="f113" fmla="val 840"/>
              <a:gd name="f114" fmla="val 7330"/>
              <a:gd name="f115" fmla="val 7410"/>
              <a:gd name="f116" fmla="val 2040"/>
              <a:gd name="f117" fmla="val 7690"/>
              <a:gd name="f118" fmla="val 2090"/>
              <a:gd name="f119" fmla="val 7920"/>
              <a:gd name="f120" fmla="val 2790"/>
              <a:gd name="f121" fmla="val 7480"/>
              <a:gd name="f122" fmla="val 3050"/>
              <a:gd name="f123" fmla="val 7670"/>
              <a:gd name="f124" fmla="val 3310"/>
              <a:gd name="f125" fmla="val 11130"/>
              <a:gd name="f126" fmla="val 1910"/>
              <a:gd name="f127" fmla="val 11080"/>
              <a:gd name="f128" fmla="val 2160"/>
              <a:gd name="f129" fmla="val 11030"/>
              <a:gd name="f130" fmla="val 2400"/>
              <a:gd name="f131" fmla="val 14720"/>
              <a:gd name="f132" fmla="val 1400"/>
              <a:gd name="f133" fmla="val 14640"/>
              <a:gd name="f134" fmla="val 1720"/>
              <a:gd name="f135" fmla="val 14540"/>
              <a:gd name="f136" fmla="val 2010"/>
              <a:gd name="f137" fmla="val 19130"/>
              <a:gd name="f138" fmla="val 2890"/>
              <a:gd name="f139" fmla="val 19230"/>
              <a:gd name="f140" fmla="val 3290"/>
              <a:gd name="f141" fmla="val 19190"/>
              <a:gd name="f142" fmla="val 3380"/>
              <a:gd name="f143" fmla="val 20660"/>
              <a:gd name="f144" fmla="val 8170"/>
              <a:gd name="f145" fmla="val 20430"/>
              <a:gd name="f146" fmla="val 8620"/>
              <a:gd name="f147" fmla="val 20110"/>
              <a:gd name="f148" fmla="val 8990"/>
              <a:gd name="f149" fmla="val 18660"/>
              <a:gd name="f150" fmla="val 18740"/>
              <a:gd name="f151" fmla="val 14200"/>
              <a:gd name="f152" fmla="val 18280"/>
              <a:gd name="f153" fmla="val 12200"/>
              <a:gd name="f154" fmla="val 17000"/>
              <a:gd name="f155" fmla="val 11450"/>
              <a:gd name="f156" fmla="val 14320"/>
              <a:gd name="f157" fmla="val 17980"/>
              <a:gd name="f158" fmla="val 14350"/>
              <a:gd name="f159" fmla="val 17680"/>
              <a:gd name="f160" fmla="val 14370"/>
              <a:gd name="f161" fmla="val 17360"/>
              <a:gd name="f162" fmla="val 8220"/>
              <a:gd name="f163" fmla="val 8060"/>
              <a:gd name="f164" fmla="val 19250"/>
              <a:gd name="f165" fmla="val 7960"/>
              <a:gd name="f166" fmla="val 18950"/>
              <a:gd name="f167" fmla="val 7860"/>
              <a:gd name="f168" fmla="val 18640"/>
              <a:gd name="f169" fmla="val 3090"/>
              <a:gd name="f170" fmla="val 3280"/>
              <a:gd name="f171" fmla="val 17540"/>
              <a:gd name="f172" fmla="val 3460"/>
              <a:gd name="f173" fmla="val 17450"/>
              <a:gd name="f174" fmla="val 12900"/>
              <a:gd name="f175" fmla="val 1780"/>
              <a:gd name="f176" fmla="val 13130"/>
              <a:gd name="f177" fmla="val 2330"/>
              <a:gd name="f178" fmla="val 13040"/>
              <a:gd name="f179" fmla="*/ 1800 1800 1"/>
              <a:gd name="f180" fmla="+- 0 0 0"/>
              <a:gd name="f181" fmla="+- 0 0 23592960"/>
              <a:gd name="f182" fmla="val 1800"/>
              <a:gd name="f183" fmla="*/ 1200 1200 1"/>
              <a:gd name="f184" fmla="val 1200"/>
              <a:gd name="f185" fmla="*/ 700 700 1"/>
              <a:gd name="f186" fmla="val 700"/>
              <a:gd name="f187" fmla="*/ f5 1 21600"/>
              <a:gd name="f188" fmla="*/ f6 1 21600"/>
              <a:gd name="f189" fmla="*/ f9 1 180"/>
              <a:gd name="f190" fmla="pin -2147483647 f0 2147483647"/>
              <a:gd name="f191" fmla="pin -2147483647 f1 2147483647"/>
              <a:gd name="f192" fmla="*/ 0 f9 1"/>
              <a:gd name="f193" fmla="*/ f180 f2 1"/>
              <a:gd name="f194" fmla="*/ f181 f2 1"/>
              <a:gd name="f195" fmla="+- f190 0 10800"/>
              <a:gd name="f196" fmla="+- f191 0 10800"/>
              <a:gd name="f197" fmla="val f190"/>
              <a:gd name="f198" fmla="val f191"/>
              <a:gd name="f199" fmla="*/ f190 f187 1"/>
              <a:gd name="f200" fmla="*/ f191 f188 1"/>
              <a:gd name="f201" fmla="*/ 3000 f187 1"/>
              <a:gd name="f202" fmla="*/ 17110 f187 1"/>
              <a:gd name="f203" fmla="*/ 17330 f188 1"/>
              <a:gd name="f204" fmla="*/ 3320 f188 1"/>
              <a:gd name="f205" fmla="*/ f192 1 f4"/>
              <a:gd name="f206" fmla="*/ f193 1 f4"/>
              <a:gd name="f207" fmla="*/ f194 1 f4"/>
              <a:gd name="f208" fmla="+- 0 0 f196"/>
              <a:gd name="f209" fmla="+- 0 0 f195"/>
              <a:gd name="f210" fmla="+- 0 0 f205"/>
              <a:gd name="f211" fmla="+- f206 0 f3"/>
              <a:gd name="f212" fmla="+- f207 0 f3"/>
              <a:gd name="f213" fmla="at2 f208 f209"/>
              <a:gd name="f214" fmla="*/ f210 f2 1"/>
              <a:gd name="f215" fmla="+- f212 0 f211"/>
              <a:gd name="f216" fmla="+- f213 f3 0"/>
              <a:gd name="f217" fmla="*/ f214 1 f9"/>
              <a:gd name="f218" fmla="*/ f216 f9 1"/>
              <a:gd name="f219" fmla="+- f217 0 f3"/>
              <a:gd name="f220" fmla="*/ f218 1 f2"/>
              <a:gd name="f221" fmla="cos 1 f219"/>
              <a:gd name="f222" fmla="sin 1 f219"/>
              <a:gd name="f223" fmla="+- 0 0 f220"/>
              <a:gd name="f224" fmla="+- 0 0 f221"/>
              <a:gd name="f225" fmla="+- 0 0 f222"/>
              <a:gd name="f226" fmla="val f223"/>
              <a:gd name="f227" fmla="*/ 1800 f224 1"/>
              <a:gd name="f228" fmla="*/ 1800 f225 1"/>
              <a:gd name="f229" fmla="*/ 1200 f224 1"/>
              <a:gd name="f230" fmla="*/ 1200 f225 1"/>
              <a:gd name="f231" fmla="*/ 700 f224 1"/>
              <a:gd name="f232" fmla="*/ 700 f225 1"/>
              <a:gd name="f233" fmla="*/ f226 1 f189"/>
              <a:gd name="f234" fmla="*/ f227 f227 1"/>
              <a:gd name="f235" fmla="*/ f228 f228 1"/>
              <a:gd name="f236" fmla="*/ f229 f229 1"/>
              <a:gd name="f237" fmla="*/ f230 f230 1"/>
              <a:gd name="f238" fmla="*/ f231 f231 1"/>
              <a:gd name="f239" fmla="*/ f232 f232 1"/>
              <a:gd name="f240" fmla="*/ f233 f189 1"/>
              <a:gd name="f241" fmla="+- f234 f235 0"/>
              <a:gd name="f242" fmla="+- f236 f237 0"/>
              <a:gd name="f243" fmla="+- f238 f239 0"/>
              <a:gd name="f244" fmla="+- 0 0 f240"/>
              <a:gd name="f245" fmla="sqrt f241"/>
              <a:gd name="f246" fmla="sqrt f242"/>
              <a:gd name="f247" fmla="sqrt f243"/>
              <a:gd name="f248" fmla="*/ f244 f2 1"/>
              <a:gd name="f249" fmla="*/ f179 1 f245"/>
              <a:gd name="f250" fmla="*/ f183 1 f246"/>
              <a:gd name="f251" fmla="*/ f185 1 f247"/>
              <a:gd name="f252" fmla="*/ f248 1 f9"/>
              <a:gd name="f253" fmla="*/ f224 f249 1"/>
              <a:gd name="f254" fmla="*/ f225 f249 1"/>
              <a:gd name="f255" fmla="*/ f224 f250 1"/>
              <a:gd name="f256" fmla="*/ f225 f250 1"/>
              <a:gd name="f257" fmla="*/ f224 f251 1"/>
              <a:gd name="f258" fmla="*/ f225 f251 1"/>
              <a:gd name="f259" fmla="+- f252 0 f3"/>
              <a:gd name="f260" fmla="+- f197 0 f257"/>
              <a:gd name="f261" fmla="+- f198 0 f258"/>
              <a:gd name="f262" fmla="sin 1 f259"/>
              <a:gd name="f263" fmla="cos 1 f259"/>
              <a:gd name="f264" fmla="+- 0 0 f262"/>
              <a:gd name="f265" fmla="+- 0 0 f263"/>
              <a:gd name="f266" fmla="*/ 10800 f264 1"/>
              <a:gd name="f267" fmla="*/ 10800 f265 1"/>
              <a:gd name="f268" fmla="+- f266 10800 0"/>
              <a:gd name="f269" fmla="+- f267 10800 0"/>
              <a:gd name="f270" fmla="*/ f266 1 12"/>
              <a:gd name="f271" fmla="*/ f267 1 12"/>
              <a:gd name="f272" fmla="+- f190 0 f268"/>
              <a:gd name="f273" fmla="+- f191 0 f269"/>
              <a:gd name="f274" fmla="*/ f272 1 3"/>
              <a:gd name="f275" fmla="*/ f273 1 3"/>
              <a:gd name="f276" fmla="*/ f272 2 1"/>
              <a:gd name="f277" fmla="*/ f273 2 1"/>
              <a:gd name="f278" fmla="*/ f276 1 3"/>
              <a:gd name="f279" fmla="*/ f277 1 3"/>
              <a:gd name="f280" fmla="+- f274 f268 0"/>
              <a:gd name="f281" fmla="+- f275 f269 0"/>
              <a:gd name="f282" fmla="+- f280 0 f270"/>
              <a:gd name="f283" fmla="+- f281 0 f271"/>
              <a:gd name="f284" fmla="+- f278 f268 0"/>
              <a:gd name="f285" fmla="+- f279 f269 0"/>
              <a:gd name="f286" fmla="+- f282 0 f253"/>
              <a:gd name="f287" fmla="+- f283 0 f254"/>
              <a:gd name="f288" fmla="+- f284 0 f255"/>
              <a:gd name="f289" fmla="+- f285 0 f256"/>
            </a:gdLst>
            <a:ahLst>
              <a:ahXY gdRefX="f0" minX="f10" maxX="f11" gdRefY="f1" minY="f10" maxY="f11">
                <a:pos x="f199" y="f200"/>
              </a:ahXY>
            </a:ahLst>
            <a:cxnLst>
              <a:cxn ang="3cd4">
                <a:pos x="hc" y="t"/>
              </a:cxn>
              <a:cxn ang="0">
                <a:pos x="r" y="vc"/>
              </a:cxn>
              <a:cxn ang="cd4">
                <a:pos x="hc" y="b"/>
              </a:cxn>
              <a:cxn ang="cd2">
                <a:pos x="l" y="vc"/>
              </a:cxn>
            </a:cxnLst>
            <a:rect l="f201" t="f204" r="f202" b="f203"/>
            <a:pathLst>
              <a:path w="21600" h="21600">
                <a:moveTo>
                  <a:pt x="f12" y="f13"/>
                </a:moveTo>
                <a:cubicBezTo>
                  <a:pt x="f14" y="f15"/>
                  <a:pt x="f16" y="f17"/>
                  <a:pt x="f18" y="f17"/>
                </a:cubicBezTo>
                <a:cubicBezTo>
                  <a:pt x="f19" y="f20"/>
                  <a:pt x="f21" y="f22"/>
                  <a:pt x="f23" y="f24"/>
                </a:cubicBezTo>
                <a:cubicBezTo>
                  <a:pt x="f25" y="f26"/>
                  <a:pt x="f27" y="f28"/>
                  <a:pt x="f29" y="f28"/>
                </a:cubicBezTo>
                <a:cubicBezTo>
                  <a:pt x="f30" y="f31"/>
                  <a:pt x="f32" y="f33"/>
                  <a:pt x="f34" y="f35"/>
                </a:cubicBezTo>
                <a:cubicBezTo>
                  <a:pt x="f36" y="f37"/>
                  <a:pt x="f38" y="f7"/>
                  <a:pt x="f39" y="f7"/>
                </a:cubicBezTo>
                <a:cubicBezTo>
                  <a:pt x="f40" y="f7"/>
                  <a:pt x="f41" y="f42"/>
                  <a:pt x="f43" y="f44"/>
                </a:cubicBezTo>
                <a:cubicBezTo>
                  <a:pt x="f45" y="f46"/>
                  <a:pt x="f47" y="f7"/>
                  <a:pt x="f48" y="f7"/>
                </a:cubicBezTo>
                <a:cubicBezTo>
                  <a:pt x="f49" y="f7"/>
                  <a:pt x="f50" y="f51"/>
                  <a:pt x="f52" y="f53"/>
                </a:cubicBezTo>
                <a:cubicBezTo>
                  <a:pt x="f54" y="f55"/>
                  <a:pt x="f56" y="f57"/>
                  <a:pt x="f56" y="f58"/>
                </a:cubicBezTo>
                <a:cubicBezTo>
                  <a:pt x="f56" y="f59"/>
                  <a:pt x="f60" y="f61"/>
                  <a:pt x="f62" y="f63"/>
                </a:cubicBezTo>
                <a:cubicBezTo>
                  <a:pt x="f64" y="f65"/>
                  <a:pt x="f8" y="f66"/>
                  <a:pt x="f8" y="f67"/>
                </a:cubicBezTo>
                <a:cubicBezTo>
                  <a:pt x="f8" y="f68"/>
                  <a:pt x="f69" y="f70"/>
                  <a:pt x="f71" y="f72"/>
                </a:cubicBezTo>
                <a:cubicBezTo>
                  <a:pt x="f71" y="f73"/>
                  <a:pt x="f74" y="f75"/>
                  <a:pt x="f76" y="f75"/>
                </a:cubicBezTo>
                <a:cubicBezTo>
                  <a:pt x="f77" y="f75"/>
                  <a:pt x="f78" y="f79"/>
                  <a:pt x="f80" y="f81"/>
                </a:cubicBezTo>
                <a:cubicBezTo>
                  <a:pt x="f82" y="f54"/>
                  <a:pt x="f83" y="f8"/>
                  <a:pt x="f84" y="f8"/>
                </a:cubicBezTo>
                <a:cubicBezTo>
                  <a:pt x="f85" y="f8"/>
                  <a:pt x="f86" y="f87"/>
                  <a:pt x="f88" y="f89"/>
                </a:cubicBezTo>
                <a:cubicBezTo>
                  <a:pt x="f90" y="f91"/>
                  <a:pt x="f92" y="f93"/>
                  <a:pt x="f94" y="f93"/>
                </a:cubicBezTo>
                <a:cubicBezTo>
                  <a:pt x="f95" y="f93"/>
                  <a:pt x="f96" y="f97"/>
                  <a:pt x="f98" y="f99"/>
                </a:cubicBezTo>
                <a:cubicBezTo>
                  <a:pt x="f100" y="f101"/>
                  <a:pt x="f102" y="f103"/>
                  <a:pt x="f102" y="f104"/>
                </a:cubicBezTo>
                <a:cubicBezTo>
                  <a:pt x="f102" y="f105"/>
                  <a:pt x="f31" y="f106"/>
                  <a:pt x="f107" y="f108"/>
                </a:cubicBezTo>
                <a:cubicBezTo>
                  <a:pt x="f109" y="f110"/>
                  <a:pt x="f7" y="f34"/>
                  <a:pt x="f7" y="f111"/>
                </a:cubicBezTo>
                <a:cubicBezTo>
                  <a:pt x="f7" y="f112"/>
                  <a:pt x="f113" y="f114"/>
                  <a:pt x="f12" y="f13"/>
                </a:cubicBezTo>
                <a:close/>
              </a:path>
              <a:path w="21600" h="21600" fill="none">
                <a:moveTo>
                  <a:pt x="f12" y="f13"/>
                </a:moveTo>
                <a:cubicBezTo>
                  <a:pt x="f20" y="f115"/>
                  <a:pt x="f116" y="f117"/>
                  <a:pt x="f118" y="f119"/>
                </a:cubicBezTo>
              </a:path>
              <a:path w="21600" h="21600" fill="none">
                <a:moveTo>
                  <a:pt x="f23" y="f24"/>
                </a:moveTo>
                <a:cubicBezTo>
                  <a:pt x="f61" y="f120"/>
                  <a:pt x="f121" y="f122"/>
                  <a:pt x="f123" y="f124"/>
                </a:cubicBezTo>
              </a:path>
              <a:path w="21600" h="21600" fill="none">
                <a:moveTo>
                  <a:pt x="f34" y="f35"/>
                </a:moveTo>
                <a:cubicBezTo>
                  <a:pt x="f125" y="f126"/>
                  <a:pt x="f127" y="f128"/>
                  <a:pt x="f129" y="f130"/>
                </a:cubicBezTo>
              </a:path>
              <a:path w="21600" h="21600" fill="none">
                <a:moveTo>
                  <a:pt x="f43" y="f44"/>
                </a:moveTo>
                <a:cubicBezTo>
                  <a:pt x="f131" y="f132"/>
                  <a:pt x="f133" y="f134"/>
                  <a:pt x="f135" y="f136"/>
                </a:cubicBezTo>
              </a:path>
              <a:path w="21600" h="21600" fill="none">
                <a:moveTo>
                  <a:pt x="f52" y="f53"/>
                </a:moveTo>
                <a:cubicBezTo>
                  <a:pt x="f137" y="f138"/>
                  <a:pt x="f139" y="f140"/>
                  <a:pt x="f141" y="f142"/>
                </a:cubicBezTo>
              </a:path>
              <a:path w="21600" h="21600" fill="none">
                <a:moveTo>
                  <a:pt x="f62" y="f63"/>
                </a:moveTo>
                <a:cubicBezTo>
                  <a:pt x="f143" y="f144"/>
                  <a:pt x="f145" y="f146"/>
                  <a:pt x="f147" y="f148"/>
                </a:cubicBezTo>
              </a:path>
              <a:path w="21600" h="21600" fill="none">
                <a:moveTo>
                  <a:pt x="f149" y="f72"/>
                </a:moveTo>
                <a:cubicBezTo>
                  <a:pt x="f150" y="f151"/>
                  <a:pt x="f152" y="f153"/>
                  <a:pt x="f154" y="f155"/>
                </a:cubicBezTo>
              </a:path>
              <a:path w="21600" h="21600" fill="none">
                <a:moveTo>
                  <a:pt x="f80" y="f81"/>
                </a:moveTo>
                <a:cubicBezTo>
                  <a:pt x="f156" y="f157"/>
                  <a:pt x="f158" y="f159"/>
                  <a:pt x="f160" y="f161"/>
                </a:cubicBezTo>
              </a:path>
              <a:path w="21600" h="21600" fill="none">
                <a:moveTo>
                  <a:pt x="f162" y="f89"/>
                </a:moveTo>
                <a:cubicBezTo>
                  <a:pt x="f163" y="f164"/>
                  <a:pt x="f165" y="f166"/>
                  <a:pt x="f167" y="f168"/>
                </a:cubicBezTo>
              </a:path>
              <a:path w="21600" h="21600" fill="none">
                <a:moveTo>
                  <a:pt x="f98" y="f99"/>
                </a:moveTo>
                <a:cubicBezTo>
                  <a:pt x="f169" y="f101"/>
                  <a:pt x="f170" y="f171"/>
                  <a:pt x="f172" y="f173"/>
                </a:cubicBezTo>
              </a:path>
              <a:path w="21600" h="21600" fill="none">
                <a:moveTo>
                  <a:pt x="f107" y="f108"/>
                </a:moveTo>
                <a:cubicBezTo>
                  <a:pt x="f132" y="f174"/>
                  <a:pt x="f175" y="f176"/>
                  <a:pt x="f177" y="f178"/>
                </a:cubicBezTo>
              </a:path>
              <a:path w="21600" h="21600">
                <a:moveTo>
                  <a:pt x="f286" y="f287"/>
                </a:moveTo>
                <a:arcTo wR="f182" hR="f182" stAng="f211" swAng="f215"/>
                <a:close/>
              </a:path>
              <a:path w="21600" h="21600">
                <a:moveTo>
                  <a:pt x="f288" y="f289"/>
                </a:moveTo>
                <a:arcTo wR="f184" hR="f184" stAng="f211" swAng="f215"/>
                <a:close/>
              </a:path>
              <a:path w="21600" h="21600">
                <a:moveTo>
                  <a:pt x="f260" y="f261"/>
                </a:moveTo>
                <a:arcTo wR="f186" hR="f186" stAng="f211" swAng="f215"/>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Freeform: Shape 12">
            <a:extLst>
              <a:ext uri="{FF2B5EF4-FFF2-40B4-BE49-F238E27FC236}">
                <a16:creationId xmlns:a16="http://schemas.microsoft.com/office/drawing/2014/main" id="{3BC0C4EE-2645-4FA5-B804-12EBFED22F23}"/>
              </a:ext>
            </a:extLst>
          </p:cNvPr>
          <p:cNvSpPr/>
          <p:nvPr/>
        </p:nvSpPr>
        <p:spPr>
          <a:xfrm>
            <a:off x="5486040" y="1574639"/>
            <a:ext cx="1520280"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Je deljiv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       ali 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1777D3D-0346-4550-94E8-1B872E5022A4}"/>
              </a:ext>
            </a:extLst>
          </p:cNvPr>
          <p:cNvSpPr/>
          <p:nvPr/>
        </p:nvSpPr>
        <p:spPr>
          <a:xfrm>
            <a:off x="364679" y="447840"/>
            <a:ext cx="8301960" cy="228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Naboj iona je izračunal </a:t>
            </a:r>
            <a:r>
              <a:rPr lang="sl-SI" sz="2800" b="0" i="0" u="none" strike="noStrike" baseline="0">
                <a:ln>
                  <a:noFill/>
                </a:ln>
                <a:solidFill>
                  <a:srgbClr val="3333CC"/>
                </a:solidFill>
                <a:latin typeface="Times New Roman" pitchFamily="18"/>
                <a:ea typeface="DejaVu Sans" pitchFamily="2"/>
                <a:cs typeface="DejaVu Sans" pitchFamily="2"/>
              </a:rPr>
              <a:t>George Johnstone Stoney</a:t>
            </a:r>
            <a:r>
              <a:rPr lang="sl-SI" sz="2800" b="0" i="0" u="none" strike="noStrike" baseline="0">
                <a:ln>
                  <a:noFill/>
                </a:ln>
                <a:solidFill>
                  <a:srgbClr val="000000"/>
                </a:solidFill>
                <a:latin typeface="Times New Roman" pitchFamily="18"/>
                <a:ea typeface="DejaVu Sans" pitchFamily="2"/>
                <a:cs typeface="DejaVu Sans" pitchFamily="2"/>
              </a:rPr>
              <a:t>. Temu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naboju je dal ime </a:t>
            </a:r>
            <a:r>
              <a:rPr lang="sl-SI" sz="2800" b="1" i="0" u="none" strike="noStrike" baseline="0">
                <a:ln>
                  <a:noFill/>
                </a:ln>
                <a:solidFill>
                  <a:srgbClr val="0000FF"/>
                </a:solidFill>
                <a:effectLst>
                  <a:outerShdw dist="17961" dir="2700000">
                    <a:scrgbClr r="0" g="0" b="0"/>
                  </a:outerShdw>
                </a:effectLst>
                <a:latin typeface="Times New Roman" pitchFamily="18"/>
                <a:ea typeface="DejaVu Sans" pitchFamily="2"/>
                <a:cs typeface="DejaVu Sans" pitchFamily="2"/>
              </a:rPr>
              <a:t>ELEKTRON</a:t>
            </a:r>
            <a:r>
              <a:rPr lang="sl-SI" sz="2800" b="0" i="0" u="none" strike="noStrike" baseline="0">
                <a:ln>
                  <a:noFill/>
                </a:ln>
                <a:solidFill>
                  <a:srgbClr val="000000"/>
                </a:solidFill>
                <a:latin typeface="Times New Roman" pitchFamily="18"/>
                <a:ea typeface="DejaVu Sans" pitchFamily="2"/>
                <a:cs typeface="DejaVu Sans" pitchFamily="2"/>
              </a:rPr>
              <a:t>. Danes to vrednost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imenujemo </a:t>
            </a:r>
            <a:r>
              <a:rPr lang="sl-SI" sz="2800" b="1" i="0" u="none" strike="noStrike" baseline="0">
                <a:ln>
                  <a:noFill/>
                </a:ln>
                <a:solidFill>
                  <a:srgbClr val="FF0000"/>
                </a:solidFill>
                <a:latin typeface="Times New Roman" pitchFamily="18"/>
                <a:ea typeface="DejaVu Sans" pitchFamily="2"/>
                <a:cs typeface="DejaVu Sans" pitchFamily="2"/>
              </a:rPr>
              <a:t>osnovni naboj e</a:t>
            </a:r>
            <a:r>
              <a:rPr lang="sl-SI" sz="2800" b="1" i="0" u="none" strike="noStrike" baseline="-25000">
                <a:ln>
                  <a:noFill/>
                </a:ln>
                <a:solidFill>
                  <a:srgbClr val="FF0000"/>
                </a:solidFill>
                <a:latin typeface="Times New Roman" pitchFamily="18"/>
                <a:ea typeface="DejaVu Sans" pitchFamily="2"/>
                <a:cs typeface="DejaVu Sans" pitchFamily="2"/>
              </a:rPr>
              <a:t>0</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Veliko poskusov so naredili tudi s katodno cevjo:</a:t>
            </a:r>
          </a:p>
        </p:txBody>
      </p:sp>
      <p:grpSp>
        <p:nvGrpSpPr>
          <p:cNvPr id="3" name="Group 2">
            <a:extLst>
              <a:ext uri="{FF2B5EF4-FFF2-40B4-BE49-F238E27FC236}">
                <a16:creationId xmlns:a16="http://schemas.microsoft.com/office/drawing/2014/main" id="{BF42D7C7-0F0C-40C8-98BC-62E34BE4B753}"/>
              </a:ext>
            </a:extLst>
          </p:cNvPr>
          <p:cNvGrpSpPr/>
          <p:nvPr/>
        </p:nvGrpSpPr>
        <p:grpSpPr>
          <a:xfrm>
            <a:off x="230040" y="2819520"/>
            <a:ext cx="3189599" cy="1820520"/>
            <a:chOff x="230040" y="2819520"/>
            <a:chExt cx="3189599" cy="1820520"/>
          </a:xfrm>
        </p:grpSpPr>
        <p:sp>
          <p:nvSpPr>
            <p:cNvPr id="4" name="Freeform: Shape 3">
              <a:extLst>
                <a:ext uri="{FF2B5EF4-FFF2-40B4-BE49-F238E27FC236}">
                  <a16:creationId xmlns:a16="http://schemas.microsoft.com/office/drawing/2014/main" id="{FABB51A2-853A-4F9F-9533-681835C6FBF7}"/>
                </a:ext>
              </a:extLst>
            </p:cNvPr>
            <p:cNvSpPr/>
            <p:nvPr/>
          </p:nvSpPr>
          <p:spPr>
            <a:xfrm>
              <a:off x="752759" y="2895479"/>
              <a:ext cx="2666880" cy="990360"/>
            </a:xfrm>
            <a:custGeom>
              <a:avLst/>
              <a:gdLst>
                <a:gd name="f0" fmla="val 10800000"/>
                <a:gd name="f1" fmla="val 5400000"/>
                <a:gd name="f2" fmla="val 16200000"/>
                <a:gd name="f3" fmla="val 180"/>
                <a:gd name="f4" fmla="val w"/>
                <a:gd name="f5" fmla="val h"/>
                <a:gd name="f6" fmla="val 0"/>
                <a:gd name="f7" fmla="val 21600"/>
                <a:gd name="f8" fmla="val 3470"/>
                <a:gd name="f9" fmla="+- 3470 0 0"/>
                <a:gd name="f10" fmla="+- 0 0 10800"/>
                <a:gd name="f11" fmla="val 18130"/>
                <a:gd name="f12" fmla="+- 18130 0 21600"/>
                <a:gd name="f13" fmla="+- 21600 0 10800"/>
                <a:gd name="f14" fmla="+- 0 0 0"/>
                <a:gd name="f15" fmla="*/ f4 1 21600"/>
                <a:gd name="f16" fmla="*/ f5 1 21600"/>
                <a:gd name="f17" fmla="+- 0 0 f8"/>
                <a:gd name="f18" fmla="+- 10800 0 f7"/>
                <a:gd name="f19" fmla="+- 0 0 f1"/>
                <a:gd name="f20" fmla="abs f9"/>
                <a:gd name="f21" fmla="abs f10"/>
                <a:gd name="f22" fmla="?: f10 0 f0"/>
                <a:gd name="f23" fmla="?: f10 f0 0"/>
                <a:gd name="f24" fmla="+- 21600 0 f11"/>
                <a:gd name="f25" fmla="+- 10800 0 f6"/>
                <a:gd name="f26" fmla="abs f12"/>
                <a:gd name="f27" fmla="abs f13"/>
                <a:gd name="f28" fmla="?: f13 0 f0"/>
                <a:gd name="f29" fmla="?: f13 f0 0"/>
                <a:gd name="f30" fmla="*/ f14 f0 1"/>
                <a:gd name="f31" fmla="*/ 1060 f15 1"/>
                <a:gd name="f32" fmla="*/ 20540 f15 1"/>
                <a:gd name="f33" fmla="*/ 18420 f16 1"/>
                <a:gd name="f34" fmla="*/ 3180 f16 1"/>
                <a:gd name="f35" fmla="abs f17"/>
                <a:gd name="f36" fmla="abs f18"/>
                <a:gd name="f37" fmla="?: f17 f19 f1"/>
                <a:gd name="f38" fmla="?: f17 f1 f19"/>
                <a:gd name="f39" fmla="?: f17 f2 f1"/>
                <a:gd name="f40" fmla="?: f17 f1 f2"/>
                <a:gd name="f41" fmla="?: f9 f19 f1"/>
                <a:gd name="f42" fmla="?: f9 f1 f19"/>
                <a:gd name="f43" fmla="?: f9 f23 f22"/>
                <a:gd name="f44" fmla="?: f9 f22 f23"/>
                <a:gd name="f45" fmla="abs f24"/>
                <a:gd name="f46" fmla="abs f25"/>
                <a:gd name="f47" fmla="?: f24 f19 f1"/>
                <a:gd name="f48" fmla="?: f24 f1 f19"/>
                <a:gd name="f49" fmla="?: f24 f2 f1"/>
                <a:gd name="f50" fmla="?: f24 f1 f2"/>
                <a:gd name="f51" fmla="?: f12 f19 f1"/>
                <a:gd name="f52" fmla="?: f12 f1 f19"/>
                <a:gd name="f53" fmla="?: f12 f29 f28"/>
                <a:gd name="f54" fmla="?: f12 f28 f29"/>
                <a:gd name="f55" fmla="*/ 10800 f15 1"/>
                <a:gd name="f56" fmla="*/ 0 f16 1"/>
                <a:gd name="f57" fmla="*/ f30 1 f3"/>
                <a:gd name="f58" fmla="*/ 0 f15 1"/>
                <a:gd name="f59" fmla="*/ 10800 f16 1"/>
                <a:gd name="f60" fmla="*/ 21600 f16 1"/>
                <a:gd name="f61" fmla="*/ 21600 f15 1"/>
                <a:gd name="f62" fmla="?: f17 f40 f39"/>
                <a:gd name="f63" fmla="?: f17 f39 f40"/>
                <a:gd name="f64" fmla="?: f18 f38 f37"/>
                <a:gd name="f65" fmla="?: f10 f43 f44"/>
                <a:gd name="f66" fmla="?: f10 f41 f42"/>
                <a:gd name="f67" fmla="?: f24 f50 f49"/>
                <a:gd name="f68" fmla="?: f24 f49 f50"/>
                <a:gd name="f69" fmla="?: f25 f48 f47"/>
                <a:gd name="f70" fmla="?: f13 f53 f54"/>
                <a:gd name="f71" fmla="?: f13 f51 f52"/>
                <a:gd name="f72" fmla="+- f57 0 f1"/>
                <a:gd name="f73" fmla="?: f18 f63 f62"/>
                <a:gd name="f74" fmla="?: f25 f68 f67"/>
              </a:gdLst>
              <a:ahLst/>
              <a:cxnLst>
                <a:cxn ang="3cd4">
                  <a:pos x="hc" y="t"/>
                </a:cxn>
                <a:cxn ang="0">
                  <a:pos x="r" y="vc"/>
                </a:cxn>
                <a:cxn ang="cd4">
                  <a:pos x="hc" y="b"/>
                </a:cxn>
                <a:cxn ang="cd2">
                  <a:pos x="l" y="vc"/>
                </a:cxn>
                <a:cxn ang="f72">
                  <a:pos x="f55" y="f56"/>
                </a:cxn>
                <a:cxn ang="f72">
                  <a:pos x="f58" y="f59"/>
                </a:cxn>
                <a:cxn ang="f72">
                  <a:pos x="f55" y="f60"/>
                </a:cxn>
                <a:cxn ang="f72">
                  <a:pos x="f61" y="f59"/>
                </a:cxn>
              </a:cxnLst>
              <a:rect l="f31" t="f34" r="f32" b="f33"/>
              <a:pathLst>
                <a:path w="21600" h="21600">
                  <a:moveTo>
                    <a:pt x="f8" y="f7"/>
                  </a:moveTo>
                  <a:arcTo wR="f35" hR="f36" stAng="f73" swAng="f64"/>
                  <a:arcTo wR="f20" hR="f21" stAng="f65" swAng="f66"/>
                  <a:lnTo>
                    <a:pt x="f11" y="f6"/>
                  </a:lnTo>
                  <a:arcTo wR="f45" hR="f46" stAng="f74" swAng="f69"/>
                  <a:arcTo wR="f26" hR="f27" stAng="f70" swAng="f71"/>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Straight Connector 4">
              <a:extLst>
                <a:ext uri="{FF2B5EF4-FFF2-40B4-BE49-F238E27FC236}">
                  <a16:creationId xmlns:a16="http://schemas.microsoft.com/office/drawing/2014/main" id="{FB6EC74B-7E79-49F0-8474-16562290B138}"/>
                </a:ext>
              </a:extLst>
            </p:cNvPr>
            <p:cNvSpPr/>
            <p:nvPr/>
          </p:nvSpPr>
          <p:spPr>
            <a:xfrm>
              <a:off x="447840" y="3200400"/>
              <a:ext cx="60948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6" name="Straight Connector 5">
              <a:extLst>
                <a:ext uri="{FF2B5EF4-FFF2-40B4-BE49-F238E27FC236}">
                  <a16:creationId xmlns:a16="http://schemas.microsoft.com/office/drawing/2014/main" id="{2818169F-1B63-461F-9359-B7447D4FC1EA}"/>
                </a:ext>
              </a:extLst>
            </p:cNvPr>
            <p:cNvSpPr/>
            <p:nvPr/>
          </p:nvSpPr>
          <p:spPr>
            <a:xfrm>
              <a:off x="447840" y="3581279"/>
              <a:ext cx="60948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30ED7086-79BA-4FDA-9EBD-6B3EBE14DBF8}"/>
                </a:ext>
              </a:extLst>
            </p:cNvPr>
            <p:cNvSpPr/>
            <p:nvPr/>
          </p:nvSpPr>
          <p:spPr>
            <a:xfrm>
              <a:off x="1020959" y="3201840"/>
              <a:ext cx="223920" cy="383760"/>
            </a:xfrm>
            <a:custGeom>
              <a:avLst/>
              <a:gdLst>
                <a:gd name="f0" fmla="val 0"/>
                <a:gd name="f1" fmla="val 141"/>
                <a:gd name="f2" fmla="val 242"/>
                <a:gd name="f3" fmla="val 20"/>
                <a:gd name="f4" fmla="val 2"/>
                <a:gd name="f5" fmla="val 43"/>
                <a:gd name="f6" fmla="val 3"/>
                <a:gd name="f7" fmla="val 85"/>
                <a:gd name="f8" fmla="val 107"/>
                <a:gd name="f9" fmla="val 14"/>
                <a:gd name="f10" fmla="val 120"/>
                <a:gd name="f11" fmla="val 54"/>
                <a:gd name="f12" fmla="val 91"/>
                <a:gd name="f13" fmla="val 66"/>
                <a:gd name="f14" fmla="val 59"/>
                <a:gd name="f15" fmla="val 71"/>
                <a:gd name="f16" fmla="val 45"/>
                <a:gd name="f17" fmla="val 70"/>
                <a:gd name="f18" fmla="val 31"/>
                <a:gd name="f19" fmla="val 72"/>
                <a:gd name="f20" fmla="val 17"/>
                <a:gd name="f21" fmla="val 68"/>
                <a:gd name="f22" fmla="val 63"/>
                <a:gd name="f23" fmla="val 50"/>
                <a:gd name="f24" fmla="val 32"/>
                <a:gd name="f25" fmla="val 36"/>
                <a:gd name="f26" fmla="val 62"/>
                <a:gd name="f27" fmla="val 51"/>
                <a:gd name="f28" fmla="val 56"/>
                <a:gd name="f29" fmla="val 77"/>
                <a:gd name="f30" fmla="val 60"/>
                <a:gd name="f31" fmla="val 89"/>
                <a:gd name="f32" fmla="val 98"/>
                <a:gd name="f33" fmla="val 96"/>
                <a:gd name="f34" fmla="val 104"/>
                <a:gd name="f35" fmla="val 74"/>
                <a:gd name="f36" fmla="val 119"/>
                <a:gd name="f37" fmla="val 97"/>
                <a:gd name="f38" fmla="val 129"/>
                <a:gd name="f39" fmla="val 140"/>
                <a:gd name="f40" fmla="val 137"/>
                <a:gd name="f41" fmla="val 37"/>
                <a:gd name="f42" fmla="val 29"/>
                <a:gd name="f43" fmla="val 116"/>
                <a:gd name="f44" fmla="val 55"/>
                <a:gd name="f45" fmla="val 99"/>
                <a:gd name="f46" fmla="val 92"/>
                <a:gd name="f47" fmla="val 112"/>
                <a:gd name="f48" fmla="val 122"/>
                <a:gd name="f49" fmla="val 135"/>
                <a:gd name="f50" fmla="val 124"/>
                <a:gd name="f51" fmla="val 145"/>
                <a:gd name="f52" fmla="val 128"/>
                <a:gd name="f53" fmla="val 158"/>
                <a:gd name="f54" fmla="val 167"/>
                <a:gd name="f55" fmla="val 175"/>
                <a:gd name="f56" fmla="val 179"/>
                <a:gd name="f57" fmla="val 88"/>
                <a:gd name="f58" fmla="val 10"/>
                <a:gd name="f59" fmla="val 189"/>
                <a:gd name="f60" fmla="val 164"/>
                <a:gd name="f61" fmla="val 34"/>
                <a:gd name="f62" fmla="val 132"/>
                <a:gd name="f63" fmla="val 67"/>
                <a:gd name="f64" fmla="val 166"/>
                <a:gd name="f65" fmla="val 176"/>
                <a:gd name="f66" fmla="val 193"/>
                <a:gd name="f67" fmla="val 114"/>
                <a:gd name="f68" fmla="val 196"/>
                <a:gd name="f69" fmla="val 218"/>
                <a:gd name="f70" fmla="val 229"/>
                <a:gd name="f71" fmla="val 236"/>
                <a:gd name="f72" fmla="val 65"/>
                <a:gd name="f73" fmla="val 239"/>
                <a:gd name="f74" fmla="val 240"/>
                <a:gd name="f75" fmla="val 27"/>
                <a:gd name="f76" fmla="val 235"/>
                <a:gd name="f77" fmla="val 40"/>
              </a:gdLst>
              <a:ahLst/>
              <a:cxnLst>
                <a:cxn ang="3cd4">
                  <a:pos x="hc" y="t"/>
                </a:cxn>
                <a:cxn ang="0">
                  <a:pos x="r" y="vc"/>
                </a:cxn>
                <a:cxn ang="cd4">
                  <a:pos x="hc" y="b"/>
                </a:cxn>
                <a:cxn ang="cd2">
                  <a:pos x="l" y="vc"/>
                </a:cxn>
              </a:cxnLst>
              <a:rect l="l" t="t" r="r" b="b"/>
              <a:pathLst>
                <a:path w="141" h="242">
                  <a:moveTo>
                    <a:pt x="f3" y="f4"/>
                  </a:moveTo>
                  <a:cubicBezTo>
                    <a:pt x="f5" y="f6"/>
                    <a:pt x="f7" y="f0"/>
                    <a:pt x="f8" y="f9"/>
                  </a:cubicBezTo>
                  <a:cubicBezTo>
                    <a:pt x="f10" y="f11"/>
                    <a:pt x="f12" y="f13"/>
                    <a:pt x="f14" y="f15"/>
                  </a:cubicBezTo>
                  <a:cubicBezTo>
                    <a:pt x="f16" y="f17"/>
                    <a:pt x="f18" y="f19"/>
                    <a:pt x="f20" y="f21"/>
                  </a:cubicBezTo>
                  <a:cubicBezTo>
                    <a:pt x="f0" y="f22"/>
                    <a:pt x="f18" y="f23"/>
                    <a:pt x="f24" y="f23"/>
                  </a:cubicBezTo>
                  <a:cubicBezTo>
                    <a:pt x="f25" y="f23"/>
                    <a:pt x="f26" y="f27"/>
                    <a:pt x="f15" y="f28"/>
                  </a:cubicBezTo>
                  <a:cubicBezTo>
                    <a:pt x="f29" y="f30"/>
                    <a:pt x="f31" y="f21"/>
                    <a:pt x="f31" y="f21"/>
                  </a:cubicBezTo>
                  <a:cubicBezTo>
                    <a:pt x="f32" y="f33"/>
                    <a:pt x="f34" y="f35"/>
                    <a:pt x="f32" y="f36"/>
                  </a:cubicBezTo>
                  <a:cubicBezTo>
                    <a:pt x="f37" y="f38"/>
                    <a:pt x="f29" y="f39"/>
                    <a:pt x="f29" y="f39"/>
                  </a:cubicBezTo>
                  <a:cubicBezTo>
                    <a:pt x="f23" y="f40"/>
                    <a:pt x="f41" y="f1"/>
                    <a:pt x="f42" y="f43"/>
                  </a:cubicBezTo>
                  <a:cubicBezTo>
                    <a:pt x="f44" y="f45"/>
                    <a:pt x="f46" y="f47"/>
                    <a:pt x="f48" y="f43"/>
                  </a:cubicBezTo>
                  <a:cubicBezTo>
                    <a:pt x="f49" y="f50"/>
                    <a:pt x="f1" y="f51"/>
                    <a:pt x="f52" y="f53"/>
                  </a:cubicBezTo>
                  <a:cubicBezTo>
                    <a:pt x="f36" y="f54"/>
                    <a:pt x="f34" y="f55"/>
                    <a:pt x="f46" y="f56"/>
                  </a:cubicBezTo>
                  <a:cubicBezTo>
                    <a:pt x="f57" y="f56"/>
                    <a:pt x="f58" y="f59"/>
                    <a:pt x="f4" y="f60"/>
                  </a:cubicBezTo>
                  <a:cubicBezTo>
                    <a:pt x="f61" y="f62"/>
                    <a:pt x="f63" y="f64"/>
                    <a:pt x="f32" y="f65"/>
                  </a:cubicBezTo>
                  <a:cubicBezTo>
                    <a:pt x="f34" y="f66"/>
                    <a:pt x="f67" y="f68"/>
                    <a:pt x="f34" y="f69"/>
                  </a:cubicBezTo>
                  <a:cubicBezTo>
                    <a:pt x="f45" y="f70"/>
                    <a:pt x="f35" y="f71"/>
                    <a:pt x="f72" y="f73"/>
                  </a:cubicBezTo>
                  <a:cubicBezTo>
                    <a:pt x="f26" y="f74"/>
                    <a:pt x="f28" y="f2"/>
                    <a:pt x="f28" y="f2"/>
                  </a:cubicBezTo>
                  <a:cubicBezTo>
                    <a:pt x="f75" y="f76"/>
                    <a:pt x="f77" y="f71"/>
                    <a:pt x="f20" y="f71"/>
                  </a:cubicBezTo>
                </a:path>
              </a:pathLst>
            </a:custGeom>
            <a:noFill/>
            <a:ln w="9360">
              <a:solidFill>
                <a:srgbClr val="000000"/>
              </a:solidFill>
              <a:prstDash val="solid"/>
              <a:roun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Straight Connector 7">
              <a:extLst>
                <a:ext uri="{FF2B5EF4-FFF2-40B4-BE49-F238E27FC236}">
                  <a16:creationId xmlns:a16="http://schemas.microsoft.com/office/drawing/2014/main" id="{264BFFA8-CC52-42F7-B659-CC102F14D132}"/>
                </a:ext>
              </a:extLst>
            </p:cNvPr>
            <p:cNvSpPr/>
            <p:nvPr/>
          </p:nvSpPr>
          <p:spPr>
            <a:xfrm>
              <a:off x="1285919" y="3124079"/>
              <a:ext cx="0" cy="609121"/>
            </a:xfrm>
            <a:prstGeom prst="line">
              <a:avLst/>
            </a:prstGeom>
            <a:noFill/>
            <a:ln w="381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Straight Connector 8">
              <a:extLst>
                <a:ext uri="{FF2B5EF4-FFF2-40B4-BE49-F238E27FC236}">
                  <a16:creationId xmlns:a16="http://schemas.microsoft.com/office/drawing/2014/main" id="{D7BBF8CE-E537-4BA4-8BCE-5F0126798D52}"/>
                </a:ext>
              </a:extLst>
            </p:cNvPr>
            <p:cNvSpPr/>
            <p:nvPr/>
          </p:nvSpPr>
          <p:spPr>
            <a:xfrm>
              <a:off x="3114720" y="3124079"/>
              <a:ext cx="0" cy="609121"/>
            </a:xfrm>
            <a:prstGeom prst="line">
              <a:avLst/>
            </a:prstGeom>
            <a:noFill/>
            <a:ln w="381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Straight Connector 9">
              <a:extLst>
                <a:ext uri="{FF2B5EF4-FFF2-40B4-BE49-F238E27FC236}">
                  <a16:creationId xmlns:a16="http://schemas.microsoft.com/office/drawing/2014/main" id="{E0D8F8D8-814E-44AA-A29E-F95356875752}"/>
                </a:ext>
              </a:extLst>
            </p:cNvPr>
            <p:cNvSpPr/>
            <p:nvPr/>
          </p:nvSpPr>
          <p:spPr>
            <a:xfrm>
              <a:off x="1285919" y="3733560"/>
              <a:ext cx="0" cy="53316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Straight Connector 10">
              <a:extLst>
                <a:ext uri="{FF2B5EF4-FFF2-40B4-BE49-F238E27FC236}">
                  <a16:creationId xmlns:a16="http://schemas.microsoft.com/office/drawing/2014/main" id="{5E226BD1-915D-4A29-B49F-D178D3680CC0}"/>
                </a:ext>
              </a:extLst>
            </p:cNvPr>
            <p:cNvSpPr/>
            <p:nvPr/>
          </p:nvSpPr>
          <p:spPr>
            <a:xfrm>
              <a:off x="3114720" y="3733560"/>
              <a:ext cx="0" cy="53316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Straight Connector 11">
              <a:extLst>
                <a:ext uri="{FF2B5EF4-FFF2-40B4-BE49-F238E27FC236}">
                  <a16:creationId xmlns:a16="http://schemas.microsoft.com/office/drawing/2014/main" id="{2D15FE6A-60FB-4F8B-8C0E-6F5C49CBE4D7}"/>
                </a:ext>
              </a:extLst>
            </p:cNvPr>
            <p:cNvSpPr/>
            <p:nvPr/>
          </p:nvSpPr>
          <p:spPr>
            <a:xfrm>
              <a:off x="1285919" y="4267080"/>
              <a:ext cx="838441"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Straight Connector 12">
              <a:extLst>
                <a:ext uri="{FF2B5EF4-FFF2-40B4-BE49-F238E27FC236}">
                  <a16:creationId xmlns:a16="http://schemas.microsoft.com/office/drawing/2014/main" id="{ACFFDCDF-2D51-416A-A63C-770CC8CD605F}"/>
                </a:ext>
              </a:extLst>
            </p:cNvPr>
            <p:cNvSpPr/>
            <p:nvPr/>
          </p:nvSpPr>
          <p:spPr>
            <a:xfrm>
              <a:off x="2276639" y="4267080"/>
              <a:ext cx="838081"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Straight Connector 13">
              <a:extLst>
                <a:ext uri="{FF2B5EF4-FFF2-40B4-BE49-F238E27FC236}">
                  <a16:creationId xmlns:a16="http://schemas.microsoft.com/office/drawing/2014/main" id="{C4743713-3A2D-4D76-8226-42171696AC27}"/>
                </a:ext>
              </a:extLst>
            </p:cNvPr>
            <p:cNvSpPr/>
            <p:nvPr/>
          </p:nvSpPr>
          <p:spPr>
            <a:xfrm>
              <a:off x="447840" y="3200400"/>
              <a:ext cx="0" cy="15192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5" name="Straight Connector 14">
              <a:extLst>
                <a:ext uri="{FF2B5EF4-FFF2-40B4-BE49-F238E27FC236}">
                  <a16:creationId xmlns:a16="http://schemas.microsoft.com/office/drawing/2014/main" id="{FE37F768-94A2-4AA8-80DD-C8500135905F}"/>
                </a:ext>
              </a:extLst>
            </p:cNvPr>
            <p:cNvSpPr/>
            <p:nvPr/>
          </p:nvSpPr>
          <p:spPr>
            <a:xfrm>
              <a:off x="447840" y="3429000"/>
              <a:ext cx="0" cy="151919"/>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6" name="Straight Connector 15">
              <a:extLst>
                <a:ext uri="{FF2B5EF4-FFF2-40B4-BE49-F238E27FC236}">
                  <a16:creationId xmlns:a16="http://schemas.microsoft.com/office/drawing/2014/main" id="{D490CB6E-996F-4404-B927-4EA5D6895B7D}"/>
                </a:ext>
              </a:extLst>
            </p:cNvPr>
            <p:cNvSpPr/>
            <p:nvPr/>
          </p:nvSpPr>
          <p:spPr>
            <a:xfrm>
              <a:off x="409680" y="3352680"/>
              <a:ext cx="7632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7" name="Straight Connector 16">
              <a:extLst>
                <a:ext uri="{FF2B5EF4-FFF2-40B4-BE49-F238E27FC236}">
                  <a16:creationId xmlns:a16="http://schemas.microsoft.com/office/drawing/2014/main" id="{0BB6A359-97FA-41A4-94D4-DCCB9C61F256}"/>
                </a:ext>
              </a:extLst>
            </p:cNvPr>
            <p:cNvSpPr/>
            <p:nvPr/>
          </p:nvSpPr>
          <p:spPr>
            <a:xfrm>
              <a:off x="414360" y="3429000"/>
              <a:ext cx="7632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8" name="Straight Connector 17">
              <a:extLst>
                <a:ext uri="{FF2B5EF4-FFF2-40B4-BE49-F238E27FC236}">
                  <a16:creationId xmlns:a16="http://schemas.microsoft.com/office/drawing/2014/main" id="{77FE0B1D-9833-401F-951C-83144D97C889}"/>
                </a:ext>
              </a:extLst>
            </p:cNvPr>
            <p:cNvSpPr/>
            <p:nvPr/>
          </p:nvSpPr>
          <p:spPr>
            <a:xfrm>
              <a:off x="2138400" y="4233600"/>
              <a:ext cx="0" cy="7596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9" name="Straight Connector 18">
              <a:extLst>
                <a:ext uri="{FF2B5EF4-FFF2-40B4-BE49-F238E27FC236}">
                  <a16:creationId xmlns:a16="http://schemas.microsoft.com/office/drawing/2014/main" id="{7CF661AF-86AC-4890-B120-027805DFE2FA}"/>
                </a:ext>
              </a:extLst>
            </p:cNvPr>
            <p:cNvSpPr/>
            <p:nvPr/>
          </p:nvSpPr>
          <p:spPr>
            <a:xfrm>
              <a:off x="2271960" y="4233600"/>
              <a:ext cx="0" cy="7596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20" name="Freeform: Shape 19">
              <a:extLst>
                <a:ext uri="{FF2B5EF4-FFF2-40B4-BE49-F238E27FC236}">
                  <a16:creationId xmlns:a16="http://schemas.microsoft.com/office/drawing/2014/main" id="{A671A641-2B84-40DC-9508-7923993478D9}"/>
                </a:ext>
              </a:extLst>
            </p:cNvPr>
            <p:cNvSpPr/>
            <p:nvPr/>
          </p:nvSpPr>
          <p:spPr>
            <a:xfrm>
              <a:off x="1134720" y="2819520"/>
              <a:ext cx="26604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a:t>
              </a:r>
            </a:p>
          </p:txBody>
        </p:sp>
        <p:sp>
          <p:nvSpPr>
            <p:cNvPr id="21" name="Freeform: Shape 20">
              <a:extLst>
                <a:ext uri="{FF2B5EF4-FFF2-40B4-BE49-F238E27FC236}">
                  <a16:creationId xmlns:a16="http://schemas.microsoft.com/office/drawing/2014/main" id="{1D4BF108-366E-4D78-95EF-B17522B5C93D}"/>
                </a:ext>
              </a:extLst>
            </p:cNvPr>
            <p:cNvSpPr/>
            <p:nvPr/>
          </p:nvSpPr>
          <p:spPr>
            <a:xfrm>
              <a:off x="2963879" y="2895479"/>
              <a:ext cx="282960" cy="307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400" b="1" i="0" u="none" strike="noStrike" baseline="0">
                  <a:ln>
                    <a:noFill/>
                  </a:ln>
                  <a:solidFill>
                    <a:srgbClr val="000000"/>
                  </a:solidFill>
                  <a:latin typeface="Times New Roman" pitchFamily="18"/>
                  <a:ea typeface="DejaVu Sans" pitchFamily="2"/>
                  <a:cs typeface="DejaVu Sans" pitchFamily="2"/>
                </a:rPr>
                <a:t>+</a:t>
              </a:r>
            </a:p>
          </p:txBody>
        </p:sp>
        <p:sp>
          <p:nvSpPr>
            <p:cNvPr id="22" name="Freeform: Shape 21">
              <a:extLst>
                <a:ext uri="{FF2B5EF4-FFF2-40B4-BE49-F238E27FC236}">
                  <a16:creationId xmlns:a16="http://schemas.microsoft.com/office/drawing/2014/main" id="{94A2E8E5-7511-45BD-87E2-8127DD74B2DF}"/>
                </a:ext>
              </a:extLst>
            </p:cNvPr>
            <p:cNvSpPr/>
            <p:nvPr/>
          </p:nvSpPr>
          <p:spPr>
            <a:xfrm>
              <a:off x="1938600" y="4119480"/>
              <a:ext cx="58716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 </a:t>
              </a:r>
              <a:r>
                <a:rPr lang="sl-SI" sz="2000" b="1" i="0" u="none" strike="noStrike" baseline="0">
                  <a:ln>
                    <a:noFill/>
                  </a:ln>
                  <a:solidFill>
                    <a:srgbClr val="000000"/>
                  </a:solidFill>
                  <a:latin typeface="Times New Roman" pitchFamily="18"/>
                  <a:ea typeface="DejaVu Sans" pitchFamily="2"/>
                  <a:cs typeface="DejaVu Sans" pitchFamily="2"/>
                </a:rPr>
                <a:t>+</a:t>
              </a:r>
            </a:p>
          </p:txBody>
        </p:sp>
        <p:sp>
          <p:nvSpPr>
            <p:cNvPr id="23" name="Freeform: Shape 22">
              <a:extLst>
                <a:ext uri="{FF2B5EF4-FFF2-40B4-BE49-F238E27FC236}">
                  <a16:creationId xmlns:a16="http://schemas.microsoft.com/office/drawing/2014/main" id="{900505D1-FCE8-481B-B838-BA0DFBC55A63}"/>
                </a:ext>
              </a:extLst>
            </p:cNvPr>
            <p:cNvSpPr/>
            <p:nvPr/>
          </p:nvSpPr>
          <p:spPr>
            <a:xfrm>
              <a:off x="230040" y="3228840"/>
              <a:ext cx="273600" cy="307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400" b="1" i="0" u="none" strike="noStrike" baseline="0">
                  <a:ln>
                    <a:noFill/>
                  </a:ln>
                  <a:solidFill>
                    <a:srgbClr val="000000"/>
                  </a:solidFill>
                  <a:latin typeface="Times New Roman" pitchFamily="18"/>
                  <a:ea typeface="DejaVu Sans" pitchFamily="2"/>
                  <a:cs typeface="DejaVu Sans" pitchFamily="2"/>
                </a:rPr>
                <a:t>~</a:t>
              </a:r>
            </a:p>
          </p:txBody>
        </p:sp>
      </p:grpSp>
      <p:sp>
        <p:nvSpPr>
          <p:cNvPr id="24" name="Straight Connector 23">
            <a:extLst>
              <a:ext uri="{FF2B5EF4-FFF2-40B4-BE49-F238E27FC236}">
                <a16:creationId xmlns:a16="http://schemas.microsoft.com/office/drawing/2014/main" id="{7893057C-6E4F-44CD-9FB1-650112228967}"/>
              </a:ext>
            </a:extLst>
          </p:cNvPr>
          <p:cNvSpPr/>
          <p:nvPr/>
        </p:nvSpPr>
        <p:spPr>
          <a:xfrm>
            <a:off x="1295280" y="3429000"/>
            <a:ext cx="457199" cy="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25" name="Freeform: Shape 24">
            <a:extLst>
              <a:ext uri="{FF2B5EF4-FFF2-40B4-BE49-F238E27FC236}">
                <a16:creationId xmlns:a16="http://schemas.microsoft.com/office/drawing/2014/main" id="{87D55B23-E5E9-4B0B-8D30-D06C6E7C77C7}"/>
              </a:ext>
            </a:extLst>
          </p:cNvPr>
          <p:cNvSpPr/>
          <p:nvPr/>
        </p:nvSpPr>
        <p:spPr>
          <a:xfrm>
            <a:off x="1300319" y="3048120"/>
            <a:ext cx="34200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e</a:t>
            </a:r>
            <a:r>
              <a:rPr lang="sl-SI" sz="2000" b="0" i="0" u="none" strike="noStrike" baseline="30000">
                <a:ln>
                  <a:noFill/>
                </a:ln>
                <a:solidFill>
                  <a:srgbClr val="000000"/>
                </a:solidFill>
                <a:latin typeface="Times New Roman" pitchFamily="18"/>
                <a:ea typeface="DejaVu Sans" pitchFamily="2"/>
                <a:cs typeface="DejaVu Sans" pitchFamily="2"/>
              </a:rPr>
              <a:t>-</a:t>
            </a:r>
          </a:p>
        </p:txBody>
      </p:sp>
      <p:sp>
        <p:nvSpPr>
          <p:cNvPr id="26" name="Freeform: Shape 25">
            <a:extLst>
              <a:ext uri="{FF2B5EF4-FFF2-40B4-BE49-F238E27FC236}">
                <a16:creationId xmlns:a16="http://schemas.microsoft.com/office/drawing/2014/main" id="{315A7554-7AF9-47FE-85E4-5C4184709B78}"/>
              </a:ext>
            </a:extLst>
          </p:cNvPr>
          <p:cNvSpPr/>
          <p:nvPr/>
        </p:nvSpPr>
        <p:spPr>
          <a:xfrm>
            <a:off x="3243959" y="2819520"/>
            <a:ext cx="5697720" cy="1618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Z žarilno nitko so segrevali </a:t>
            </a:r>
            <a:r>
              <a:rPr lang="sl-SI" sz="2000" b="1" i="1" u="none" strike="noStrike" baseline="0">
                <a:ln>
                  <a:noFill/>
                </a:ln>
                <a:solidFill>
                  <a:srgbClr val="000000"/>
                </a:solidFill>
                <a:latin typeface="Times New Roman" pitchFamily="18"/>
                <a:ea typeface="DejaVu Sans" pitchFamily="2"/>
                <a:cs typeface="DejaVu Sans" pitchFamily="2"/>
              </a:rPr>
              <a:t>katodo</a:t>
            </a:r>
            <a:r>
              <a:rPr lang="sl-SI" sz="2000" b="0" i="1" u="none" strike="noStrike" baseline="0">
                <a:ln>
                  <a:noFill/>
                </a:ln>
                <a:solidFill>
                  <a:srgbClr val="000000"/>
                </a:solidFill>
                <a:latin typeface="Times New Roman" pitchFamily="18"/>
                <a:ea typeface="DejaVu Sans" pitchFamily="2"/>
                <a:cs typeface="DejaVu Sans" pitchFamily="2"/>
              </a:rPr>
              <a:t>. To je ploščica,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ki je priključena na negativni pol in zato negativno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nabita. Elektrončki na katodi  tako dobijo dovolj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termične energije, da katodo zapustijo, in poletijo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proti </a:t>
            </a:r>
            <a:r>
              <a:rPr lang="sl-SI" sz="2000" b="1" i="1" u="none" strike="noStrike" baseline="0">
                <a:ln>
                  <a:noFill/>
                </a:ln>
                <a:solidFill>
                  <a:srgbClr val="000000"/>
                </a:solidFill>
                <a:latin typeface="Times New Roman" pitchFamily="18"/>
                <a:ea typeface="DejaVu Sans" pitchFamily="2"/>
                <a:cs typeface="DejaVu Sans" pitchFamily="2"/>
              </a:rPr>
              <a:t>anodi</a:t>
            </a:r>
            <a:r>
              <a:rPr lang="sl-SI" sz="2000" b="0" i="1" u="none" strike="noStrike" baseline="0">
                <a:ln>
                  <a:noFill/>
                </a:ln>
                <a:solidFill>
                  <a:srgbClr val="000000"/>
                </a:solidFill>
                <a:latin typeface="Times New Roman" pitchFamily="18"/>
                <a:ea typeface="DejaVu Sans" pitchFamily="2"/>
                <a:cs typeface="DejaVu Sans" pitchFamily="2"/>
              </a:rPr>
              <a:t>. Ta je pozitivno nabita in jih zato privlači.</a:t>
            </a:r>
          </a:p>
        </p:txBody>
      </p:sp>
      <p:sp>
        <p:nvSpPr>
          <p:cNvPr id="27" name="Freeform: Shape 26">
            <a:extLst>
              <a:ext uri="{FF2B5EF4-FFF2-40B4-BE49-F238E27FC236}">
                <a16:creationId xmlns:a16="http://schemas.microsoft.com/office/drawing/2014/main" id="{4FB5D513-069B-4713-9CCF-C49FE0C94EA2}"/>
              </a:ext>
            </a:extLst>
          </p:cNvPr>
          <p:cNvSpPr/>
          <p:nvPr/>
        </p:nvSpPr>
        <p:spPr>
          <a:xfrm>
            <a:off x="304920" y="5181480"/>
            <a:ext cx="8549366"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150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Takrat še seveda niso vedeli, da so to, kar izhaja iz katode, elektroni. Žarke so tako imenovali kar</a:t>
            </a:r>
            <a:r>
              <a:rPr lang="sl-SI" sz="2400" b="0" i="0" u="none" strike="noStrike" baseline="0" dirty="0">
                <a:ln>
                  <a:noFill/>
                </a:ln>
                <a:solidFill>
                  <a:srgbClr val="000000"/>
                </a:solidFill>
                <a:latin typeface="Times New Roman" pitchFamily="18"/>
                <a:ea typeface="DejaVu Sans" pitchFamily="2"/>
                <a:cs typeface="DejaVu Sans" pitchFamily="2"/>
              </a:rPr>
              <a:t> </a:t>
            </a:r>
            <a:r>
              <a:rPr lang="sl-SI" sz="2400" b="1"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katodni žarki</a:t>
            </a:r>
            <a:r>
              <a:rPr lang="sl-SI" sz="24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7FFE886-1B04-4A93-877E-C50FC28BA9DC}"/>
              </a:ext>
            </a:extLst>
          </p:cNvPr>
          <p:cNvSpPr/>
          <p:nvPr/>
        </p:nvSpPr>
        <p:spPr>
          <a:xfrm>
            <a:off x="11520" y="1752479"/>
            <a:ext cx="8998200" cy="1922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3333CC"/>
                </a:solidFill>
                <a:latin typeface="Times New Roman" pitchFamily="18"/>
                <a:ea typeface="DejaVu Sans" pitchFamily="2"/>
                <a:cs typeface="DejaVu Sans" pitchFamily="2"/>
              </a:rPr>
              <a:t>John Joseph Thompson</a:t>
            </a:r>
            <a:r>
              <a:rPr lang="sl-SI" sz="2400" b="0" i="0" u="none" strike="noStrike" baseline="0">
                <a:ln>
                  <a:noFill/>
                </a:ln>
                <a:solidFill>
                  <a:srgbClr val="000000"/>
                </a:solidFill>
                <a:latin typeface="Times New Roman" pitchFamily="18"/>
                <a:ea typeface="DejaVu Sans" pitchFamily="2"/>
                <a:cs typeface="DejaVu Sans" pitchFamily="2"/>
              </a:rPr>
              <a:t> je leta 1897 na javnem predavanju pokazal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vrsto poskusov, s katerimi je poskušal javnost prepričati, da </a:t>
            </a:r>
            <a:r>
              <a:rPr lang="sl-SI" sz="2400" b="0" i="0" u="none" strike="noStrike" baseline="0">
                <a:ln>
                  <a:noFill/>
                </a:ln>
                <a:solidFill>
                  <a:srgbClr val="CC0099"/>
                </a:solidFill>
                <a:latin typeface="Times New Roman" pitchFamily="18"/>
                <a:ea typeface="DejaVu Sans" pitchFamily="2"/>
                <a:cs typeface="DejaVu Sans" pitchFamily="2"/>
              </a:rPr>
              <a:t>katodne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CC0099"/>
                </a:solidFill>
                <a:latin typeface="Times New Roman" pitchFamily="18"/>
                <a:ea typeface="DejaVu Sans" pitchFamily="2"/>
                <a:cs typeface="DejaVu Sans" pitchFamily="2"/>
              </a:rPr>
              <a:t> žarke sestavljajo  negativni delci z osnovnim nabojem in zelo majhno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CC0099"/>
                </a:solidFill>
                <a:latin typeface="Times New Roman" pitchFamily="18"/>
                <a:ea typeface="DejaVu Sans" pitchFamily="2"/>
                <a:cs typeface="DejaVu Sans" pitchFamily="2"/>
              </a:rPr>
              <a:t> maso</a:t>
            </a:r>
            <a:r>
              <a:rPr lang="sl-SI" sz="2400" b="0" i="0" u="none" strike="noStrike" baseline="0">
                <a:ln>
                  <a:noFill/>
                </a:ln>
                <a:solidFill>
                  <a:srgbClr val="000000"/>
                </a:solidFill>
                <a:latin typeface="Times New Roman" pitchFamily="18"/>
                <a:ea typeface="DejaVu Sans" pitchFamily="2"/>
                <a:cs typeface="DejaVu Sans" pitchFamily="2"/>
              </a:rPr>
              <a:t> (9,11</a:t>
            </a:r>
            <a:r>
              <a:rPr lang="sl-SI" sz="2400" b="0" i="0" u="none" strike="noStrike" baseline="0">
                <a:ln>
                  <a:noFill/>
                </a:ln>
                <a:solidFill>
                  <a:srgbClr val="000000"/>
                </a:solidFill>
                <a:latin typeface="Times New Roman" pitchFamily="18"/>
                <a:ea typeface="Times New Roman" pitchFamily="18"/>
                <a:cs typeface="Times New Roman" pitchFamily="18"/>
              </a:rPr>
              <a:t>•</a:t>
            </a:r>
            <a:r>
              <a:rPr lang="sl-SI" sz="2400" b="0" i="0" u="none" strike="noStrike" baseline="0">
                <a:ln>
                  <a:noFill/>
                </a:ln>
                <a:solidFill>
                  <a:srgbClr val="000000"/>
                </a:solidFill>
                <a:latin typeface="Times New Roman" pitchFamily="18"/>
                <a:ea typeface="DejaVu Sans" pitchFamily="2"/>
                <a:cs typeface="DejaVu Sans" pitchFamily="2"/>
              </a:rPr>
              <a:t> 10</a:t>
            </a:r>
            <a:r>
              <a:rPr lang="sl-SI" sz="2400" b="0" i="0" u="none" strike="noStrike" baseline="30000">
                <a:ln>
                  <a:noFill/>
                </a:ln>
                <a:solidFill>
                  <a:srgbClr val="000000"/>
                </a:solidFill>
                <a:latin typeface="Times New Roman" pitchFamily="18"/>
                <a:ea typeface="DejaVu Sans" pitchFamily="2"/>
                <a:cs typeface="DejaVu Sans" pitchFamily="2"/>
              </a:rPr>
              <a:t>-27</a:t>
            </a:r>
            <a:r>
              <a:rPr lang="sl-SI" sz="2400" b="0" i="0" u="none" strike="noStrike" baseline="0">
                <a:ln>
                  <a:noFill/>
                </a:ln>
                <a:solidFill>
                  <a:srgbClr val="000000"/>
                </a:solidFill>
                <a:latin typeface="Times New Roman" pitchFamily="18"/>
                <a:ea typeface="DejaVu Sans" pitchFamily="2"/>
                <a:cs typeface="DejaVu Sans" pitchFamily="2"/>
              </a:rPr>
              <a:t>g) - </a:t>
            </a:r>
            <a:r>
              <a:rPr lang="sl-SI" sz="2400" b="1" i="0" u="none" strike="noStrike" baseline="0">
                <a:ln>
                  <a:noFill/>
                </a:ln>
                <a:solidFill>
                  <a:srgbClr val="800080"/>
                </a:solidFill>
                <a:latin typeface="Times New Roman" pitchFamily="18"/>
                <a:ea typeface="DejaVu Sans" pitchFamily="2"/>
                <a:cs typeface="DejaVu Sans" pitchFamily="2"/>
              </a:rPr>
              <a:t>elektroni</a:t>
            </a:r>
            <a:r>
              <a:rPr lang="sl-SI" sz="2400" b="0" i="0" u="none" strike="noStrike" baseline="0">
                <a:ln>
                  <a:noFill/>
                </a:ln>
                <a:solidFill>
                  <a:srgbClr val="000000"/>
                </a:solidFill>
                <a:latin typeface="Times New Roman" pitchFamily="18"/>
                <a:ea typeface="DejaVu Sans" pitchFamily="2"/>
                <a:cs typeface="DejaVu Sans" pitchFamily="2"/>
              </a:rPr>
              <a:t>. </a:t>
            </a:r>
            <a:r>
              <a:rPr lang="sl-SI" sz="2400" b="0" i="1" u="none" strike="noStrike" baseline="0">
                <a:ln>
                  <a:noFill/>
                </a:ln>
                <a:solidFill>
                  <a:srgbClr val="000000"/>
                </a:solidFill>
                <a:latin typeface="Times New Roman" pitchFamily="18"/>
                <a:ea typeface="DejaVu Sans" pitchFamily="2"/>
                <a:cs typeface="DejaVu Sans" pitchFamily="2"/>
              </a:rPr>
              <a:t>(Sam J.J. Thomson je te delce imenoval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400" b="1" i="1" u="none" strike="noStrike" baseline="0">
                <a:ln>
                  <a:noFill/>
                </a:ln>
                <a:solidFill>
                  <a:srgbClr val="000000"/>
                </a:solidFill>
                <a:latin typeface="Times New Roman" pitchFamily="18"/>
                <a:ea typeface="DejaVu Sans" pitchFamily="2"/>
                <a:cs typeface="DejaVu Sans" pitchFamily="2"/>
              </a:rPr>
              <a:t>karpuskule</a:t>
            </a:r>
            <a:r>
              <a:rPr lang="sl-SI" sz="2400" b="0" i="1" u="none" strike="noStrike" baseline="0">
                <a:ln>
                  <a:noFill/>
                </a:ln>
                <a:solidFill>
                  <a:srgbClr val="000000"/>
                </a:solidFill>
                <a:latin typeface="Times New Roman" pitchFamily="18"/>
                <a:ea typeface="DejaVu Sans" pitchFamily="2"/>
                <a:cs typeface="DejaVu Sans" pitchFamily="2"/>
              </a:rPr>
              <a:t>.)</a:t>
            </a:r>
          </a:p>
        </p:txBody>
      </p:sp>
      <p:pic>
        <p:nvPicPr>
          <p:cNvPr id="3" name="thomson">
            <a:extLst>
              <a:ext uri="{FF2B5EF4-FFF2-40B4-BE49-F238E27FC236}">
                <a16:creationId xmlns:a16="http://schemas.microsoft.com/office/drawing/2014/main" id="{A8AE41B4-DF74-4AB1-9D4C-D6592E708279}"/>
              </a:ext>
            </a:extLst>
          </p:cNvPr>
          <p:cNvPicPr>
            <a:picLocks noChangeAspect="1"/>
          </p:cNvPicPr>
          <p:nvPr/>
        </p:nvPicPr>
        <p:blipFill>
          <a:blip r:embed="rId3">
            <a:lum/>
            <a:alphaModFix/>
          </a:blip>
          <a:srcRect/>
          <a:stretch>
            <a:fillRect/>
          </a:stretch>
        </p:blipFill>
        <p:spPr>
          <a:xfrm>
            <a:off x="762120" y="152280"/>
            <a:ext cx="1195200" cy="1676519"/>
          </a:xfrm>
          <a:prstGeom prst="rect">
            <a:avLst/>
          </a:prstGeom>
          <a:noFill/>
          <a:ln>
            <a:noFill/>
          </a:ln>
        </p:spPr>
      </p:pic>
      <p:sp>
        <p:nvSpPr>
          <p:cNvPr id="4" name="Freeform: Shape 3">
            <a:extLst>
              <a:ext uri="{FF2B5EF4-FFF2-40B4-BE49-F238E27FC236}">
                <a16:creationId xmlns:a16="http://schemas.microsoft.com/office/drawing/2014/main" id="{BCAD8667-29E1-43CF-9432-95595862B921}"/>
              </a:ext>
            </a:extLst>
          </p:cNvPr>
          <p:cNvSpPr/>
          <p:nvPr/>
        </p:nvSpPr>
        <p:spPr>
          <a:xfrm>
            <a:off x="3962520" y="1066680"/>
            <a:ext cx="457200" cy="457200"/>
          </a:xfrm>
          <a:custGeom>
            <a:avLst>
              <a:gd name="f0" fmla="val 17520"/>
            </a:avLst>
            <a:gdLst>
              <a:gd name="f1" fmla="val 10800000"/>
              <a:gd name="f2" fmla="val 5400000"/>
              <a:gd name="f3" fmla="val 180"/>
              <a:gd name="f4" fmla="val w"/>
              <a:gd name="f5" fmla="val h"/>
              <a:gd name="f6" fmla="*/ 5419351 1 1725033"/>
              <a:gd name="f7" fmla="val -2147483647"/>
              <a:gd name="f8" fmla="val 2147483647"/>
              <a:gd name="f9" fmla="val 15510"/>
              <a:gd name="f10" fmla="val 17520"/>
              <a:gd name="f11" fmla="*/ 10800 10800 1"/>
              <a:gd name="f12" fmla="+- 0 0 0"/>
              <a:gd name="f13" fmla="+- 0 0 23592960"/>
              <a:gd name="f14" fmla="val 10800"/>
              <a:gd name="f15" fmla="*/ 1165 1165 1"/>
              <a:gd name="f16" fmla="val 1165"/>
              <a:gd name="f17" fmla="val 4870"/>
              <a:gd name="f18" fmla="val 8680"/>
              <a:gd name="f19" fmla="val 12920"/>
              <a:gd name="f20" fmla="val 16730"/>
              <a:gd name="f21" fmla="*/ f4 1 21600"/>
              <a:gd name="f22" fmla="*/ f5 1 21600"/>
              <a:gd name="f23" fmla="pin 15510 f0 17520"/>
              <a:gd name="f24" fmla="*/ 0 f6 1"/>
              <a:gd name="f25" fmla="*/ f12 f1 1"/>
              <a:gd name="f26" fmla="*/ f13 f1 1"/>
              <a:gd name="f27" fmla="+- f23 0 15510"/>
              <a:gd name="f28" fmla="*/ 10800 f21 1"/>
              <a:gd name="f29" fmla="*/ f23 f22 1"/>
              <a:gd name="f30" fmla="*/ 3200 f21 1"/>
              <a:gd name="f31" fmla="*/ 18400 f21 1"/>
              <a:gd name="f32" fmla="*/ 18400 f22 1"/>
              <a:gd name="f33" fmla="*/ 3200 f22 1"/>
              <a:gd name="f34" fmla="*/ f24 1 f3"/>
              <a:gd name="f35" fmla="*/ f25 1 f3"/>
              <a:gd name="f36" fmla="*/ f26 1 f3"/>
              <a:gd name="f37" fmla="*/ 0 f22 1"/>
              <a:gd name="f38" fmla="*/ 3160 f21 1"/>
              <a:gd name="f39" fmla="*/ 3160 f22 1"/>
              <a:gd name="f40" fmla="*/ 0 f21 1"/>
              <a:gd name="f41" fmla="*/ 10800 f22 1"/>
              <a:gd name="f42" fmla="*/ 18440 f22 1"/>
              <a:gd name="f43" fmla="*/ 21600 f22 1"/>
              <a:gd name="f44" fmla="*/ 18440 f21 1"/>
              <a:gd name="f45" fmla="*/ 21600 f21 1"/>
              <a:gd name="f46" fmla="+- 17520 0 f27"/>
              <a:gd name="f47" fmla="+- 15510 f27 0"/>
              <a:gd name="f48" fmla="+- 0 0 f34"/>
              <a:gd name="f49" fmla="+- f35 0 f2"/>
              <a:gd name="f50" fmla="+- f36 0 f2"/>
              <a:gd name="f51" fmla="*/ f48 f1 1"/>
              <a:gd name="f52" fmla="+- f50 0 f49"/>
              <a:gd name="f53" fmla="*/ f51 1 f6"/>
              <a:gd name="f54" fmla="+- f53 0 f2"/>
              <a:gd name="f55" fmla="cos 1 f54"/>
              <a:gd name="f56" fmla="sin 1 f54"/>
              <a:gd name="f57" fmla="+- 0 0 f55"/>
              <a:gd name="f58" fmla="+- 0 0 f56"/>
              <a:gd name="f59" fmla="*/ 10800 f57 1"/>
              <a:gd name="f60" fmla="*/ 10800 f58 1"/>
              <a:gd name="f61" fmla="*/ 1165 f57 1"/>
              <a:gd name="f62" fmla="*/ 1165 f58 1"/>
              <a:gd name="f63" fmla="*/ f59 f59 1"/>
              <a:gd name="f64" fmla="*/ f60 f60 1"/>
              <a:gd name="f65" fmla="*/ f61 f61 1"/>
              <a:gd name="f66" fmla="*/ f62 f62 1"/>
              <a:gd name="f67" fmla="+- f63 f64 0"/>
              <a:gd name="f68" fmla="+- f65 f66 0"/>
              <a:gd name="f69" fmla="sqrt f67"/>
              <a:gd name="f70" fmla="sqrt f68"/>
              <a:gd name="f71" fmla="*/ f11 1 f69"/>
              <a:gd name="f72" fmla="*/ f15 1 f70"/>
              <a:gd name="f73" fmla="*/ f57 f71 1"/>
              <a:gd name="f74" fmla="*/ f58 f71 1"/>
              <a:gd name="f75" fmla="*/ f57 f72 1"/>
              <a:gd name="f76" fmla="*/ f58 f72 1"/>
              <a:gd name="f77" fmla="+- 10800 0 f73"/>
              <a:gd name="f78" fmla="+- 10800 0 f74"/>
              <a:gd name="f79" fmla="+- 7305 0 f75"/>
              <a:gd name="f80" fmla="+- 7515 0 f76"/>
              <a:gd name="f81" fmla="+- 14295 0 f75"/>
            </a:gdLst>
            <a:ahLst>
              <a:ahXY gdRefY="f0" minY="f9" maxY="f10">
                <a:pos x="f28" y="f29"/>
              </a:ahXY>
            </a:ahLst>
            <a:cxnLst>
              <a:cxn ang="3cd4">
                <a:pos x="hc" y="t"/>
              </a:cxn>
              <a:cxn ang="0">
                <a:pos x="r" y="vc"/>
              </a:cxn>
              <a:cxn ang="cd4">
                <a:pos x="hc" y="b"/>
              </a:cxn>
              <a:cxn ang="cd2">
                <a:pos x="l" y="vc"/>
              </a:cxn>
              <a:cxn ang="f49">
                <a:pos x="f28" y="f37"/>
              </a:cxn>
              <a:cxn ang="f49">
                <a:pos x="f38" y="f39"/>
              </a:cxn>
              <a:cxn ang="f49">
                <a:pos x="f40" y="f41"/>
              </a:cxn>
              <a:cxn ang="f49">
                <a:pos x="f38" y="f42"/>
              </a:cxn>
              <a:cxn ang="f49">
                <a:pos x="f28" y="f43"/>
              </a:cxn>
              <a:cxn ang="f49">
                <a:pos x="f44" y="f42"/>
              </a:cxn>
              <a:cxn ang="f49">
                <a:pos x="f45" y="f41"/>
              </a:cxn>
              <a:cxn ang="f49">
                <a:pos x="f44" y="f39"/>
              </a:cxn>
            </a:cxnLst>
            <a:rect l="f30" t="f33" r="f31" b="f32"/>
            <a:pathLst>
              <a:path w="21600" h="21600">
                <a:moveTo>
                  <a:pt x="f77" y="f78"/>
                </a:moveTo>
                <a:arcTo wR="f14" hR="f14" stAng="f49" swAng="f52"/>
                <a:close/>
              </a:path>
              <a:path w="21600" h="21600">
                <a:moveTo>
                  <a:pt x="f79" y="f80"/>
                </a:moveTo>
                <a:arcTo wR="f16" hR="f16" stAng="f49" swAng="f52"/>
                <a:close/>
              </a:path>
              <a:path w="21600" h="21600">
                <a:moveTo>
                  <a:pt x="f81" y="f80"/>
                </a:moveTo>
                <a:arcTo wR="f16" hR="f16" stAng="f49" swAng="f52"/>
                <a:close/>
              </a:path>
              <a:path w="21600" h="21600" fill="none">
                <a:moveTo>
                  <a:pt x="f17" y="f46"/>
                </a:moveTo>
                <a:cubicBezTo>
                  <a:pt x="f18" y="f47"/>
                  <a:pt x="f19" y="f47"/>
                  <a:pt x="f20" y="f46"/>
                </a:cubicBezTo>
              </a:path>
            </a:pathLst>
          </a:custGeom>
          <a:gradFill>
            <a:gsLst>
              <a:gs pos="0">
                <a:srgbClr val="0000FF"/>
              </a:gs>
              <a:gs pos="100000">
                <a:srgbClr val="3399FF"/>
              </a:gs>
            </a:gsLst>
            <a:path path="rect">
              <a:fillToRect l="50000" t="50000" r="50000" b="50000"/>
            </a:path>
          </a:gra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734AD8DF-49BD-45B0-9E82-C2521E6F1925}"/>
              </a:ext>
            </a:extLst>
          </p:cNvPr>
          <p:cNvSpPr/>
          <p:nvPr/>
        </p:nvSpPr>
        <p:spPr>
          <a:xfrm>
            <a:off x="4192919" y="762120"/>
            <a:ext cx="29952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6" name="Freeform: Shape 5">
            <a:extLst>
              <a:ext uri="{FF2B5EF4-FFF2-40B4-BE49-F238E27FC236}">
                <a16:creationId xmlns:a16="http://schemas.microsoft.com/office/drawing/2014/main" id="{7EFC2645-C36C-4A9B-B4A4-B3C987C8CFCF}"/>
              </a:ext>
            </a:extLst>
          </p:cNvPr>
          <p:cNvSpPr/>
          <p:nvPr/>
        </p:nvSpPr>
        <p:spPr>
          <a:xfrm>
            <a:off x="4495680" y="228600"/>
            <a:ext cx="3200400" cy="990719"/>
          </a:xfrm>
          <a:custGeom>
            <a:avLst>
              <a:gd name="f0" fmla="val -525"/>
              <a:gd name="f1" fmla="val 26965"/>
            </a:avLst>
            <a:gdLst>
              <a:gd name="f2" fmla="val 10800000"/>
              <a:gd name="f3" fmla="val 5400000"/>
              <a:gd name="f4" fmla="val 180"/>
              <a:gd name="f5" fmla="val w"/>
              <a:gd name="f6" fmla="val h"/>
              <a:gd name="f7" fmla="val 0"/>
              <a:gd name="f8" fmla="val 21600"/>
              <a:gd name="f9" fmla="+- 0 0 1"/>
              <a:gd name="f10" fmla="val -2147483647"/>
              <a:gd name="f11" fmla="val 2147483647"/>
              <a:gd name="f12" fmla="val 3590"/>
              <a:gd name="f13" fmla="val 8970"/>
              <a:gd name="f14" fmla="val 12630"/>
              <a:gd name="f15" fmla="val 18010"/>
              <a:gd name="f16" fmla="+- 0 0 0"/>
              <a:gd name="f17" fmla="*/ f5 1 21600"/>
              <a:gd name="f18" fmla="*/ f6 1 21600"/>
              <a:gd name="f19" fmla="pin -2147483647 f0 2147483647"/>
              <a:gd name="f20" fmla="pin -2147483647 f1 2147483647"/>
              <a:gd name="f21" fmla="*/ f16 f2 1"/>
              <a:gd name="f22" fmla="+- f19 0 10800"/>
              <a:gd name="f23" fmla="+- f20 0 10800"/>
              <a:gd name="f24" fmla="+- f20 0 21600"/>
              <a:gd name="f25" fmla="+- f19 0 21600"/>
              <a:gd name="f26" fmla="val f19"/>
              <a:gd name="f27" fmla="val f20"/>
              <a:gd name="f28" fmla="*/ f19 f17 1"/>
              <a:gd name="f29" fmla="*/ f20 f18 1"/>
              <a:gd name="f30" fmla="*/ 0 f17 1"/>
              <a:gd name="f31" fmla="*/ 21600 f17 1"/>
              <a:gd name="f32" fmla="*/ 21600 f18 1"/>
              <a:gd name="f33" fmla="*/ 0 f18 1"/>
              <a:gd name="f34" fmla="*/ 10800 f17 1"/>
              <a:gd name="f35" fmla="*/ f21 1 f4"/>
              <a:gd name="f36" fmla="*/ 10800 f18 1"/>
              <a:gd name="f37" fmla="abs f22"/>
              <a:gd name="f38" fmla="abs f23"/>
              <a:gd name="f39" fmla="+- f35 0 f3"/>
              <a:gd name="f40" fmla="*/ f26 f17 1"/>
              <a:gd name="f41" fmla="*/ f27 f18 1"/>
              <a:gd name="f42" fmla="+- f37 0 f38"/>
              <a:gd name="f43" fmla="+- f38 0 f37"/>
              <a:gd name="f44" fmla="?: f23 f9 f42"/>
              <a:gd name="f45" fmla="?: f23 f42 f9"/>
              <a:gd name="f46" fmla="?: f22 f9 f43"/>
              <a:gd name="f47" fmla="?: f22 f43 f9"/>
              <a:gd name="f48" fmla="?: f19 f9 f44"/>
              <a:gd name="f49" fmla="?: f19 f9 f45"/>
              <a:gd name="f50" fmla="?: f24 f46 f9"/>
              <a:gd name="f51" fmla="?: f24 f47 f9"/>
              <a:gd name="f52" fmla="?: f25 f45 f9"/>
              <a:gd name="f53" fmla="?: f25 f44 f9"/>
              <a:gd name="f54" fmla="?: f20 f9 f47"/>
              <a:gd name="f55" fmla="?: f20 f9 f46"/>
              <a:gd name="f56" fmla="?: f48 f19 0"/>
              <a:gd name="f57" fmla="?: f48 f20 6280"/>
              <a:gd name="f58" fmla="?: f49 f19 0"/>
              <a:gd name="f59" fmla="?: f49 f20 15320"/>
              <a:gd name="f60" fmla="?: f50 f19 6280"/>
              <a:gd name="f61" fmla="?: f50 f20 21600"/>
              <a:gd name="f62" fmla="?: f51 f19 15320"/>
              <a:gd name="f63" fmla="?: f51 f20 21600"/>
              <a:gd name="f64" fmla="?: f52 f19 21600"/>
              <a:gd name="f65" fmla="?: f52 f20 15320"/>
              <a:gd name="f66" fmla="?: f53 f19 21600"/>
              <a:gd name="f67" fmla="?: f53 f20 6280"/>
              <a:gd name="f68" fmla="?: f54 f19 15320"/>
              <a:gd name="f69" fmla="?: f54 f20 0"/>
              <a:gd name="f70" fmla="?: f55 f19 6280"/>
              <a:gd name="f71" fmla="?: f55 f20 0"/>
            </a:gdLst>
            <a:ahLst>
              <a:ahXY gdRefX="f0" minX="f10" maxX="f11" gdRefY="f1" minY="f10" maxY="f11">
                <a:pos x="f28" y="f29"/>
              </a:ahXY>
            </a:ahLst>
            <a:cxnLst>
              <a:cxn ang="3cd4">
                <a:pos x="hc" y="t"/>
              </a:cxn>
              <a:cxn ang="0">
                <a:pos x="r" y="vc"/>
              </a:cxn>
              <a:cxn ang="cd4">
                <a:pos x="hc" y="b"/>
              </a:cxn>
              <a:cxn ang="cd2">
                <a:pos x="l" y="vc"/>
              </a:cxn>
              <a:cxn ang="f39">
                <a:pos x="f34" y="f33"/>
              </a:cxn>
              <a:cxn ang="f39">
                <a:pos x="f30" y="f36"/>
              </a:cxn>
              <a:cxn ang="f39">
                <a:pos x="f34" y="f32"/>
              </a:cxn>
              <a:cxn ang="f39">
                <a:pos x="f31" y="f36"/>
              </a:cxn>
              <a:cxn ang="f39">
                <a:pos x="f40" y="f41"/>
              </a:cxn>
            </a:cxnLst>
            <a:rect l="f30" t="f33" r="f31" b="f32"/>
            <a:pathLst>
              <a:path w="21600" h="21600">
                <a:moveTo>
                  <a:pt x="f7" y="f7"/>
                </a:moveTo>
                <a:lnTo>
                  <a:pt x="f7" y="f12"/>
                </a:lnTo>
                <a:lnTo>
                  <a:pt x="f56" y="f57"/>
                </a:lnTo>
                <a:lnTo>
                  <a:pt x="f7" y="f13"/>
                </a:lnTo>
                <a:lnTo>
                  <a:pt x="f7" y="f14"/>
                </a:lnTo>
                <a:lnTo>
                  <a:pt x="f58" y="f59"/>
                </a:lnTo>
                <a:lnTo>
                  <a:pt x="f7" y="f15"/>
                </a:lnTo>
                <a:lnTo>
                  <a:pt x="f7" y="f8"/>
                </a:lnTo>
                <a:lnTo>
                  <a:pt x="f12" y="f8"/>
                </a:lnTo>
                <a:lnTo>
                  <a:pt x="f60" y="f61"/>
                </a:lnTo>
                <a:lnTo>
                  <a:pt x="f13" y="f8"/>
                </a:lnTo>
                <a:lnTo>
                  <a:pt x="f14" y="f8"/>
                </a:lnTo>
                <a:lnTo>
                  <a:pt x="f62" y="f63"/>
                </a:lnTo>
                <a:lnTo>
                  <a:pt x="f15" y="f8"/>
                </a:lnTo>
                <a:lnTo>
                  <a:pt x="f8" y="f8"/>
                </a:lnTo>
                <a:lnTo>
                  <a:pt x="f8" y="f15"/>
                </a:lnTo>
                <a:lnTo>
                  <a:pt x="f64" y="f65"/>
                </a:lnTo>
                <a:lnTo>
                  <a:pt x="f8" y="f14"/>
                </a:lnTo>
                <a:lnTo>
                  <a:pt x="f8" y="f13"/>
                </a:lnTo>
                <a:lnTo>
                  <a:pt x="f66" y="f67"/>
                </a:lnTo>
                <a:lnTo>
                  <a:pt x="f8" y="f12"/>
                </a:lnTo>
                <a:lnTo>
                  <a:pt x="f8" y="f7"/>
                </a:lnTo>
                <a:lnTo>
                  <a:pt x="f15" y="f7"/>
                </a:lnTo>
                <a:lnTo>
                  <a:pt x="f68" y="f69"/>
                </a:lnTo>
                <a:lnTo>
                  <a:pt x="f14" y="f7"/>
                </a:lnTo>
                <a:lnTo>
                  <a:pt x="f13" y="f7"/>
                </a:lnTo>
                <a:lnTo>
                  <a:pt x="f70" y="f71"/>
                </a:lnTo>
                <a:lnTo>
                  <a:pt x="f12" y="f7"/>
                </a:lnTo>
                <a:lnTo>
                  <a:pt x="f7" y="f7"/>
                </a:lnTo>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0F027BBC-10B2-44DC-A6F2-58F28C998AF7}"/>
              </a:ext>
            </a:extLst>
          </p:cNvPr>
          <p:cNvSpPr/>
          <p:nvPr/>
        </p:nvSpPr>
        <p:spPr>
          <a:xfrm>
            <a:off x="4508640" y="304920"/>
            <a:ext cx="3198240" cy="8575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1" u="none" strike="noStrike" baseline="0">
                <a:ln>
                  <a:noFill/>
                </a:ln>
                <a:solidFill>
                  <a:srgbClr val="000000"/>
                </a:solidFill>
                <a:latin typeface="Times New Roman" pitchFamily="18"/>
                <a:ea typeface="DejaVu Sans" pitchFamily="2"/>
                <a:cs typeface="DejaVu Sans" pitchFamily="2"/>
              </a:rPr>
              <a:t>Ime mi je elektron. Moj naboj je e</a:t>
            </a:r>
            <a:r>
              <a:rPr lang="sl-SI" sz="1600" b="0" i="1" u="none" strike="noStrike" baseline="-25000">
                <a:ln>
                  <a:noFill/>
                </a:ln>
                <a:solidFill>
                  <a:srgbClr val="000000"/>
                </a:solidFill>
                <a:latin typeface="Times New Roman" pitchFamily="18"/>
                <a:ea typeface="DejaVu Sans" pitchFamily="2"/>
                <a:cs typeface="DejaVu Sans" pitchFamily="2"/>
              </a:rPr>
              <a:t>0</a:t>
            </a:r>
            <a:r>
              <a:rPr lang="sl-SI" sz="1600" b="0" i="1" u="none" strike="noStrike" baseline="0">
                <a:ln>
                  <a:noFill/>
                </a:ln>
                <a:solidFill>
                  <a:srgbClr val="000000"/>
                </a:solidFill>
                <a:latin typeface="Times New Roman" pitchFamily="18"/>
                <a:ea typeface="DejaVu Sans" pitchFamily="2"/>
                <a:cs typeface="DejaVu Sans" pitchFamily="2"/>
              </a:rPr>
              <a:t>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1" u="none" strike="noStrike" baseline="0">
                <a:ln>
                  <a:noFill/>
                </a:ln>
                <a:solidFill>
                  <a:srgbClr val="000000"/>
                </a:solidFill>
                <a:latin typeface="Times New Roman" pitchFamily="18"/>
                <a:ea typeface="DejaVu Sans" pitchFamily="2"/>
                <a:cs typeface="DejaVu Sans" pitchFamily="2"/>
              </a:rPr>
              <a:t> moja masa je kar 1836x manjša od</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1" u="none" strike="noStrike" baseline="0">
                <a:ln>
                  <a:noFill/>
                </a:ln>
                <a:solidFill>
                  <a:srgbClr val="000000"/>
                </a:solidFill>
                <a:latin typeface="Times New Roman" pitchFamily="18"/>
                <a:ea typeface="DejaVu Sans" pitchFamily="2"/>
                <a:cs typeface="DejaVu Sans" pitchFamily="2"/>
              </a:rPr>
              <a:t> mase vodikovega atoma!</a:t>
            </a:r>
          </a:p>
        </p:txBody>
      </p:sp>
      <p:sp>
        <p:nvSpPr>
          <p:cNvPr id="8" name="Freeform: Shape 7">
            <a:extLst>
              <a:ext uri="{FF2B5EF4-FFF2-40B4-BE49-F238E27FC236}">
                <a16:creationId xmlns:a16="http://schemas.microsoft.com/office/drawing/2014/main" id="{2B78F069-7A4E-4CFC-A5C8-E4928664A9DC}"/>
              </a:ext>
            </a:extLst>
          </p:cNvPr>
          <p:cNvSpPr/>
          <p:nvPr/>
        </p:nvSpPr>
        <p:spPr>
          <a:xfrm>
            <a:off x="127800" y="3619440"/>
            <a:ext cx="9041400" cy="2014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0" i="1" u="none" strike="noStrike" baseline="0">
                <a:ln>
                  <a:noFill/>
                </a:ln>
                <a:solidFill>
                  <a:srgbClr val="000000"/>
                </a:solidFill>
                <a:latin typeface="Times New Roman" pitchFamily="18"/>
                <a:ea typeface="DejaVu Sans" pitchFamily="2"/>
                <a:cs typeface="DejaVu Sans" pitchFamily="2"/>
              </a:rPr>
              <a:t>Kot veš, se nabiti delci v magnetnem polju odklanjajo. Iz odklona je mogoče ugotoviti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0" i="1" u="none" strike="noStrike" baseline="0">
                <a:ln>
                  <a:noFill/>
                </a:ln>
                <a:solidFill>
                  <a:srgbClr val="000000"/>
                </a:solidFill>
                <a:latin typeface="Times New Roman" pitchFamily="18"/>
                <a:ea typeface="DejaVu Sans" pitchFamily="2"/>
                <a:cs typeface="DejaVu Sans" pitchFamily="2"/>
              </a:rPr>
              <a:t>razmerje med nabojem in maso delca.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18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Fiziki so takrat samo sklepali, da ima elektron osnovni naboj. Iz tega so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potem izračunali maso in dobili, da je masa elektrona 1836 krat manjša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od mase vodikovega atoma!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7F61AF7E-6FFF-4CCC-AD5A-F1A1E3E98155}"/>
              </a:ext>
            </a:extLst>
          </p:cNvPr>
          <p:cNvSpPr/>
          <p:nvPr/>
        </p:nvSpPr>
        <p:spPr>
          <a:xfrm>
            <a:off x="905039" y="228600"/>
            <a:ext cx="7117919"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Če bi imel vodikov atom maso 2kg, bi elektronček tehtal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komaj nekoliko več kot 1g!</a:t>
            </a:r>
          </a:p>
        </p:txBody>
      </p:sp>
      <p:grpSp>
        <p:nvGrpSpPr>
          <p:cNvPr id="3" name="Group 2">
            <a:extLst>
              <a:ext uri="{FF2B5EF4-FFF2-40B4-BE49-F238E27FC236}">
                <a16:creationId xmlns:a16="http://schemas.microsoft.com/office/drawing/2014/main" id="{17FEEB13-B598-4029-B04B-C4BD789B6D5B}"/>
              </a:ext>
            </a:extLst>
          </p:cNvPr>
          <p:cNvGrpSpPr/>
          <p:nvPr/>
        </p:nvGrpSpPr>
        <p:grpSpPr>
          <a:xfrm>
            <a:off x="2514677" y="1143034"/>
            <a:ext cx="1614240" cy="230040"/>
            <a:chOff x="2514677" y="1143034"/>
            <a:chExt cx="1614240" cy="230040"/>
          </a:xfrm>
        </p:grpSpPr>
        <p:sp>
          <p:nvSpPr>
            <p:cNvPr id="4" name="Freeform: Shape 3">
              <a:extLst>
                <a:ext uri="{FF2B5EF4-FFF2-40B4-BE49-F238E27FC236}">
                  <a16:creationId xmlns:a16="http://schemas.microsoft.com/office/drawing/2014/main" id="{92CD7A0D-1ED6-4935-B556-00DA7C02437E}"/>
                </a:ext>
              </a:extLst>
            </p:cNvPr>
            <p:cNvSpPr/>
            <p:nvPr/>
          </p:nvSpPr>
          <p:spPr>
            <a:xfrm rot="843600">
              <a:off x="2514677" y="1143034"/>
              <a:ext cx="1614240" cy="230040"/>
            </a:xfrm>
            <a:custGeom>
              <a:avLst/>
              <a:gdLst>
                <a:gd name="f0" fmla="val 0"/>
                <a:gd name="f1" fmla="val 3050"/>
                <a:gd name="f2" fmla="val 436"/>
                <a:gd name="f3" fmla="val 282"/>
                <a:gd name="f4" fmla="val 1663"/>
                <a:gd name="f5" fmla="val 1437"/>
                <a:gd name="f6" fmla="val 256"/>
              </a:gdLst>
              <a:ahLst/>
              <a:cxnLst>
                <a:cxn ang="3cd4">
                  <a:pos x="hc" y="t"/>
                </a:cxn>
                <a:cxn ang="0">
                  <a:pos x="r" y="vc"/>
                </a:cxn>
                <a:cxn ang="cd4">
                  <a:pos x="hc" y="b"/>
                </a:cxn>
                <a:cxn ang="cd2">
                  <a:pos x="l" y="vc"/>
                </a:cxn>
              </a:cxnLst>
              <a:rect l="l" t="t" r="r" b="b"/>
              <a:pathLst>
                <a:path w="3050" h="436">
                  <a:moveTo>
                    <a:pt x="f0" y="f2"/>
                  </a:moveTo>
                  <a:lnTo>
                    <a:pt x="f1" y="f2"/>
                  </a:lnTo>
                  <a:lnTo>
                    <a:pt x="f1" y="f3"/>
                  </a:lnTo>
                  <a:lnTo>
                    <a:pt x="f4" y="f0"/>
                  </a:lnTo>
                  <a:lnTo>
                    <a:pt x="f5" y="f0"/>
                  </a:lnTo>
                  <a:lnTo>
                    <a:pt x="f0" y="f6"/>
                  </a:lnTo>
                  <a:lnTo>
                    <a:pt x="f0" y="f2"/>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A3320E12-9AF1-4D69-A754-63F9DB1A05AA}"/>
                </a:ext>
              </a:extLst>
            </p:cNvPr>
            <p:cNvSpPr/>
            <p:nvPr/>
          </p:nvSpPr>
          <p:spPr>
            <a:xfrm rot="843600">
              <a:off x="3266904" y="1211233"/>
              <a:ext cx="106560" cy="1062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blipFill>
              <a:blip r:embed="rId3"/>
              <a:tile/>
            </a:blipFill>
            <a:ln w="6480">
              <a:solidFill>
                <a:srgbClr val="8080FF"/>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sp>
        <p:nvSpPr>
          <p:cNvPr id="6" name="Freeform: Shape 5">
            <a:extLst>
              <a:ext uri="{FF2B5EF4-FFF2-40B4-BE49-F238E27FC236}">
                <a16:creationId xmlns:a16="http://schemas.microsoft.com/office/drawing/2014/main" id="{267C8EE6-0FB1-4E68-B042-A28B3A08FFD2}"/>
              </a:ext>
            </a:extLst>
          </p:cNvPr>
          <p:cNvSpPr/>
          <p:nvPr/>
        </p:nvSpPr>
        <p:spPr>
          <a:xfrm>
            <a:off x="2889360" y="1347840"/>
            <a:ext cx="793800" cy="1465200"/>
          </a:xfrm>
          <a:custGeom>
            <a:avLst/>
            <a:gdLst>
              <a:gd name="f0" fmla="val 0"/>
              <a:gd name="f1" fmla="val 1505"/>
              <a:gd name="f2" fmla="val 2770"/>
              <a:gd name="f3" fmla="val 753"/>
              <a:gd name="f4" fmla="val 978"/>
              <a:gd name="f5" fmla="val 1256"/>
              <a:gd name="f6" fmla="val 2333"/>
              <a:gd name="f7" fmla="val 1129"/>
              <a:gd name="f8" fmla="val 2513"/>
              <a:gd name="f9" fmla="val 2539"/>
              <a:gd name="f10" fmla="val 301"/>
              <a:gd name="f11" fmla="val 2359"/>
              <a:gd name="f12" fmla="val 477"/>
            </a:gdLst>
            <a:ahLst/>
            <a:cxnLst>
              <a:cxn ang="3cd4">
                <a:pos x="hc" y="t"/>
              </a:cxn>
              <a:cxn ang="0">
                <a:pos x="r" y="vc"/>
              </a:cxn>
              <a:cxn ang="cd4">
                <a:pos x="hc" y="b"/>
              </a:cxn>
              <a:cxn ang="cd2">
                <a:pos x="l" y="vc"/>
              </a:cxn>
            </a:cxnLst>
            <a:rect l="l" t="t" r="r" b="b"/>
            <a:pathLst>
              <a:path w="1505" h="2770">
                <a:moveTo>
                  <a:pt x="f3" y="f0"/>
                </a:moveTo>
                <a:lnTo>
                  <a:pt x="f4" y="f5"/>
                </a:lnTo>
                <a:lnTo>
                  <a:pt x="f4" y="f6"/>
                </a:lnTo>
                <a:lnTo>
                  <a:pt x="f7" y="f6"/>
                </a:lnTo>
                <a:lnTo>
                  <a:pt x="f1" y="f8"/>
                </a:lnTo>
                <a:lnTo>
                  <a:pt x="f1" y="f2"/>
                </a:lnTo>
                <a:lnTo>
                  <a:pt x="f0" y="f2"/>
                </a:lnTo>
                <a:lnTo>
                  <a:pt x="f0" y="f9"/>
                </a:lnTo>
                <a:lnTo>
                  <a:pt x="f10" y="f11"/>
                </a:lnTo>
                <a:lnTo>
                  <a:pt x="f12" y="f11"/>
                </a:lnTo>
                <a:lnTo>
                  <a:pt x="f12" y="f5"/>
                </a:lnTo>
                <a:lnTo>
                  <a:pt x="f3" y="f0"/>
                </a:lnTo>
                <a:close/>
              </a:path>
            </a:pathLst>
          </a:custGeom>
          <a:solidFill>
            <a:srgbClr val="000000"/>
          </a:solidFill>
          <a:ln w="6480">
            <a:solidFill>
              <a:srgbClr val="000000"/>
            </a:solidFill>
            <a:prstDash val="solid"/>
            <a:roun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nvGrpSpPr>
          <p:cNvPr id="7" name="Group 6">
            <a:extLst>
              <a:ext uri="{FF2B5EF4-FFF2-40B4-BE49-F238E27FC236}">
                <a16:creationId xmlns:a16="http://schemas.microsoft.com/office/drawing/2014/main" id="{DF62BEFA-8482-4FBE-B372-102BC5D8FCF7}"/>
              </a:ext>
            </a:extLst>
          </p:cNvPr>
          <p:cNvGrpSpPr/>
          <p:nvPr/>
        </p:nvGrpSpPr>
        <p:grpSpPr>
          <a:xfrm>
            <a:off x="2057400" y="1143000"/>
            <a:ext cx="926640" cy="1298520"/>
            <a:chOff x="2057400" y="1143000"/>
            <a:chExt cx="926640" cy="1298520"/>
          </a:xfrm>
        </p:grpSpPr>
        <p:sp>
          <p:nvSpPr>
            <p:cNvPr id="8" name="Straight Connector 7">
              <a:extLst>
                <a:ext uri="{FF2B5EF4-FFF2-40B4-BE49-F238E27FC236}">
                  <a16:creationId xmlns:a16="http://schemas.microsoft.com/office/drawing/2014/main" id="{B573DC64-D173-44C8-91FB-F6B02ABFCA63}"/>
                </a:ext>
              </a:extLst>
            </p:cNvPr>
            <p:cNvSpPr/>
            <p:nvPr/>
          </p:nvSpPr>
          <p:spPr>
            <a:xfrm>
              <a:off x="2531160" y="1143000"/>
              <a:ext cx="430559" cy="10015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Straight Connector 8">
              <a:extLst>
                <a:ext uri="{FF2B5EF4-FFF2-40B4-BE49-F238E27FC236}">
                  <a16:creationId xmlns:a16="http://schemas.microsoft.com/office/drawing/2014/main" id="{6316F10E-CEE6-4812-A2DD-A6D5A26DFE65}"/>
                </a:ext>
              </a:extLst>
            </p:cNvPr>
            <p:cNvSpPr/>
            <p:nvPr/>
          </p:nvSpPr>
          <p:spPr>
            <a:xfrm>
              <a:off x="2531160" y="1143000"/>
              <a:ext cx="1440" cy="9889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Straight Connector 9">
              <a:extLst>
                <a:ext uri="{FF2B5EF4-FFF2-40B4-BE49-F238E27FC236}">
                  <a16:creationId xmlns:a16="http://schemas.microsoft.com/office/drawing/2014/main" id="{5664A261-0BE6-413D-956D-4A5976E9AD43}"/>
                </a:ext>
              </a:extLst>
            </p:cNvPr>
            <p:cNvSpPr/>
            <p:nvPr/>
          </p:nvSpPr>
          <p:spPr>
            <a:xfrm flipH="1">
              <a:off x="2092319" y="1143000"/>
              <a:ext cx="438481" cy="9871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Freeform: Shape 10">
              <a:extLst>
                <a:ext uri="{FF2B5EF4-FFF2-40B4-BE49-F238E27FC236}">
                  <a16:creationId xmlns:a16="http://schemas.microsoft.com/office/drawing/2014/main" id="{30F34AEB-C702-46B1-A5FE-B4ED870220F5}"/>
                </a:ext>
              </a:extLst>
            </p:cNvPr>
            <p:cNvSpPr/>
            <p:nvPr/>
          </p:nvSpPr>
          <p:spPr>
            <a:xfrm>
              <a:off x="2057400" y="2128680"/>
              <a:ext cx="926640" cy="312840"/>
            </a:xfrm>
            <a:custGeom>
              <a:avLst/>
              <a:gdLst>
                <a:gd name="f0" fmla="val 0"/>
                <a:gd name="f1" fmla="val 1748"/>
                <a:gd name="f2" fmla="val 590"/>
                <a:gd name="f3" fmla="val 8"/>
                <a:gd name="f4" fmla="val 62"/>
                <a:gd name="f5" fmla="val 141"/>
                <a:gd name="f6" fmla="val 34"/>
                <a:gd name="f7" fmla="val 220"/>
                <a:gd name="f8" fmla="val 82"/>
                <a:gd name="f9" fmla="val 299"/>
                <a:gd name="f10" fmla="val 156"/>
                <a:gd name="f11" fmla="val 370"/>
                <a:gd name="f12" fmla="val 247"/>
                <a:gd name="f13" fmla="val 436"/>
                <a:gd name="f14" fmla="val 339"/>
                <a:gd name="f15" fmla="val 481"/>
                <a:gd name="f16" fmla="val 417"/>
                <a:gd name="f17" fmla="val 511"/>
                <a:gd name="f18" fmla="val 504"/>
                <a:gd name="f19" fmla="val 541"/>
                <a:gd name="f20" fmla="val 587"/>
                <a:gd name="f21" fmla="val 560"/>
                <a:gd name="f22" fmla="val 669"/>
                <a:gd name="f23" fmla="val 573"/>
                <a:gd name="f24" fmla="val 747"/>
                <a:gd name="f25" fmla="val 581"/>
                <a:gd name="f26" fmla="val 848"/>
                <a:gd name="f27" fmla="val 943"/>
                <a:gd name="f28" fmla="val 586"/>
                <a:gd name="f29" fmla="val 1035"/>
                <a:gd name="f30" fmla="val 1143"/>
                <a:gd name="f31" fmla="val 569"/>
                <a:gd name="f32" fmla="val 1222"/>
                <a:gd name="f33" fmla="val 550"/>
                <a:gd name="f34" fmla="val 1308"/>
                <a:gd name="f35" fmla="val 524"/>
                <a:gd name="f36" fmla="val 1391"/>
                <a:gd name="f37" fmla="val 494"/>
                <a:gd name="f38" fmla="val 1448"/>
                <a:gd name="f39" fmla="val 471"/>
                <a:gd name="f40" fmla="val 1509"/>
                <a:gd name="f41" fmla="val 432"/>
                <a:gd name="f42" fmla="val 1556"/>
                <a:gd name="f43" fmla="val 400"/>
                <a:gd name="f44" fmla="val 1608"/>
                <a:gd name="f45" fmla="val 357"/>
                <a:gd name="f46" fmla="val 1657"/>
                <a:gd name="f47" fmla="val 316"/>
                <a:gd name="f48" fmla="val 1687"/>
                <a:gd name="f49" fmla="val 269"/>
                <a:gd name="f50" fmla="val 1717"/>
                <a:gd name="f51" fmla="val 216"/>
                <a:gd name="f52" fmla="val 1739"/>
                <a:gd name="f53" fmla="val 158"/>
                <a:gd name="f54" fmla="val 87"/>
                <a:gd name="f55" fmla="val 1743"/>
                <a:gd name="f56" fmla="val 4"/>
              </a:gdLst>
              <a:ahLst/>
              <a:cxnLst>
                <a:cxn ang="3cd4">
                  <a:pos x="hc" y="t"/>
                </a:cxn>
                <a:cxn ang="0">
                  <a:pos x="r" y="vc"/>
                </a:cxn>
                <a:cxn ang="cd4">
                  <a:pos x="hc" y="b"/>
                </a:cxn>
                <a:cxn ang="cd2">
                  <a:pos x="l" y="vc"/>
                </a:cxn>
              </a:cxnLst>
              <a:rect l="l" t="t" r="r" b="b"/>
              <a:pathLst>
                <a:path w="1748" h="590">
                  <a:moveTo>
                    <a:pt x="f3" y="f0"/>
                  </a:moveTo>
                  <a:lnTo>
                    <a:pt x="f0" y="f4"/>
                  </a:lnTo>
                  <a:lnTo>
                    <a:pt x="f3" y="f5"/>
                  </a:lnTo>
                  <a:lnTo>
                    <a:pt x="f6" y="f7"/>
                  </a:lnTo>
                  <a:lnTo>
                    <a:pt x="f8" y="f9"/>
                  </a:lnTo>
                  <a:lnTo>
                    <a:pt x="f10" y="f11"/>
                  </a:lnTo>
                  <a:lnTo>
                    <a:pt x="f12" y="f13"/>
                  </a:lnTo>
                  <a:lnTo>
                    <a:pt x="f14" y="f15"/>
                  </a:lnTo>
                  <a:lnTo>
                    <a:pt x="f16" y="f17"/>
                  </a:lnTo>
                  <a:lnTo>
                    <a:pt x="f18" y="f19"/>
                  </a:lnTo>
                  <a:lnTo>
                    <a:pt x="f20" y="f21"/>
                  </a:lnTo>
                  <a:lnTo>
                    <a:pt x="f22" y="f23"/>
                  </a:lnTo>
                  <a:lnTo>
                    <a:pt x="f24" y="f25"/>
                  </a:lnTo>
                  <a:lnTo>
                    <a:pt x="f26" y="f2"/>
                  </a:lnTo>
                  <a:lnTo>
                    <a:pt x="f27" y="f28"/>
                  </a:lnTo>
                  <a:lnTo>
                    <a:pt x="f29" y="f25"/>
                  </a:lnTo>
                  <a:lnTo>
                    <a:pt x="f30" y="f31"/>
                  </a:lnTo>
                  <a:lnTo>
                    <a:pt x="f32" y="f33"/>
                  </a:lnTo>
                  <a:lnTo>
                    <a:pt x="f34" y="f35"/>
                  </a:lnTo>
                  <a:lnTo>
                    <a:pt x="f36" y="f37"/>
                  </a:lnTo>
                  <a:lnTo>
                    <a:pt x="f38" y="f39"/>
                  </a:lnTo>
                  <a:lnTo>
                    <a:pt x="f40" y="f41"/>
                  </a:lnTo>
                  <a:lnTo>
                    <a:pt x="f42" y="f43"/>
                  </a:lnTo>
                  <a:lnTo>
                    <a:pt x="f44" y="f45"/>
                  </a:lnTo>
                  <a:lnTo>
                    <a:pt x="f46" y="f47"/>
                  </a:lnTo>
                  <a:lnTo>
                    <a:pt x="f48" y="f49"/>
                  </a:lnTo>
                  <a:lnTo>
                    <a:pt x="f50" y="f51"/>
                  </a:lnTo>
                  <a:lnTo>
                    <a:pt x="f52" y="f53"/>
                  </a:lnTo>
                  <a:lnTo>
                    <a:pt x="f1" y="f54"/>
                  </a:lnTo>
                  <a:lnTo>
                    <a:pt x="f55" y="f56"/>
                  </a:lnTo>
                  <a:lnTo>
                    <a:pt x="f3" y="f0"/>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grpSp>
        <p:nvGrpSpPr>
          <p:cNvPr id="12" name="Group 11">
            <a:extLst>
              <a:ext uri="{FF2B5EF4-FFF2-40B4-BE49-F238E27FC236}">
                <a16:creationId xmlns:a16="http://schemas.microsoft.com/office/drawing/2014/main" id="{BE0384C2-A42E-4D32-BD9D-06DEE87623D6}"/>
              </a:ext>
            </a:extLst>
          </p:cNvPr>
          <p:cNvGrpSpPr/>
          <p:nvPr/>
        </p:nvGrpSpPr>
        <p:grpSpPr>
          <a:xfrm>
            <a:off x="3581279" y="1523880"/>
            <a:ext cx="926999" cy="1298520"/>
            <a:chOff x="3581279" y="1523880"/>
            <a:chExt cx="926999" cy="1298520"/>
          </a:xfrm>
        </p:grpSpPr>
        <p:sp>
          <p:nvSpPr>
            <p:cNvPr id="13" name="Freeform: Shape 12">
              <a:extLst>
                <a:ext uri="{FF2B5EF4-FFF2-40B4-BE49-F238E27FC236}">
                  <a16:creationId xmlns:a16="http://schemas.microsoft.com/office/drawing/2014/main" id="{A9FB5508-85F6-4715-8C30-83755F49742F}"/>
                </a:ext>
              </a:extLst>
            </p:cNvPr>
            <p:cNvSpPr/>
            <p:nvPr/>
          </p:nvSpPr>
          <p:spPr>
            <a:xfrm>
              <a:off x="3581279" y="2509560"/>
              <a:ext cx="926999" cy="312840"/>
            </a:xfrm>
            <a:custGeom>
              <a:avLst/>
              <a:gdLst>
                <a:gd name="f0" fmla="val 0"/>
                <a:gd name="f1" fmla="val 1748"/>
                <a:gd name="f2" fmla="val 590"/>
                <a:gd name="f3" fmla="val 9"/>
                <a:gd name="f4" fmla="val 62"/>
                <a:gd name="f5" fmla="val 141"/>
                <a:gd name="f6" fmla="val 35"/>
                <a:gd name="f7" fmla="val 220"/>
                <a:gd name="f8" fmla="val 82"/>
                <a:gd name="f9" fmla="val 299"/>
                <a:gd name="f10" fmla="val 157"/>
                <a:gd name="f11" fmla="val 370"/>
                <a:gd name="f12" fmla="val 248"/>
                <a:gd name="f13" fmla="val 436"/>
                <a:gd name="f14" fmla="val 340"/>
                <a:gd name="f15" fmla="val 481"/>
                <a:gd name="f16" fmla="val 418"/>
                <a:gd name="f17" fmla="val 511"/>
                <a:gd name="f18" fmla="val 504"/>
                <a:gd name="f19" fmla="val 541"/>
                <a:gd name="f20" fmla="val 588"/>
                <a:gd name="f21" fmla="val 560"/>
                <a:gd name="f22" fmla="val 670"/>
                <a:gd name="f23" fmla="val 573"/>
                <a:gd name="f24" fmla="val 748"/>
                <a:gd name="f25" fmla="val 581"/>
                <a:gd name="f26" fmla="val 848"/>
                <a:gd name="f27" fmla="val 943"/>
                <a:gd name="f28" fmla="val 586"/>
                <a:gd name="f29" fmla="val 1036"/>
                <a:gd name="f30" fmla="val 1144"/>
                <a:gd name="f31" fmla="val 569"/>
                <a:gd name="f32" fmla="val 1223"/>
                <a:gd name="f33" fmla="val 550"/>
                <a:gd name="f34" fmla="val 1309"/>
                <a:gd name="f35" fmla="val 524"/>
                <a:gd name="f36" fmla="val 1391"/>
                <a:gd name="f37" fmla="val 494"/>
                <a:gd name="f38" fmla="val 1449"/>
                <a:gd name="f39" fmla="val 471"/>
                <a:gd name="f40" fmla="val 1509"/>
                <a:gd name="f41" fmla="val 432"/>
                <a:gd name="f42" fmla="val 1557"/>
                <a:gd name="f43" fmla="val 400"/>
                <a:gd name="f44" fmla="val 1609"/>
                <a:gd name="f45" fmla="val 357"/>
                <a:gd name="f46" fmla="val 1658"/>
                <a:gd name="f47" fmla="val 316"/>
                <a:gd name="f48" fmla="val 1688"/>
                <a:gd name="f49" fmla="val 269"/>
                <a:gd name="f50" fmla="val 1718"/>
                <a:gd name="f51" fmla="val 216"/>
                <a:gd name="f52" fmla="val 1740"/>
                <a:gd name="f53" fmla="val 158"/>
                <a:gd name="f54" fmla="val 87"/>
                <a:gd name="f55" fmla="val 1744"/>
                <a:gd name="f56" fmla="val 4"/>
              </a:gdLst>
              <a:ahLst/>
              <a:cxnLst>
                <a:cxn ang="3cd4">
                  <a:pos x="hc" y="t"/>
                </a:cxn>
                <a:cxn ang="0">
                  <a:pos x="r" y="vc"/>
                </a:cxn>
                <a:cxn ang="cd4">
                  <a:pos x="hc" y="b"/>
                </a:cxn>
                <a:cxn ang="cd2">
                  <a:pos x="l" y="vc"/>
                </a:cxn>
              </a:cxnLst>
              <a:rect l="l" t="t" r="r" b="b"/>
              <a:pathLst>
                <a:path w="1748" h="590">
                  <a:moveTo>
                    <a:pt x="f3" y="f0"/>
                  </a:moveTo>
                  <a:lnTo>
                    <a:pt x="f0" y="f4"/>
                  </a:lnTo>
                  <a:lnTo>
                    <a:pt x="f3" y="f5"/>
                  </a:lnTo>
                  <a:lnTo>
                    <a:pt x="f6" y="f7"/>
                  </a:lnTo>
                  <a:lnTo>
                    <a:pt x="f8" y="f9"/>
                  </a:lnTo>
                  <a:lnTo>
                    <a:pt x="f10" y="f11"/>
                  </a:lnTo>
                  <a:lnTo>
                    <a:pt x="f12" y="f13"/>
                  </a:lnTo>
                  <a:lnTo>
                    <a:pt x="f14" y="f15"/>
                  </a:lnTo>
                  <a:lnTo>
                    <a:pt x="f16" y="f17"/>
                  </a:lnTo>
                  <a:lnTo>
                    <a:pt x="f18" y="f19"/>
                  </a:lnTo>
                  <a:lnTo>
                    <a:pt x="f20" y="f21"/>
                  </a:lnTo>
                  <a:lnTo>
                    <a:pt x="f22" y="f23"/>
                  </a:lnTo>
                  <a:lnTo>
                    <a:pt x="f24" y="f25"/>
                  </a:lnTo>
                  <a:lnTo>
                    <a:pt x="f26" y="f2"/>
                  </a:lnTo>
                  <a:lnTo>
                    <a:pt x="f27" y="f28"/>
                  </a:lnTo>
                  <a:lnTo>
                    <a:pt x="f29" y="f25"/>
                  </a:lnTo>
                  <a:lnTo>
                    <a:pt x="f30" y="f31"/>
                  </a:lnTo>
                  <a:lnTo>
                    <a:pt x="f32" y="f33"/>
                  </a:lnTo>
                  <a:lnTo>
                    <a:pt x="f34" y="f35"/>
                  </a:lnTo>
                  <a:lnTo>
                    <a:pt x="f36" y="f37"/>
                  </a:lnTo>
                  <a:lnTo>
                    <a:pt x="f38" y="f39"/>
                  </a:lnTo>
                  <a:lnTo>
                    <a:pt x="f40" y="f41"/>
                  </a:lnTo>
                  <a:lnTo>
                    <a:pt x="f42" y="f43"/>
                  </a:lnTo>
                  <a:lnTo>
                    <a:pt x="f44" y="f45"/>
                  </a:lnTo>
                  <a:lnTo>
                    <a:pt x="f46" y="f47"/>
                  </a:lnTo>
                  <a:lnTo>
                    <a:pt x="f48" y="f49"/>
                  </a:lnTo>
                  <a:lnTo>
                    <a:pt x="f50" y="f51"/>
                  </a:lnTo>
                  <a:lnTo>
                    <a:pt x="f52" y="f53"/>
                  </a:lnTo>
                  <a:lnTo>
                    <a:pt x="f1" y="f54"/>
                  </a:lnTo>
                  <a:lnTo>
                    <a:pt x="f55" y="f56"/>
                  </a:lnTo>
                  <a:lnTo>
                    <a:pt x="f3" y="f0"/>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Straight Connector 13">
              <a:extLst>
                <a:ext uri="{FF2B5EF4-FFF2-40B4-BE49-F238E27FC236}">
                  <a16:creationId xmlns:a16="http://schemas.microsoft.com/office/drawing/2014/main" id="{81D33764-5B65-498F-BBA8-62929AB1EA04}"/>
                </a:ext>
              </a:extLst>
            </p:cNvPr>
            <p:cNvSpPr/>
            <p:nvPr/>
          </p:nvSpPr>
          <p:spPr>
            <a:xfrm>
              <a:off x="4059719" y="1523880"/>
              <a:ext cx="429481" cy="10015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5" name="Straight Connector 14">
              <a:extLst>
                <a:ext uri="{FF2B5EF4-FFF2-40B4-BE49-F238E27FC236}">
                  <a16:creationId xmlns:a16="http://schemas.microsoft.com/office/drawing/2014/main" id="{4B4CD06A-6CE2-4DB0-8723-E309B65F7356}"/>
                </a:ext>
              </a:extLst>
            </p:cNvPr>
            <p:cNvSpPr/>
            <p:nvPr/>
          </p:nvSpPr>
          <p:spPr>
            <a:xfrm>
              <a:off x="4059719" y="1523880"/>
              <a:ext cx="1801" cy="9889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6" name="Straight Connector 15">
              <a:extLst>
                <a:ext uri="{FF2B5EF4-FFF2-40B4-BE49-F238E27FC236}">
                  <a16:creationId xmlns:a16="http://schemas.microsoft.com/office/drawing/2014/main" id="{AD0C1524-E310-4C18-9CD8-FB6CE132CC84}"/>
                </a:ext>
              </a:extLst>
            </p:cNvPr>
            <p:cNvSpPr/>
            <p:nvPr/>
          </p:nvSpPr>
          <p:spPr>
            <a:xfrm flipH="1">
              <a:off x="3619080" y="1523880"/>
              <a:ext cx="440280" cy="987120"/>
            </a:xfrm>
            <a:prstGeom prst="line">
              <a:avLst/>
            </a:prstGeom>
            <a:noFill/>
            <a:ln w="6480">
              <a:solidFill>
                <a:srgbClr val="000000"/>
              </a:solidFill>
              <a:prstDash val="solid"/>
              <a:miter/>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sp>
        <p:nvSpPr>
          <p:cNvPr id="17" name="Straight Connector 16">
            <a:extLst>
              <a:ext uri="{FF2B5EF4-FFF2-40B4-BE49-F238E27FC236}">
                <a16:creationId xmlns:a16="http://schemas.microsoft.com/office/drawing/2014/main" id="{10CDE138-0D6B-405A-82F7-5A2AE6835708}"/>
              </a:ext>
            </a:extLst>
          </p:cNvPr>
          <p:cNvSpPr/>
          <p:nvPr/>
        </p:nvSpPr>
        <p:spPr>
          <a:xfrm>
            <a:off x="762120" y="2819520"/>
            <a:ext cx="533376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8" name="Freeform: Shape 17">
            <a:extLst>
              <a:ext uri="{FF2B5EF4-FFF2-40B4-BE49-F238E27FC236}">
                <a16:creationId xmlns:a16="http://schemas.microsoft.com/office/drawing/2014/main" id="{0480C3C8-BD63-42D6-9C3D-E8567461EE60}"/>
              </a:ext>
            </a:extLst>
          </p:cNvPr>
          <p:cNvSpPr/>
          <p:nvPr/>
        </p:nvSpPr>
        <p:spPr>
          <a:xfrm>
            <a:off x="3734640" y="2438280"/>
            <a:ext cx="639360"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0" i="0" u="none" strike="noStrike" baseline="0">
                <a:ln>
                  <a:noFill/>
                </a:ln>
                <a:solidFill>
                  <a:srgbClr val="FFFFFF"/>
                </a:solidFill>
                <a:latin typeface="Times New Roman" pitchFamily="18"/>
                <a:ea typeface="DejaVu Sans" pitchFamily="2"/>
                <a:cs typeface="DejaVu Sans" pitchFamily="2"/>
              </a:rPr>
              <a:t>atom</a:t>
            </a:r>
          </a:p>
        </p:txBody>
      </p:sp>
      <p:sp>
        <p:nvSpPr>
          <p:cNvPr id="19" name="Freeform: Shape 18">
            <a:extLst>
              <a:ext uri="{FF2B5EF4-FFF2-40B4-BE49-F238E27FC236}">
                <a16:creationId xmlns:a16="http://schemas.microsoft.com/office/drawing/2014/main" id="{42B21366-ACA0-4C8E-897E-2301FB54208B}"/>
              </a:ext>
            </a:extLst>
          </p:cNvPr>
          <p:cNvSpPr/>
          <p:nvPr/>
        </p:nvSpPr>
        <p:spPr>
          <a:xfrm>
            <a:off x="2060280" y="2057400"/>
            <a:ext cx="846719" cy="337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FFFFFF"/>
                </a:solidFill>
                <a:latin typeface="Times New Roman" pitchFamily="18"/>
                <a:ea typeface="DejaVu Sans" pitchFamily="2"/>
                <a:cs typeface="DejaVu Sans" pitchFamily="2"/>
              </a:rPr>
              <a:t>elektron</a:t>
            </a:r>
          </a:p>
        </p:txBody>
      </p:sp>
      <p:sp>
        <p:nvSpPr>
          <p:cNvPr id="20" name="Freeform: Shape 19">
            <a:extLst>
              <a:ext uri="{FF2B5EF4-FFF2-40B4-BE49-F238E27FC236}">
                <a16:creationId xmlns:a16="http://schemas.microsoft.com/office/drawing/2014/main" id="{1BDD607B-704B-49A0-81F0-E394C735F098}"/>
              </a:ext>
            </a:extLst>
          </p:cNvPr>
          <p:cNvSpPr/>
          <p:nvPr/>
        </p:nvSpPr>
        <p:spPr>
          <a:xfrm>
            <a:off x="137160" y="3419640"/>
            <a:ext cx="9006840" cy="3541612"/>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Očitno je bilo, da so elektroni sestavni del atoma. Atomi pa so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navzven nevtralni. Torej mora atom vsebovati tudi pozitivni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naboj. In ker je atom kar 1836x masivnejši od elektrona, mora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biti skoraj vsa masa atoma zbrana v pozitivnem delu naboja!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Kako sta pozitivni in negativni naboj razporejena v jedru?</a:t>
            </a:r>
          </a:p>
        </p:txBody>
      </p:sp>
      <p:pic>
        <p:nvPicPr>
          <p:cNvPr id="21" name="Picture 20">
            <a:extLst>
              <a:ext uri="{FF2B5EF4-FFF2-40B4-BE49-F238E27FC236}">
                <a16:creationId xmlns:a16="http://schemas.microsoft.com/office/drawing/2014/main" id="{4A0BC720-E9CC-4BA1-BE68-963E7620F33C}"/>
              </a:ext>
            </a:extLst>
          </p:cNvPr>
          <p:cNvPicPr>
            <a:picLocks noChangeAspect="1"/>
          </p:cNvPicPr>
          <p:nvPr/>
        </p:nvPicPr>
        <p:blipFill>
          <a:blip r:embed="rId4">
            <a:lum/>
            <a:alphaModFix/>
          </a:blip>
          <a:srcRect/>
          <a:stretch>
            <a:fillRect/>
          </a:stretch>
        </p:blipFill>
        <p:spPr>
          <a:xfrm>
            <a:off x="1069919" y="1143000"/>
            <a:ext cx="547920" cy="1662119"/>
          </a:xfrm>
          <a:prstGeom prst="rect">
            <a:avLst/>
          </a:prstGeom>
          <a:noFill/>
          <a:ln>
            <a:noFill/>
          </a:ln>
        </p:spPr>
      </p:pic>
      <p:pic>
        <p:nvPicPr>
          <p:cNvPr id="22" name="Picture 21">
            <a:extLst>
              <a:ext uri="{FF2B5EF4-FFF2-40B4-BE49-F238E27FC236}">
                <a16:creationId xmlns:a16="http://schemas.microsoft.com/office/drawing/2014/main" id="{2DDEA1E0-6E65-4A85-951E-CC7EDC15E519}"/>
              </a:ext>
            </a:extLst>
          </p:cNvPr>
          <p:cNvPicPr>
            <a:picLocks noChangeAspect="1"/>
          </p:cNvPicPr>
          <p:nvPr/>
        </p:nvPicPr>
        <p:blipFill>
          <a:blip r:embed="rId5">
            <a:lum/>
            <a:alphaModFix/>
          </a:blip>
          <a:srcRect/>
          <a:stretch>
            <a:fillRect/>
          </a:stretch>
        </p:blipFill>
        <p:spPr>
          <a:xfrm>
            <a:off x="5106960" y="1371599"/>
            <a:ext cx="596880" cy="1449360"/>
          </a:xfrm>
          <a:prstGeom prst="rect">
            <a:avLst/>
          </a:prstGeom>
          <a:noFill/>
          <a:ln>
            <a:noFill/>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CD094C1-BC00-4E12-841D-72CD105A81D2}"/>
              </a:ext>
            </a:extLst>
          </p:cNvPr>
          <p:cNvSpPr/>
          <p:nvPr/>
        </p:nvSpPr>
        <p:spPr>
          <a:xfrm>
            <a:off x="438119" y="295200"/>
            <a:ext cx="8789760" cy="2653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Prvi od modelov, ki ga je sprejela širša javnost, je bil model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Williama Thomsona - lorda Kelvina.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FFFF"/>
                </a:solidFill>
                <a:latin typeface="Times New Roman" pitchFamily="18"/>
                <a:ea typeface="DejaVu Sans" pitchFamily="2"/>
                <a:cs typeface="DejaVu Sans" pitchFamily="2"/>
              </a:rPr>
              <a:t>Atom si je predstavljal kot drobno kroglo, v kateri je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FFFF"/>
                </a:solidFill>
                <a:latin typeface="Times New Roman" pitchFamily="18"/>
                <a:ea typeface="DejaVu Sans" pitchFamily="2"/>
                <a:cs typeface="DejaVu Sans" pitchFamily="2"/>
              </a:rPr>
              <a:t>enakomerno razporejen pozitiven naboj. Elektroni bi bili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FFFF"/>
                </a:solidFill>
                <a:latin typeface="Times New Roman" pitchFamily="18"/>
                <a:ea typeface="DejaVu Sans" pitchFamily="2"/>
                <a:cs typeface="DejaVu Sans" pitchFamily="2"/>
              </a:rPr>
              <a:t>v njem kot “rozine v potici”.</a:t>
            </a:r>
          </a:p>
        </p:txBody>
      </p:sp>
      <p:sp>
        <p:nvSpPr>
          <p:cNvPr id="3" name="Freeform: Shape 2">
            <a:extLst>
              <a:ext uri="{FF2B5EF4-FFF2-40B4-BE49-F238E27FC236}">
                <a16:creationId xmlns:a16="http://schemas.microsoft.com/office/drawing/2014/main" id="{9B877A20-CB52-4739-AD69-749B35555ABD}"/>
              </a:ext>
            </a:extLst>
          </p:cNvPr>
          <p:cNvSpPr/>
          <p:nvPr/>
        </p:nvSpPr>
        <p:spPr>
          <a:xfrm>
            <a:off x="286200" y="5248440"/>
            <a:ext cx="853056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Vsi atomi lorda Kelvina bi naj imeli enak radij in elektroni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 njih bi mirovali.</a:t>
            </a:r>
          </a:p>
        </p:txBody>
      </p:sp>
      <p:sp>
        <p:nvSpPr>
          <p:cNvPr id="4" name="Freeform: Shape 3">
            <a:extLst>
              <a:ext uri="{FF2B5EF4-FFF2-40B4-BE49-F238E27FC236}">
                <a16:creationId xmlns:a16="http://schemas.microsoft.com/office/drawing/2014/main" id="{F7158646-7443-40A9-87FA-64295F27B30B}"/>
              </a:ext>
            </a:extLst>
          </p:cNvPr>
          <p:cNvSpPr/>
          <p:nvPr/>
        </p:nvSpPr>
        <p:spPr>
          <a:xfrm>
            <a:off x="3429000" y="2895479"/>
            <a:ext cx="2133720" cy="21337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0000"/>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Straight Connector 4">
            <a:extLst>
              <a:ext uri="{FF2B5EF4-FFF2-40B4-BE49-F238E27FC236}">
                <a16:creationId xmlns:a16="http://schemas.microsoft.com/office/drawing/2014/main" id="{F3F21FF2-0133-4D90-BCF4-8B5AEE818FF4}"/>
              </a:ext>
            </a:extLst>
          </p:cNvPr>
          <p:cNvSpPr/>
          <p:nvPr/>
        </p:nvSpPr>
        <p:spPr>
          <a:xfrm flipV="1">
            <a:off x="2514600" y="3809880"/>
            <a:ext cx="1066679" cy="53352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66C334D8-CCE9-4210-9C00-1C2DAEA897E7}"/>
              </a:ext>
            </a:extLst>
          </p:cNvPr>
          <p:cNvSpPr/>
          <p:nvPr/>
        </p:nvSpPr>
        <p:spPr>
          <a:xfrm>
            <a:off x="1147680" y="4267080"/>
            <a:ext cx="2266920" cy="580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Enakomerno porazdeljen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pozitiven naboj.</a:t>
            </a:r>
          </a:p>
        </p:txBody>
      </p:sp>
      <p:sp>
        <p:nvSpPr>
          <p:cNvPr id="7" name="Freeform: Shape 6">
            <a:extLst>
              <a:ext uri="{FF2B5EF4-FFF2-40B4-BE49-F238E27FC236}">
                <a16:creationId xmlns:a16="http://schemas.microsoft.com/office/drawing/2014/main" id="{91DC1FC8-5BE5-40D3-BD5C-E20348C6921E}"/>
              </a:ext>
            </a:extLst>
          </p:cNvPr>
          <p:cNvSpPr/>
          <p:nvPr/>
        </p:nvSpPr>
        <p:spPr>
          <a:xfrm>
            <a:off x="3809880" y="3352680"/>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Freeform: Shape 7">
            <a:extLst>
              <a:ext uri="{FF2B5EF4-FFF2-40B4-BE49-F238E27FC236}">
                <a16:creationId xmlns:a16="http://schemas.microsoft.com/office/drawing/2014/main" id="{ADCD49BB-1348-4E31-8EC5-F6EE72F10685}"/>
              </a:ext>
            </a:extLst>
          </p:cNvPr>
          <p:cNvSpPr/>
          <p:nvPr/>
        </p:nvSpPr>
        <p:spPr>
          <a:xfrm>
            <a:off x="4267080" y="3581279"/>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56B17AF6-DFF7-4338-A6B0-F32F0EF47784}"/>
              </a:ext>
            </a:extLst>
          </p:cNvPr>
          <p:cNvSpPr/>
          <p:nvPr/>
        </p:nvSpPr>
        <p:spPr>
          <a:xfrm>
            <a:off x="4191120" y="45720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Freeform: Shape 9">
            <a:extLst>
              <a:ext uri="{FF2B5EF4-FFF2-40B4-BE49-F238E27FC236}">
                <a16:creationId xmlns:a16="http://schemas.microsoft.com/office/drawing/2014/main" id="{51E13E17-B115-4FBD-A355-F563451ED45E}"/>
              </a:ext>
            </a:extLst>
          </p:cNvPr>
          <p:cNvSpPr/>
          <p:nvPr/>
        </p:nvSpPr>
        <p:spPr>
          <a:xfrm>
            <a:off x="5181480" y="4267080"/>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Freeform: Shape 10">
            <a:extLst>
              <a:ext uri="{FF2B5EF4-FFF2-40B4-BE49-F238E27FC236}">
                <a16:creationId xmlns:a16="http://schemas.microsoft.com/office/drawing/2014/main" id="{38348AF5-BDF3-42FD-AF43-6BE19309AF62}"/>
              </a:ext>
            </a:extLst>
          </p:cNvPr>
          <p:cNvSpPr/>
          <p:nvPr/>
        </p:nvSpPr>
        <p:spPr>
          <a:xfrm>
            <a:off x="3733920" y="41148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Freeform: Shape 11">
            <a:extLst>
              <a:ext uri="{FF2B5EF4-FFF2-40B4-BE49-F238E27FC236}">
                <a16:creationId xmlns:a16="http://schemas.microsoft.com/office/drawing/2014/main" id="{CB9C24BA-4CD2-430B-8ADB-CBE973835F44}"/>
              </a:ext>
            </a:extLst>
          </p:cNvPr>
          <p:cNvSpPr/>
          <p:nvPr/>
        </p:nvSpPr>
        <p:spPr>
          <a:xfrm>
            <a:off x="4343400" y="41148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Freeform: Shape 12">
            <a:extLst>
              <a:ext uri="{FF2B5EF4-FFF2-40B4-BE49-F238E27FC236}">
                <a16:creationId xmlns:a16="http://schemas.microsoft.com/office/drawing/2014/main" id="{B159283D-CA46-4528-BCA0-AE0C1839BD52}"/>
              </a:ext>
            </a:extLst>
          </p:cNvPr>
          <p:cNvSpPr/>
          <p:nvPr/>
        </p:nvSpPr>
        <p:spPr>
          <a:xfrm>
            <a:off x="4495680" y="3124079"/>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Freeform: Shape 13">
            <a:extLst>
              <a:ext uri="{FF2B5EF4-FFF2-40B4-BE49-F238E27FC236}">
                <a16:creationId xmlns:a16="http://schemas.microsoft.com/office/drawing/2014/main" id="{0B2E0B46-34D5-4396-8B3C-126DD0473BB5}"/>
              </a:ext>
            </a:extLst>
          </p:cNvPr>
          <p:cNvSpPr/>
          <p:nvPr/>
        </p:nvSpPr>
        <p:spPr>
          <a:xfrm>
            <a:off x="5105520" y="3505319"/>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5" name="Freeform: Shape 14">
            <a:extLst>
              <a:ext uri="{FF2B5EF4-FFF2-40B4-BE49-F238E27FC236}">
                <a16:creationId xmlns:a16="http://schemas.microsoft.com/office/drawing/2014/main" id="{14F8EBBE-5C5C-4D2E-8DFC-5B57A73D37AD}"/>
              </a:ext>
            </a:extLst>
          </p:cNvPr>
          <p:cNvSpPr/>
          <p:nvPr/>
        </p:nvSpPr>
        <p:spPr>
          <a:xfrm>
            <a:off x="4800600" y="38862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6" name="Freeform: Shape 15">
            <a:extLst>
              <a:ext uri="{FF2B5EF4-FFF2-40B4-BE49-F238E27FC236}">
                <a16:creationId xmlns:a16="http://schemas.microsoft.com/office/drawing/2014/main" id="{BB34768A-30BA-48FC-8908-A76BB369AA5F}"/>
              </a:ext>
            </a:extLst>
          </p:cNvPr>
          <p:cNvSpPr/>
          <p:nvPr/>
        </p:nvSpPr>
        <p:spPr>
          <a:xfrm>
            <a:off x="4648320" y="45720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7" name="Straight Connector 16">
            <a:extLst>
              <a:ext uri="{FF2B5EF4-FFF2-40B4-BE49-F238E27FC236}">
                <a16:creationId xmlns:a16="http://schemas.microsoft.com/office/drawing/2014/main" id="{5A6FC09E-B389-429C-9745-39AD2D53ADD7}"/>
              </a:ext>
            </a:extLst>
          </p:cNvPr>
          <p:cNvSpPr/>
          <p:nvPr/>
        </p:nvSpPr>
        <p:spPr>
          <a:xfrm flipH="1">
            <a:off x="5181480" y="3429000"/>
            <a:ext cx="1067040" cy="152279"/>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8" name="Freeform: Shape 17">
            <a:extLst>
              <a:ext uri="{FF2B5EF4-FFF2-40B4-BE49-F238E27FC236}">
                <a16:creationId xmlns:a16="http://schemas.microsoft.com/office/drawing/2014/main" id="{BB63AE15-A68D-433A-B187-C89FE709306E}"/>
              </a:ext>
            </a:extLst>
          </p:cNvPr>
          <p:cNvSpPr/>
          <p:nvPr/>
        </p:nvSpPr>
        <p:spPr>
          <a:xfrm>
            <a:off x="6312960" y="3262320"/>
            <a:ext cx="2658600" cy="580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Elektroni kot “rozine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v potici” v pozitivnem naboju.</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705350E-F857-4861-9E3D-F44353B0CC4B}"/>
              </a:ext>
            </a:extLst>
          </p:cNvPr>
          <p:cNvSpPr/>
          <p:nvPr/>
        </p:nvSpPr>
        <p:spPr>
          <a:xfrm>
            <a:off x="203760" y="320760"/>
            <a:ext cx="8777520" cy="128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600" b="0" i="0" u="none" strike="noStrike" baseline="0">
                <a:ln>
                  <a:noFill/>
                </a:ln>
                <a:solidFill>
                  <a:srgbClr val="000000"/>
                </a:solidFill>
                <a:latin typeface="Times New Roman" pitchFamily="18"/>
                <a:ea typeface="DejaVu Sans" pitchFamily="2"/>
                <a:cs typeface="DejaVu Sans" pitchFamily="2"/>
              </a:rPr>
              <a:t>Model je predelal J.J.Thomson. V njegovem modelu elektroni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600" b="0" i="0" u="none" strike="noStrike" baseline="0">
                <a:ln>
                  <a:noFill/>
                </a:ln>
                <a:solidFill>
                  <a:srgbClr val="000000"/>
                </a:solidFill>
                <a:latin typeface="Times New Roman" pitchFamily="18"/>
                <a:ea typeface="DejaVu Sans" pitchFamily="2"/>
                <a:cs typeface="DejaVu Sans" pitchFamily="2"/>
              </a:rPr>
              <a:t>več ne mirujejo, ampak vsi </a:t>
            </a:r>
            <a:r>
              <a:rPr lang="sl-SI" sz="2600" b="0" i="0" u="sng" strike="noStrike" baseline="0">
                <a:ln>
                  <a:noFill/>
                </a:ln>
                <a:solidFill>
                  <a:srgbClr val="000000"/>
                </a:solidFill>
                <a:uFillTx/>
                <a:latin typeface="Times New Roman" pitchFamily="18"/>
                <a:ea typeface="DejaVu Sans" pitchFamily="2"/>
                <a:cs typeface="DejaVu Sans" pitchFamily="2"/>
              </a:rPr>
              <a:t>elektroni na enem krogu enakomerno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600" b="0" i="0" u="sng" strike="noStrike" baseline="0">
                <a:ln>
                  <a:noFill/>
                </a:ln>
                <a:solidFill>
                  <a:srgbClr val="000000"/>
                </a:solidFill>
                <a:uFillTx/>
                <a:latin typeface="Times New Roman" pitchFamily="18"/>
                <a:ea typeface="DejaVu Sans" pitchFamily="2"/>
                <a:cs typeface="DejaVu Sans" pitchFamily="2"/>
              </a:rPr>
              <a:t>krožijo</a:t>
            </a:r>
            <a:r>
              <a:rPr lang="sl-SI" sz="2600" b="0" i="0" u="none" strike="noStrike" baseline="0">
                <a:ln>
                  <a:noFill/>
                </a:ln>
                <a:solidFill>
                  <a:srgbClr val="000000"/>
                </a:solidFill>
                <a:latin typeface="Times New Roman" pitchFamily="18"/>
                <a:ea typeface="DejaVu Sans" pitchFamily="2"/>
                <a:cs typeface="DejaVu Sans" pitchFamily="2"/>
              </a:rPr>
              <a:t>.</a:t>
            </a:r>
          </a:p>
        </p:txBody>
      </p:sp>
      <p:sp>
        <p:nvSpPr>
          <p:cNvPr id="3" name="Freeform: Shape 2">
            <a:extLst>
              <a:ext uri="{FF2B5EF4-FFF2-40B4-BE49-F238E27FC236}">
                <a16:creationId xmlns:a16="http://schemas.microsoft.com/office/drawing/2014/main" id="{4C8552FF-575D-4D31-BED0-A0EC1E6178FC}"/>
              </a:ext>
            </a:extLst>
          </p:cNvPr>
          <p:cNvSpPr/>
          <p:nvPr/>
        </p:nvSpPr>
        <p:spPr>
          <a:xfrm>
            <a:off x="2971800" y="1676519"/>
            <a:ext cx="2133720" cy="213336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0000"/>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4" name="Straight Connector 3">
            <a:extLst>
              <a:ext uri="{FF2B5EF4-FFF2-40B4-BE49-F238E27FC236}">
                <a16:creationId xmlns:a16="http://schemas.microsoft.com/office/drawing/2014/main" id="{19F76FA1-0228-4AB7-8AAF-F43358E9072E}"/>
              </a:ext>
            </a:extLst>
          </p:cNvPr>
          <p:cNvSpPr/>
          <p:nvPr/>
        </p:nvSpPr>
        <p:spPr>
          <a:xfrm flipV="1">
            <a:off x="2057400" y="2590560"/>
            <a:ext cx="1066679" cy="53316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10C6B17C-2188-415C-837B-F13B97AD15A4}"/>
              </a:ext>
            </a:extLst>
          </p:cNvPr>
          <p:cNvSpPr/>
          <p:nvPr/>
        </p:nvSpPr>
        <p:spPr>
          <a:xfrm>
            <a:off x="690480" y="3048120"/>
            <a:ext cx="2266920" cy="580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Enakomerno porazdeljen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pozitiven naboj.</a:t>
            </a:r>
          </a:p>
        </p:txBody>
      </p:sp>
      <p:sp>
        <p:nvSpPr>
          <p:cNvPr id="6" name="Freeform: Shape 5">
            <a:extLst>
              <a:ext uri="{FF2B5EF4-FFF2-40B4-BE49-F238E27FC236}">
                <a16:creationId xmlns:a16="http://schemas.microsoft.com/office/drawing/2014/main" id="{65ABC9B9-3052-42DC-AC7F-AD1674D966BC}"/>
              </a:ext>
            </a:extLst>
          </p:cNvPr>
          <p:cNvSpPr/>
          <p:nvPr/>
        </p:nvSpPr>
        <p:spPr>
          <a:xfrm>
            <a:off x="5855759" y="2043000"/>
            <a:ext cx="2658600" cy="580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Elektroni kot “rozine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v potici” v pozitivnem naboju.</a:t>
            </a:r>
          </a:p>
        </p:txBody>
      </p:sp>
      <p:sp>
        <p:nvSpPr>
          <p:cNvPr id="7" name="Freeform: Shape 6">
            <a:extLst>
              <a:ext uri="{FF2B5EF4-FFF2-40B4-BE49-F238E27FC236}">
                <a16:creationId xmlns:a16="http://schemas.microsoft.com/office/drawing/2014/main" id="{9272F398-5388-4A42-A5F2-DD26F81A0A21}"/>
              </a:ext>
            </a:extLst>
          </p:cNvPr>
          <p:cNvSpPr/>
          <p:nvPr/>
        </p:nvSpPr>
        <p:spPr>
          <a:xfrm>
            <a:off x="3505319" y="2209680"/>
            <a:ext cx="1066680" cy="10670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Freeform: Shape 7">
            <a:extLst>
              <a:ext uri="{FF2B5EF4-FFF2-40B4-BE49-F238E27FC236}">
                <a16:creationId xmlns:a16="http://schemas.microsoft.com/office/drawing/2014/main" id="{62B7C41E-BC3C-4BF3-AB5B-FA18E45DB5F0}"/>
              </a:ext>
            </a:extLst>
          </p:cNvPr>
          <p:cNvSpPr/>
          <p:nvPr/>
        </p:nvSpPr>
        <p:spPr>
          <a:xfrm>
            <a:off x="3962520" y="32004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E4DA629F-832C-4481-9286-CCB433B66112}"/>
              </a:ext>
            </a:extLst>
          </p:cNvPr>
          <p:cNvSpPr/>
          <p:nvPr/>
        </p:nvSpPr>
        <p:spPr>
          <a:xfrm>
            <a:off x="3429000" y="2743199"/>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Freeform: Shape 9">
            <a:extLst>
              <a:ext uri="{FF2B5EF4-FFF2-40B4-BE49-F238E27FC236}">
                <a16:creationId xmlns:a16="http://schemas.microsoft.com/office/drawing/2014/main" id="{98C9E90E-86F9-41C3-88F2-AA5F37923ED2}"/>
              </a:ext>
            </a:extLst>
          </p:cNvPr>
          <p:cNvSpPr/>
          <p:nvPr/>
        </p:nvSpPr>
        <p:spPr>
          <a:xfrm>
            <a:off x="4495680" y="2895479"/>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Freeform: Shape 10">
            <a:extLst>
              <a:ext uri="{FF2B5EF4-FFF2-40B4-BE49-F238E27FC236}">
                <a16:creationId xmlns:a16="http://schemas.microsoft.com/office/drawing/2014/main" id="{F1E46845-E84C-4D2E-82D0-185154083B3D}"/>
              </a:ext>
            </a:extLst>
          </p:cNvPr>
          <p:cNvSpPr/>
          <p:nvPr/>
        </p:nvSpPr>
        <p:spPr>
          <a:xfrm>
            <a:off x="3657600" y="2209680"/>
            <a:ext cx="15228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Freeform: Shape 11">
            <a:extLst>
              <a:ext uri="{FF2B5EF4-FFF2-40B4-BE49-F238E27FC236}">
                <a16:creationId xmlns:a16="http://schemas.microsoft.com/office/drawing/2014/main" id="{8860B997-4AF7-43D1-8DFF-0A9B09DCD5E3}"/>
              </a:ext>
            </a:extLst>
          </p:cNvPr>
          <p:cNvSpPr/>
          <p:nvPr/>
        </p:nvSpPr>
        <p:spPr>
          <a:xfrm>
            <a:off x="4343400" y="2286000"/>
            <a:ext cx="152280" cy="1522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Straight Connector 12">
            <a:extLst>
              <a:ext uri="{FF2B5EF4-FFF2-40B4-BE49-F238E27FC236}">
                <a16:creationId xmlns:a16="http://schemas.microsoft.com/office/drawing/2014/main" id="{0F73B8E4-DB9E-427E-A55B-DAA48B77C6D2}"/>
              </a:ext>
            </a:extLst>
          </p:cNvPr>
          <p:cNvSpPr/>
          <p:nvPr/>
        </p:nvSpPr>
        <p:spPr>
          <a:xfrm flipH="1">
            <a:off x="4343040" y="3200400"/>
            <a:ext cx="152280" cy="15228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Freeform: Shape 13">
            <a:extLst>
              <a:ext uri="{FF2B5EF4-FFF2-40B4-BE49-F238E27FC236}">
                <a16:creationId xmlns:a16="http://schemas.microsoft.com/office/drawing/2014/main" id="{6CD4697F-A0ED-475A-B011-0790A28E91CD}"/>
              </a:ext>
            </a:extLst>
          </p:cNvPr>
          <p:cNvSpPr/>
          <p:nvPr/>
        </p:nvSpPr>
        <p:spPr>
          <a:xfrm>
            <a:off x="304560" y="4876920"/>
            <a:ext cx="865548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Model atoma, kjer so elektroni enakomerno razporejeni 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pozitivnem naboju, imenujemo </a:t>
            </a: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Thomsonov model atoma</a:t>
            </a: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15" name="Straight Connector 14">
            <a:extLst>
              <a:ext uri="{FF2B5EF4-FFF2-40B4-BE49-F238E27FC236}">
                <a16:creationId xmlns:a16="http://schemas.microsoft.com/office/drawing/2014/main" id="{57C9ABAC-5127-4AE2-BD08-67E3B820055F}"/>
              </a:ext>
            </a:extLst>
          </p:cNvPr>
          <p:cNvSpPr/>
          <p:nvPr/>
        </p:nvSpPr>
        <p:spPr>
          <a:xfrm flipH="1">
            <a:off x="4419720" y="2209680"/>
            <a:ext cx="1371600" cy="15264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75A3EBE-E232-4C47-BD76-BE7891137E5F}"/>
              </a:ext>
            </a:extLst>
          </p:cNvPr>
          <p:cNvSpPr/>
          <p:nvPr/>
        </p:nvSpPr>
        <p:spPr>
          <a:xfrm>
            <a:off x="176400" y="609480"/>
            <a:ext cx="9037800" cy="3568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Hans Geiger je pod vodstvom </a:t>
            </a:r>
            <a:r>
              <a:rPr lang="sl-SI" sz="2400" b="0" i="0" u="none" strike="noStrike" baseline="0">
                <a:ln>
                  <a:noFill/>
                </a:ln>
                <a:solidFill>
                  <a:srgbClr val="3333CC"/>
                </a:solidFill>
                <a:latin typeface="Times New Roman" pitchFamily="18"/>
                <a:ea typeface="DejaVu Sans" pitchFamily="2"/>
                <a:cs typeface="DejaVu Sans" pitchFamily="2"/>
              </a:rPr>
              <a:t>Ernesta Rutherforda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izvajal poskus: </a:t>
            </a:r>
            <a:r>
              <a:rPr lang="sl-SI" sz="2400" b="0" i="0" u="sng" strike="noStrike" baseline="0">
                <a:ln>
                  <a:noFill/>
                </a:ln>
                <a:solidFill>
                  <a:srgbClr val="000000"/>
                </a:solidFill>
                <a:uFillTx/>
                <a:latin typeface="Times New Roman" pitchFamily="18"/>
                <a:ea typeface="DejaVu Sans" pitchFamily="2"/>
                <a:cs typeface="DejaVu Sans" pitchFamily="2"/>
              </a:rPr>
              <a:t>na kovinske lističe je usmeril delce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sng" strike="noStrike" baseline="0">
                <a:ln>
                  <a:noFill/>
                </a:ln>
                <a:solidFill>
                  <a:srgbClr val="000000"/>
                </a:solidFill>
                <a:uFillTx/>
                <a:latin typeface="Symbol" pitchFamily="18"/>
                <a:ea typeface="DejaVu Sans" pitchFamily="2"/>
                <a:cs typeface="DejaVu Sans" pitchFamily="2"/>
              </a:rPr>
              <a:t></a:t>
            </a:r>
            <a:r>
              <a:rPr lang="sl-SI" sz="2400" b="0" i="0" u="sng" strike="noStrike" baseline="0">
                <a:ln>
                  <a:noFill/>
                </a:ln>
                <a:solidFill>
                  <a:srgbClr val="000000"/>
                </a:solidFill>
                <a:uFillTx/>
                <a:latin typeface="Times New Roman" pitchFamily="18"/>
                <a:ea typeface="DejaVu Sans" pitchFamily="2"/>
                <a:cs typeface="DejaVu Sans" pitchFamily="2"/>
              </a:rPr>
              <a:t>, ki so nastajali pri radioaktivnem razpadu</a:t>
            </a:r>
            <a:r>
              <a:rPr lang="sl-SI" sz="24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(Kasneje so ugotovili, da so ti delci sestavljeni iz dveh protonov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in dveh nevtronov, torej jedro helija.)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 tem, kako delci </a:t>
            </a:r>
            <a:r>
              <a:rPr lang="sl-SI" sz="2800" b="0" i="0" u="none" strike="noStrike" baseline="0">
                <a:ln>
                  <a:noFill/>
                </a:ln>
                <a:solidFill>
                  <a:srgbClr val="000000"/>
                </a:solidFill>
                <a:latin typeface="Symbol" pitchFamily="18"/>
                <a:ea typeface="DejaVu Sans" pitchFamily="2"/>
                <a:cs typeface="DejaVu Sans" pitchFamily="2"/>
              </a:rPr>
              <a:t></a:t>
            </a:r>
            <a:r>
              <a:rPr lang="sl-SI" sz="2800" b="0" i="0" u="none" strike="noStrike" baseline="0">
                <a:ln>
                  <a:noFill/>
                </a:ln>
                <a:solidFill>
                  <a:srgbClr val="000000"/>
                </a:solidFill>
                <a:latin typeface="Times New Roman" pitchFamily="18"/>
                <a:ea typeface="DejaVu Sans" pitchFamily="2"/>
                <a:cs typeface="DejaVu Sans" pitchFamily="2"/>
              </a:rPr>
              <a:t> prehajajo skozi kovinski listič, bi lahko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ugotovili razporeditev pozitivnega naboja.</a:t>
            </a:r>
          </a:p>
        </p:txBody>
      </p:sp>
      <p:pic>
        <p:nvPicPr>
          <p:cNvPr id="3" name="nucleus_exp1">
            <a:extLst>
              <a:ext uri="{FF2B5EF4-FFF2-40B4-BE49-F238E27FC236}">
                <a16:creationId xmlns:a16="http://schemas.microsoft.com/office/drawing/2014/main" id="{42D9397B-A3B4-405F-96C7-E6D82F1C1113}"/>
              </a:ext>
            </a:extLst>
          </p:cNvPr>
          <p:cNvPicPr>
            <a:picLocks noChangeAspect="1"/>
          </p:cNvPicPr>
          <p:nvPr/>
        </p:nvPicPr>
        <p:blipFill>
          <a:blip r:embed="rId3">
            <a:lum/>
            <a:alphaModFix/>
          </a:blip>
          <a:srcRect/>
          <a:stretch>
            <a:fillRect/>
          </a:stretch>
        </p:blipFill>
        <p:spPr>
          <a:xfrm>
            <a:off x="380880" y="4245120"/>
            <a:ext cx="5029200" cy="2296800"/>
          </a:xfrm>
          <a:prstGeom prst="rect">
            <a:avLst/>
          </a:prstGeom>
          <a:noFill/>
          <a:ln>
            <a:noFill/>
          </a:ln>
        </p:spPr>
      </p:pic>
      <p:pic>
        <p:nvPicPr>
          <p:cNvPr id="4" name="rutherford">
            <a:extLst>
              <a:ext uri="{FF2B5EF4-FFF2-40B4-BE49-F238E27FC236}">
                <a16:creationId xmlns:a16="http://schemas.microsoft.com/office/drawing/2014/main" id="{DF62078B-64C9-48C4-ABD3-15AB1D3C2019}"/>
              </a:ext>
            </a:extLst>
          </p:cNvPr>
          <p:cNvPicPr>
            <a:picLocks noChangeAspect="1"/>
          </p:cNvPicPr>
          <p:nvPr/>
        </p:nvPicPr>
        <p:blipFill>
          <a:blip r:embed="rId4">
            <a:lum/>
            <a:alphaModFix/>
          </a:blip>
          <a:srcRect/>
          <a:stretch>
            <a:fillRect/>
          </a:stretch>
        </p:blipFill>
        <p:spPr>
          <a:xfrm>
            <a:off x="7010280" y="228600"/>
            <a:ext cx="1359000" cy="190512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07F9085-48BC-4A2F-8DD8-5A1ED3CD42F9}"/>
              </a:ext>
            </a:extLst>
          </p:cNvPr>
          <p:cNvSpPr/>
          <p:nvPr/>
        </p:nvSpPr>
        <p:spPr>
          <a:xfrm>
            <a:off x="287280" y="212760"/>
            <a:ext cx="8702811" cy="39724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Pri prehodu </a:t>
            </a:r>
            <a:r>
              <a:rPr lang="sl-SI" sz="2800" b="0" i="0" u="none" strike="noStrike" baseline="0" dirty="0">
                <a:ln>
                  <a:noFill/>
                </a:ln>
                <a:solidFill>
                  <a:srgbClr val="000000"/>
                </a:solidFill>
                <a:latin typeface="Symbol" pitchFamily="18"/>
                <a:ea typeface="DejaVu Sans" pitchFamily="2"/>
                <a:cs typeface="DejaVu Sans" pitchFamily="2"/>
              </a:rPr>
              <a:t></a:t>
            </a:r>
            <a:r>
              <a:rPr lang="sl-SI" sz="2800" b="0" i="0" u="none" strike="noStrike" baseline="0" dirty="0">
                <a:ln>
                  <a:noFill/>
                </a:ln>
                <a:solidFill>
                  <a:srgbClr val="000000"/>
                </a:solidFill>
                <a:latin typeface="Times New Roman" pitchFamily="18"/>
                <a:ea typeface="DejaVu Sans" pitchFamily="2"/>
                <a:cs typeface="DejaVu Sans" pitchFamily="2"/>
              </a:rPr>
              <a:t> delca skozi listič, ostane pozitiven naboj pri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miru, </a:t>
            </a:r>
            <a:r>
              <a:rPr lang="sl-SI" sz="2800" b="0" i="0" u="none" strike="noStrike" baseline="0" dirty="0">
                <a:ln>
                  <a:noFill/>
                </a:ln>
                <a:solidFill>
                  <a:srgbClr val="000000"/>
                </a:solidFill>
                <a:latin typeface="Symbol" pitchFamily="18"/>
                <a:ea typeface="DejaVu Sans" pitchFamily="2"/>
                <a:cs typeface="DejaVu Sans" pitchFamily="2"/>
              </a:rPr>
              <a:t></a:t>
            </a:r>
            <a:r>
              <a:rPr lang="sl-SI" sz="2800" b="0" i="0" u="none" strike="noStrike" baseline="0" dirty="0">
                <a:ln>
                  <a:noFill/>
                </a:ln>
                <a:solidFill>
                  <a:srgbClr val="000000"/>
                </a:solidFill>
                <a:latin typeface="Times New Roman" pitchFamily="18"/>
                <a:ea typeface="DejaVu Sans" pitchFamily="2"/>
                <a:cs typeface="DejaVu Sans" pitchFamily="2"/>
              </a:rPr>
              <a:t> delec pa se odkloni tem bolj večja kot je sila  pozitivnega naboja nanj.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dirty="0">
                <a:ln>
                  <a:noFill/>
                </a:ln>
                <a:solidFill>
                  <a:srgbClr val="000000"/>
                </a:solidFill>
                <a:latin typeface="Times New Roman" pitchFamily="18"/>
                <a:ea typeface="DejaVu Sans" pitchFamily="2"/>
                <a:cs typeface="DejaVu Sans" pitchFamily="2"/>
              </a:rPr>
              <a:t>Če je naboj enakomerno porazdeljen po prostornini krogle,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dirty="0">
                <a:ln>
                  <a:noFill/>
                </a:ln>
                <a:solidFill>
                  <a:srgbClr val="000000"/>
                </a:solidFill>
                <a:latin typeface="Times New Roman" pitchFamily="18"/>
                <a:ea typeface="DejaVu Sans" pitchFamily="2"/>
                <a:cs typeface="DejaVu Sans" pitchFamily="2"/>
              </a:rPr>
              <a:t>je sila tem večja, manjši kot je radij krogle.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Delci </a:t>
            </a:r>
            <a:r>
              <a:rPr lang="sl-SI" sz="2800" b="1" i="0" u="none" strike="noStrike" baseline="0" dirty="0">
                <a:ln>
                  <a:noFill/>
                </a:ln>
                <a:solidFill>
                  <a:srgbClr val="000000"/>
                </a:solidFill>
                <a:effectLst>
                  <a:outerShdw dist="17961" dir="2700000">
                    <a:scrgbClr r="0" g="0" b="0"/>
                  </a:outerShdw>
                </a:effectLst>
                <a:latin typeface="Symbol" pitchFamily="18"/>
                <a:ea typeface="DejaVu Sans" pitchFamily="2"/>
                <a:cs typeface="DejaVu Sans" pitchFamily="2"/>
              </a:rPr>
              <a:t></a:t>
            </a:r>
            <a:r>
              <a:rPr lang="sl-SI" sz="2800" b="1" i="0" u="none" strike="noStrike" baseline="0" dirty="0">
                <a:ln>
                  <a:noFill/>
                </a:ln>
                <a:solidFill>
                  <a:srgbClr val="000000"/>
                </a:solidFill>
                <a:effectLst>
                  <a:outerShdw dist="17961" dir="2700000">
                    <a:scrgbClr r="0" g="0" b="0"/>
                  </a:outerShdw>
                </a:effectLst>
                <a:latin typeface="Times New Roman" pitchFamily="18"/>
                <a:ea typeface="DejaVu Sans" pitchFamily="2"/>
                <a:cs typeface="DejaVu Sans" pitchFamily="2"/>
              </a:rPr>
              <a:t> bi s torej pri prehodu skozi kovinsko ploščico lahko odklonili kvečjemu za kakšno stopinjo.</a:t>
            </a:r>
          </a:p>
        </p:txBody>
      </p:sp>
      <p:pic>
        <p:nvPicPr>
          <p:cNvPr id="3" name="nucleus_exp2">
            <a:extLst>
              <a:ext uri="{FF2B5EF4-FFF2-40B4-BE49-F238E27FC236}">
                <a16:creationId xmlns:a16="http://schemas.microsoft.com/office/drawing/2014/main" id="{546EFB66-5C5B-4D2C-BD05-FE240599974A}"/>
              </a:ext>
            </a:extLst>
          </p:cNvPr>
          <p:cNvPicPr>
            <a:picLocks noChangeAspect="1"/>
          </p:cNvPicPr>
          <p:nvPr/>
        </p:nvPicPr>
        <p:blipFill>
          <a:blip r:embed="rId3">
            <a:lum/>
            <a:alphaModFix/>
          </a:blip>
          <a:srcRect/>
          <a:stretch>
            <a:fillRect/>
          </a:stretch>
        </p:blipFill>
        <p:spPr>
          <a:xfrm>
            <a:off x="533520" y="4240079"/>
            <a:ext cx="2438280" cy="2208240"/>
          </a:xfrm>
          <a:prstGeom prst="rect">
            <a:avLst/>
          </a:prstGeom>
          <a:noFill/>
          <a:ln>
            <a:noFill/>
          </a:ln>
        </p:spPr>
      </p:pic>
      <p:pic>
        <p:nvPicPr>
          <p:cNvPr id="4" name="nucleus_exp3">
            <a:extLst>
              <a:ext uri="{FF2B5EF4-FFF2-40B4-BE49-F238E27FC236}">
                <a16:creationId xmlns:a16="http://schemas.microsoft.com/office/drawing/2014/main" id="{C6816921-5166-426D-B23F-0C55F984075C}"/>
              </a:ext>
            </a:extLst>
          </p:cNvPr>
          <p:cNvPicPr>
            <a:picLocks noChangeAspect="1"/>
          </p:cNvPicPr>
          <p:nvPr/>
        </p:nvPicPr>
        <p:blipFill>
          <a:blip r:embed="rId4">
            <a:lum/>
            <a:alphaModFix/>
          </a:blip>
          <a:srcRect/>
          <a:stretch>
            <a:fillRect/>
          </a:stretch>
        </p:blipFill>
        <p:spPr>
          <a:xfrm>
            <a:off x="3886200" y="4267080"/>
            <a:ext cx="2971800" cy="2210040"/>
          </a:xfrm>
          <a:prstGeom prst="rect">
            <a:avLst/>
          </a:prstGeom>
          <a:noFill/>
          <a:ln>
            <a:noFill/>
          </a:ln>
        </p:spPr>
      </p:pic>
      <p:sp>
        <p:nvSpPr>
          <p:cNvPr id="5" name="Freeform: Shape 4">
            <a:extLst>
              <a:ext uri="{FF2B5EF4-FFF2-40B4-BE49-F238E27FC236}">
                <a16:creationId xmlns:a16="http://schemas.microsoft.com/office/drawing/2014/main" id="{E5C551BF-4D7C-4B88-8BB0-BFBC9EA58CB3}"/>
              </a:ext>
            </a:extLst>
          </p:cNvPr>
          <p:cNvSpPr/>
          <p:nvPr/>
        </p:nvSpPr>
        <p:spPr>
          <a:xfrm>
            <a:off x="3885120" y="4267080"/>
            <a:ext cx="2021759"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0" i="0" u="none" strike="noStrike" baseline="0">
                <a:ln>
                  <a:noFill/>
                </a:ln>
                <a:solidFill>
                  <a:srgbClr val="000000"/>
                </a:solidFill>
                <a:latin typeface="Times New Roman" pitchFamily="18"/>
                <a:ea typeface="DejaVu Sans" pitchFamily="2"/>
                <a:cs typeface="DejaVu Sans" pitchFamily="2"/>
              </a:rPr>
              <a:t>Pričakovani rezultat</a:t>
            </a:r>
          </a:p>
        </p:txBody>
      </p:sp>
      <p:sp>
        <p:nvSpPr>
          <p:cNvPr id="6" name="Freeform: Shape 5">
            <a:extLst>
              <a:ext uri="{FF2B5EF4-FFF2-40B4-BE49-F238E27FC236}">
                <a16:creationId xmlns:a16="http://schemas.microsoft.com/office/drawing/2014/main" id="{1AE83761-B992-4592-8201-ED2AD8AF22F5}"/>
              </a:ext>
            </a:extLst>
          </p:cNvPr>
          <p:cNvSpPr/>
          <p:nvPr/>
        </p:nvSpPr>
        <p:spPr>
          <a:xfrm>
            <a:off x="550800" y="4241880"/>
            <a:ext cx="2378160" cy="5504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500" b="0" i="0" u="none" strike="noStrike" baseline="0">
                <a:ln>
                  <a:noFill/>
                </a:ln>
                <a:solidFill>
                  <a:srgbClr val="000000"/>
                </a:solidFill>
                <a:latin typeface="Times New Roman" pitchFamily="18"/>
                <a:ea typeface="DejaVu Sans" pitchFamily="2"/>
                <a:cs typeface="DejaVu Sans" pitchFamily="2"/>
              </a:rPr>
              <a:t>Detajl iz kovinske ploščice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1500" b="0" i="0" u="none" strike="noStrike" baseline="0">
              <a:ln>
                <a:noFill/>
              </a:ln>
              <a:solidFill>
                <a:srgbClr val="000000"/>
              </a:solidFill>
              <a:latin typeface="Times New Roman" pitchFamily="18"/>
              <a:ea typeface="DejaVu Sans" pitchFamily="2"/>
              <a:cs typeface="DejaVu Sans" pitchFamily="2"/>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2824A50-2CF8-42BE-92AE-4A1101EDC702}"/>
              </a:ext>
            </a:extLst>
          </p:cNvPr>
          <p:cNvSpPr/>
          <p:nvPr/>
        </p:nvSpPr>
        <p:spPr>
          <a:xfrm>
            <a:off x="134640" y="219240"/>
            <a:ext cx="871812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Pri poskusu se je večina delcev le malo odklonila, vendar se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jih je nekaj odklonilo tudi za kot večji od 90</a:t>
            </a:r>
            <a:r>
              <a:rPr lang="sl-SI" sz="2800" b="0" i="0" u="none" strike="noStrike" baseline="0">
                <a:ln>
                  <a:noFill/>
                </a:ln>
                <a:solidFill>
                  <a:srgbClr val="000000"/>
                </a:solidFill>
                <a:latin typeface="Symbol" pitchFamily="18"/>
                <a:ea typeface="DejaVu Sans" pitchFamily="2"/>
                <a:cs typeface="DejaVu Sans" pitchFamily="2"/>
              </a:rPr>
              <a:t></a:t>
            </a:r>
            <a:r>
              <a:rPr lang="sl-SI" sz="2800" b="0" i="0" u="none" strike="noStrike" baseline="0">
                <a:ln>
                  <a:noFill/>
                </a:ln>
                <a:solidFill>
                  <a:srgbClr val="000000"/>
                </a:solidFill>
                <a:latin typeface="Times New Roman" pitchFamily="18"/>
                <a:ea typeface="DejaVu Sans" pitchFamily="2"/>
                <a:cs typeface="DejaVu Sans" pitchFamily="2"/>
              </a:rPr>
              <a:t>.</a:t>
            </a:r>
          </a:p>
        </p:txBody>
      </p:sp>
      <p:pic>
        <p:nvPicPr>
          <p:cNvPr id="3" name="nucleus_exp4">
            <a:extLst>
              <a:ext uri="{FF2B5EF4-FFF2-40B4-BE49-F238E27FC236}">
                <a16:creationId xmlns:a16="http://schemas.microsoft.com/office/drawing/2014/main" id="{97612E34-5609-4E38-B66A-ABADEDBC3BA1}"/>
              </a:ext>
            </a:extLst>
          </p:cNvPr>
          <p:cNvPicPr>
            <a:picLocks noChangeAspect="1"/>
          </p:cNvPicPr>
          <p:nvPr/>
        </p:nvPicPr>
        <p:blipFill>
          <a:blip r:embed="rId3">
            <a:lum/>
            <a:alphaModFix/>
          </a:blip>
          <a:srcRect/>
          <a:stretch>
            <a:fillRect/>
          </a:stretch>
        </p:blipFill>
        <p:spPr>
          <a:xfrm>
            <a:off x="533520" y="1295280"/>
            <a:ext cx="1828800" cy="1689119"/>
          </a:xfrm>
          <a:prstGeom prst="rect">
            <a:avLst/>
          </a:prstGeom>
          <a:noFill/>
          <a:ln>
            <a:noFill/>
          </a:ln>
        </p:spPr>
      </p:pic>
      <p:pic>
        <p:nvPicPr>
          <p:cNvPr id="4" name="nucleus_exp5">
            <a:extLst>
              <a:ext uri="{FF2B5EF4-FFF2-40B4-BE49-F238E27FC236}">
                <a16:creationId xmlns:a16="http://schemas.microsoft.com/office/drawing/2014/main" id="{196E69A5-F140-43DA-B917-1202BB786E2A}"/>
              </a:ext>
            </a:extLst>
          </p:cNvPr>
          <p:cNvPicPr>
            <a:picLocks noChangeAspect="1"/>
          </p:cNvPicPr>
          <p:nvPr/>
        </p:nvPicPr>
        <p:blipFill>
          <a:blip r:embed="rId4">
            <a:lum/>
            <a:alphaModFix/>
          </a:blip>
          <a:srcRect/>
          <a:stretch>
            <a:fillRect/>
          </a:stretch>
        </p:blipFill>
        <p:spPr>
          <a:xfrm>
            <a:off x="3124079" y="1353960"/>
            <a:ext cx="2667240" cy="1657439"/>
          </a:xfrm>
          <a:prstGeom prst="rect">
            <a:avLst/>
          </a:prstGeom>
          <a:noFill/>
          <a:ln>
            <a:noFill/>
          </a:ln>
        </p:spPr>
      </p:pic>
      <p:sp>
        <p:nvSpPr>
          <p:cNvPr id="5" name="Freeform: Shape 4">
            <a:extLst>
              <a:ext uri="{FF2B5EF4-FFF2-40B4-BE49-F238E27FC236}">
                <a16:creationId xmlns:a16="http://schemas.microsoft.com/office/drawing/2014/main" id="{8AF7DBF7-BF48-4B7B-B231-87D218F69676}"/>
              </a:ext>
            </a:extLst>
          </p:cNvPr>
          <p:cNvSpPr/>
          <p:nvPr/>
        </p:nvSpPr>
        <p:spPr>
          <a:xfrm>
            <a:off x="380880" y="3276720"/>
            <a:ext cx="8471873" cy="1191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150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1" u="none" strike="noStrike" baseline="0" dirty="0">
                <a:ln>
                  <a:noFill/>
                </a:ln>
                <a:solidFill>
                  <a:srgbClr val="000000"/>
                </a:solidFill>
                <a:latin typeface="Times New Roman" pitchFamily="18"/>
                <a:ea typeface="DejaVu Sans" pitchFamily="2"/>
                <a:cs typeface="DejaVu Sans" pitchFamily="2"/>
              </a:rPr>
              <a:t>Rutherford je izjavil, da je bil rezultat tako nepričakovan, kot če bi “s topom streljali v svilen papir in bi se topovska krogla odbila od svilenega papirja”!</a:t>
            </a:r>
          </a:p>
        </p:txBody>
      </p:sp>
      <p:pic>
        <p:nvPicPr>
          <p:cNvPr id="6" name="Picture 5">
            <a:extLst>
              <a:ext uri="{FF2B5EF4-FFF2-40B4-BE49-F238E27FC236}">
                <a16:creationId xmlns:a16="http://schemas.microsoft.com/office/drawing/2014/main" id="{E7686E62-2AE9-4879-A17F-8D4168F3DCC7}"/>
              </a:ext>
            </a:extLst>
          </p:cNvPr>
          <p:cNvPicPr>
            <a:picLocks noChangeAspect="1"/>
          </p:cNvPicPr>
          <p:nvPr/>
        </p:nvPicPr>
        <p:blipFill>
          <a:blip r:embed="rId5">
            <a:lum/>
            <a:alphaModFix/>
          </a:blip>
          <a:srcRect/>
          <a:stretch>
            <a:fillRect/>
          </a:stretch>
        </p:blipFill>
        <p:spPr>
          <a:xfrm>
            <a:off x="1297080" y="5029200"/>
            <a:ext cx="672840" cy="1447919"/>
          </a:xfrm>
          <a:prstGeom prst="rect">
            <a:avLst/>
          </a:prstGeom>
          <a:noFill/>
          <a:ln>
            <a:noFill/>
          </a:ln>
        </p:spPr>
      </p:pic>
      <p:pic>
        <p:nvPicPr>
          <p:cNvPr id="7" name="Picture 6">
            <a:extLst>
              <a:ext uri="{FF2B5EF4-FFF2-40B4-BE49-F238E27FC236}">
                <a16:creationId xmlns:a16="http://schemas.microsoft.com/office/drawing/2014/main" id="{C92EE0E7-6546-4AEB-9E04-72B58A7D6A78}"/>
              </a:ext>
            </a:extLst>
          </p:cNvPr>
          <p:cNvPicPr>
            <a:picLocks noChangeAspect="1"/>
          </p:cNvPicPr>
          <p:nvPr/>
        </p:nvPicPr>
        <p:blipFill>
          <a:blip r:embed="rId6">
            <a:lum/>
            <a:alphaModFix/>
          </a:blip>
          <a:srcRect/>
          <a:stretch>
            <a:fillRect/>
          </a:stretch>
        </p:blipFill>
        <p:spPr>
          <a:xfrm>
            <a:off x="6326280" y="4952880"/>
            <a:ext cx="982440" cy="1449360"/>
          </a:xfrm>
          <a:prstGeom prst="rect">
            <a:avLst/>
          </a:prstGeom>
          <a:noFill/>
          <a:ln>
            <a:noFill/>
          </a:ln>
        </p:spPr>
      </p:pic>
      <p:sp>
        <p:nvSpPr>
          <p:cNvPr id="8" name="Straight Connector 7">
            <a:extLst>
              <a:ext uri="{FF2B5EF4-FFF2-40B4-BE49-F238E27FC236}">
                <a16:creationId xmlns:a16="http://schemas.microsoft.com/office/drawing/2014/main" id="{64624B85-55F9-49CF-98E8-86331899744D}"/>
              </a:ext>
            </a:extLst>
          </p:cNvPr>
          <p:cNvSpPr/>
          <p:nvPr/>
        </p:nvSpPr>
        <p:spPr>
          <a:xfrm>
            <a:off x="6324479" y="5486399"/>
            <a:ext cx="0" cy="380880"/>
          </a:xfrm>
          <a:prstGeom prst="line">
            <a:avLst/>
          </a:prstGeom>
          <a:noFill/>
          <a:ln w="12600">
            <a:solidFill>
              <a:srgbClr val="FFFFFF"/>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271A3303-3221-44A9-8E17-4554DBED9F12}"/>
              </a:ext>
            </a:extLst>
          </p:cNvPr>
          <p:cNvSpPr/>
          <p:nvPr/>
        </p:nvSpPr>
        <p:spPr>
          <a:xfrm rot="295800">
            <a:off x="2939061" y="5806570"/>
            <a:ext cx="1066680" cy="380880"/>
          </a:xfrm>
          <a:custGeom>
            <a:avLst>
              <a:gd name="f0" fmla="val 3600"/>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000000"/>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Freeform: Shape 9">
            <a:extLst>
              <a:ext uri="{FF2B5EF4-FFF2-40B4-BE49-F238E27FC236}">
                <a16:creationId xmlns:a16="http://schemas.microsoft.com/office/drawing/2014/main" id="{756D000D-AB17-4183-B39A-9BA1C7E88557}"/>
              </a:ext>
            </a:extLst>
          </p:cNvPr>
          <p:cNvSpPr/>
          <p:nvPr/>
        </p:nvSpPr>
        <p:spPr>
          <a:xfrm>
            <a:off x="3200400" y="5943600"/>
            <a:ext cx="533520" cy="5335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B2B2B2"/>
          </a:solidFill>
          <a:ln w="381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Straight Connector 10">
            <a:extLst>
              <a:ext uri="{FF2B5EF4-FFF2-40B4-BE49-F238E27FC236}">
                <a16:creationId xmlns:a16="http://schemas.microsoft.com/office/drawing/2014/main" id="{A7F9CC99-6E37-4967-BE38-52377A9B0D0A}"/>
              </a:ext>
            </a:extLst>
          </p:cNvPr>
          <p:cNvSpPr/>
          <p:nvPr/>
        </p:nvSpPr>
        <p:spPr>
          <a:xfrm>
            <a:off x="2971800" y="5638680"/>
            <a:ext cx="76320" cy="228599"/>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Freeform: Shape 11">
            <a:extLst>
              <a:ext uri="{FF2B5EF4-FFF2-40B4-BE49-F238E27FC236}">
                <a16:creationId xmlns:a16="http://schemas.microsoft.com/office/drawing/2014/main" id="{CCB01E82-8CB4-4BFB-98ED-3C5C9CB16008}"/>
              </a:ext>
            </a:extLst>
          </p:cNvPr>
          <p:cNvSpPr/>
          <p:nvPr/>
        </p:nvSpPr>
        <p:spPr>
          <a:xfrm>
            <a:off x="3124079" y="4572000"/>
            <a:ext cx="304920" cy="30492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00"/>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Freeform: Shape 12">
            <a:extLst>
              <a:ext uri="{FF2B5EF4-FFF2-40B4-BE49-F238E27FC236}">
                <a16:creationId xmlns:a16="http://schemas.microsoft.com/office/drawing/2014/main" id="{B475711E-649A-40D6-AB7D-A499FC20C811}"/>
              </a:ext>
            </a:extLst>
          </p:cNvPr>
          <p:cNvSpPr/>
          <p:nvPr/>
        </p:nvSpPr>
        <p:spPr>
          <a:xfrm rot="1353600">
            <a:off x="1737192" y="7359277"/>
            <a:ext cx="4180680" cy="1385280"/>
          </a:xfrm>
          <a:custGeom>
            <a:avLst>
              <a:gd name="f0" fmla="val 21420000"/>
              <a:gd name="f1" fmla="val 5700000"/>
            </a:avLst>
            <a:gdLst>
              <a:gd name="f2" fmla="val 21600000"/>
              <a:gd name="f3" fmla="val 10800000"/>
              <a:gd name="f4" fmla="val 5400000"/>
              <a:gd name="f5" fmla="val 180"/>
              <a:gd name="f6" fmla="val w"/>
              <a:gd name="f7" fmla="val h"/>
              <a:gd name="f8" fmla="val 0"/>
              <a:gd name="f9" fmla="*/ 5419351 1 1725033"/>
              <a:gd name="f10" fmla="*/ 10800 10800 1"/>
              <a:gd name="f11" fmla="val 10800"/>
              <a:gd name="f12" fmla="val 21599999"/>
              <a:gd name="f13" fmla="min 0 21600"/>
              <a:gd name="f14" fmla="max 0 21600"/>
              <a:gd name="f15" fmla="*/ f9 1 2"/>
              <a:gd name="f16" fmla="*/ f6 1 21600"/>
              <a:gd name="f17" fmla="*/ f7 1 21600"/>
              <a:gd name="f18" fmla="*/ f9 1 180"/>
              <a:gd name="f19" fmla="pin 0 f0 21599999"/>
              <a:gd name="f20" fmla="pin 0 f1 21599999"/>
              <a:gd name="f21" fmla="+- f14 0 f13"/>
              <a:gd name="f22" fmla="+- 0 0 f19"/>
              <a:gd name="f23" fmla="+- 0 0 f20"/>
              <a:gd name="f24" fmla="*/ 10206 f16 1"/>
              <a:gd name="f25" fmla="*/ 21599 f16 1"/>
              <a:gd name="f26" fmla="*/ 11782 f17 1"/>
              <a:gd name="f27" fmla="*/ 0 f17 1"/>
              <a:gd name="f28" fmla="*/ f21 1 2"/>
              <a:gd name="f29" fmla="+- f22 f4 0"/>
              <a:gd name="f30" fmla="+- f23 f4 0"/>
              <a:gd name="f31" fmla="+- f13 f28 0"/>
              <a:gd name="f32" fmla="*/ f28 f28 1"/>
              <a:gd name="f33" fmla="*/ f29 f5 1"/>
              <a:gd name="f34" fmla="*/ f30 f5 1"/>
              <a:gd name="f35" fmla="*/ f33 1 f3"/>
              <a:gd name="f36" fmla="*/ f34 1 f3"/>
              <a:gd name="f37" fmla="+- 0 0 f35"/>
              <a:gd name="f38" fmla="+- 0 0 f36"/>
              <a:gd name="f39" fmla="val f37"/>
              <a:gd name="f40" fmla="val f38"/>
              <a:gd name="f41" fmla="*/ f39 f18 1"/>
              <a:gd name="f42" fmla="*/ f40 f18 1"/>
              <a:gd name="f43" fmla="*/ f39 f9 1"/>
              <a:gd name="f44" fmla="*/ f40 f9 1"/>
              <a:gd name="f45" fmla="+- 0 0 f41"/>
              <a:gd name="f46" fmla="+- 0 0 f42"/>
              <a:gd name="f47" fmla="*/ f43 1 f5"/>
              <a:gd name="f48" fmla="*/ f44 1 f5"/>
              <a:gd name="f49" fmla="*/ f45 f3 1"/>
              <a:gd name="f50" fmla="*/ f46 f3 1"/>
              <a:gd name="f51" fmla="+- 0 0 f47"/>
              <a:gd name="f52" fmla="+- 0 0 f48"/>
              <a:gd name="f53" fmla="*/ f49 1 f9"/>
              <a:gd name="f54" fmla="*/ f50 1 f9"/>
              <a:gd name="f55" fmla="+- f51 f9 0"/>
              <a:gd name="f56" fmla="+- f52 f9 0"/>
              <a:gd name="f57" fmla="+- f53 0 f4"/>
              <a:gd name="f58" fmla="+- f54 0 f4"/>
              <a:gd name="f59" fmla="+- f55 f15 0"/>
              <a:gd name="f60" fmla="+- f56 f15 0"/>
              <a:gd name="f61" fmla="cos 1 f57"/>
              <a:gd name="f62" fmla="sin 1 f57"/>
              <a:gd name="f63" fmla="cos 1 f58"/>
              <a:gd name="f64" fmla="sin 1 f58"/>
              <a:gd name="f65" fmla="+- 0 0 f59"/>
              <a:gd name="f66" fmla="+- 0 0 f60"/>
              <a:gd name="f67" fmla="+- 0 0 f61"/>
              <a:gd name="f68" fmla="+- 0 0 f62"/>
              <a:gd name="f69" fmla="+- 0 0 f63"/>
              <a:gd name="f70" fmla="+- 0 0 f64"/>
              <a:gd name="f71" fmla="*/ f65 f3 1"/>
              <a:gd name="f72" fmla="*/ f66 f3 1"/>
              <a:gd name="f73" fmla="*/ 10800 f67 1"/>
              <a:gd name="f74" fmla="*/ 10800 f68 1"/>
              <a:gd name="f75" fmla="*/ 10800 f69 1"/>
              <a:gd name="f76" fmla="*/ 10800 f70 1"/>
              <a:gd name="f77" fmla="*/ f71 1 f9"/>
              <a:gd name="f78" fmla="*/ f72 1 f9"/>
              <a:gd name="f79" fmla="+- f73 10800 0"/>
              <a:gd name="f80" fmla="+- f74 10800 0"/>
              <a:gd name="f81" fmla="+- f75 10800 0"/>
              <a:gd name="f82" fmla="+- f76 10800 0"/>
              <a:gd name="f83" fmla="+- f77 0 f4"/>
              <a:gd name="f84" fmla="+- f78 0 f4"/>
              <a:gd name="f85" fmla="cos 1 f83"/>
              <a:gd name="f86" fmla="sin 1 f83"/>
              <a:gd name="f87" fmla="cos 1 f84"/>
              <a:gd name="f88" fmla="sin 1 f84"/>
              <a:gd name="f89" fmla="+- f80 0 f31"/>
              <a:gd name="f90" fmla="+- f79 0 f31"/>
              <a:gd name="f91" fmla="+- f82 0 f31"/>
              <a:gd name="f92" fmla="+- f81 0 f31"/>
              <a:gd name="f93" fmla="+- 0 0 f85"/>
              <a:gd name="f94" fmla="+- 0 0 f86"/>
              <a:gd name="f95" fmla="+- 0 0 f87"/>
              <a:gd name="f96" fmla="+- 0 0 f88"/>
              <a:gd name="f97" fmla="at2 f89 f90"/>
              <a:gd name="f98" fmla="at2 f91 f92"/>
              <a:gd name="f99" fmla="*/ 10800 f93 1"/>
              <a:gd name="f100" fmla="*/ 10800 f94 1"/>
              <a:gd name="f101" fmla="*/ 10800 f95 1"/>
              <a:gd name="f102" fmla="*/ 10800 f96 1"/>
              <a:gd name="f103" fmla="+- f97 f4 0"/>
              <a:gd name="f104" fmla="+- f98 f4 0"/>
              <a:gd name="f105" fmla="*/ f99 f99 1"/>
              <a:gd name="f106" fmla="*/ f100 f100 1"/>
              <a:gd name="f107" fmla="*/ f101 f101 1"/>
              <a:gd name="f108" fmla="*/ f102 f102 1"/>
              <a:gd name="f109" fmla="*/ f103 f9 1"/>
              <a:gd name="f110" fmla="*/ f104 f9 1"/>
              <a:gd name="f111" fmla="+- f105 f106 0"/>
              <a:gd name="f112" fmla="+- f107 f108 0"/>
              <a:gd name="f113" fmla="*/ f109 1 f3"/>
              <a:gd name="f114" fmla="*/ f110 1 f3"/>
              <a:gd name="f115" fmla="sqrt f111"/>
              <a:gd name="f116" fmla="sqrt f112"/>
              <a:gd name="f117" fmla="+- 0 0 f113"/>
              <a:gd name="f118" fmla="+- 0 0 f114"/>
              <a:gd name="f119" fmla="*/ f10 1 f115"/>
              <a:gd name="f120" fmla="*/ f10 1 f116"/>
              <a:gd name="f121" fmla="+- 0 0 f117"/>
              <a:gd name="f122" fmla="+- 0 0 f118"/>
              <a:gd name="f123" fmla="*/ f93 f119 1"/>
              <a:gd name="f124" fmla="*/ f94 f119 1"/>
              <a:gd name="f125" fmla="*/ f95 f120 1"/>
              <a:gd name="f126" fmla="*/ f96 f120 1"/>
              <a:gd name="f127" fmla="*/ f121 f3 1"/>
              <a:gd name="f128" fmla="*/ f122 f3 1"/>
              <a:gd name="f129" fmla="+- 10800 0 f123"/>
              <a:gd name="f130" fmla="+- 10800 0 f124"/>
              <a:gd name="f131" fmla="+- 10800 0 f125"/>
              <a:gd name="f132" fmla="+- 10800 0 f126"/>
              <a:gd name="f133" fmla="*/ f127 1 f9"/>
              <a:gd name="f134" fmla="*/ f128 1 f9"/>
              <a:gd name="f135" fmla="*/ f129 f16 1"/>
              <a:gd name="f136" fmla="*/ f130 f17 1"/>
              <a:gd name="f137" fmla="*/ f131 f16 1"/>
              <a:gd name="f138" fmla="*/ f132 f17 1"/>
              <a:gd name="f139" fmla="+- f133 0 f4"/>
              <a:gd name="f140" fmla="+- f134 0 f4"/>
              <a:gd name="f141" fmla="cos 1 f139"/>
              <a:gd name="f142" fmla="sin 1 f139"/>
              <a:gd name="f143" fmla="+- f140 0 f139"/>
              <a:gd name="f144" fmla="+- 0 0 f141"/>
              <a:gd name="f145" fmla="+- 0 0 f142"/>
              <a:gd name="f146" fmla="+- f143 f2 0"/>
              <a:gd name="f147" fmla="*/ f28 f144 1"/>
              <a:gd name="f148" fmla="*/ f28 f145 1"/>
              <a:gd name="f149" fmla="?: f143 f143 f146"/>
              <a:gd name="f150" fmla="*/ f147 f147 1"/>
              <a:gd name="f151" fmla="*/ f148 f148 1"/>
              <a:gd name="f152" fmla="+- f150 f151 0"/>
              <a:gd name="f153" fmla="sqrt f152"/>
              <a:gd name="f154" fmla="*/ f32 1 f153"/>
              <a:gd name="f155" fmla="*/ f144 f154 1"/>
              <a:gd name="f156" fmla="*/ f145 f154 1"/>
              <a:gd name="f157" fmla="+- f31 0 f155"/>
              <a:gd name="f158" fmla="+- f31 0 f156"/>
            </a:gdLst>
            <a:ahLst>
              <a:ahPolar gdRefAng="f0" minAng="f8" maxAng="f12">
                <a:pos x="f135" y="f136"/>
              </a:ahPolar>
              <a:ahPolar gdRefAng="f1" minAng="f8" maxAng="f12">
                <a:pos x="f137" y="f138"/>
              </a:ahPolar>
            </a:ahLst>
            <a:cxnLst>
              <a:cxn ang="3cd4">
                <a:pos x="hc" y="t"/>
              </a:cxn>
              <a:cxn ang="0">
                <a:pos x="r" y="vc"/>
              </a:cxn>
              <a:cxn ang="cd4">
                <a:pos x="hc" y="b"/>
              </a:cxn>
              <a:cxn ang="cd2">
                <a:pos x="l" y="vc"/>
              </a:cxn>
            </a:cxnLst>
            <a:rect l="f24" t="f27" r="f25" b="f26"/>
            <a:pathLst>
              <a:path w="21600" h="21600" stroke="0">
                <a:moveTo>
                  <a:pt x="f157" y="f158"/>
                </a:moveTo>
                <a:arcTo wR="f28" hR="f28" stAng="f139" swAng="f149"/>
                <a:lnTo>
                  <a:pt x="f11" y="f11"/>
                </a:lnTo>
                <a:close/>
              </a:path>
              <a:path w="21600" h="21600" fill="none">
                <a:moveTo>
                  <a:pt x="f157" y="f158"/>
                </a:moveTo>
                <a:arcTo wR="f28" hR="f28" stAng="f139" swAng="f149"/>
              </a:path>
            </a:pathLst>
          </a:cu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Freeform: Shape 13">
            <a:extLst>
              <a:ext uri="{FF2B5EF4-FFF2-40B4-BE49-F238E27FC236}">
                <a16:creationId xmlns:a16="http://schemas.microsoft.com/office/drawing/2014/main" id="{244F4CFF-9377-499B-B218-F4917E383C25}"/>
              </a:ext>
            </a:extLst>
          </p:cNvPr>
          <p:cNvSpPr/>
          <p:nvPr/>
        </p:nvSpPr>
        <p:spPr>
          <a:xfrm>
            <a:off x="533160" y="4725720"/>
            <a:ext cx="5790959" cy="1980720"/>
          </a:xfrm>
          <a:custGeom>
            <a:avLst>
              <a:gd name="f0" fmla="val 60000"/>
              <a:gd name="f1" fmla="val 5400000"/>
            </a:avLst>
            <a:gdLst>
              <a:gd name="f2" fmla="val 21600000"/>
              <a:gd name="f3" fmla="val 10800000"/>
              <a:gd name="f4" fmla="val 5400000"/>
              <a:gd name="f5" fmla="val 180"/>
              <a:gd name="f6" fmla="val w"/>
              <a:gd name="f7" fmla="val h"/>
              <a:gd name="f8" fmla="val 0"/>
              <a:gd name="f9" fmla="*/ 5419351 1 1725033"/>
              <a:gd name="f10" fmla="*/ 10800 10800 1"/>
              <a:gd name="f11" fmla="val 10800"/>
              <a:gd name="f12" fmla="val 21599999"/>
              <a:gd name="f13" fmla="min 0 21600"/>
              <a:gd name="f14" fmla="max 0 21600"/>
              <a:gd name="f15" fmla="*/ f9 1 2"/>
              <a:gd name="f16" fmla="*/ f6 1 21600"/>
              <a:gd name="f17" fmla="*/ f7 1 21600"/>
              <a:gd name="f18" fmla="*/ f9 1 180"/>
              <a:gd name="f19" fmla="pin 0 f0 21599999"/>
              <a:gd name="f20" fmla="pin 0 f1 21599999"/>
              <a:gd name="f21" fmla="+- f14 0 f13"/>
              <a:gd name="f22" fmla="+- 0 0 f19"/>
              <a:gd name="f23" fmla="+- 0 0 f20"/>
              <a:gd name="f24" fmla="*/ 10799 f16 1"/>
              <a:gd name="f25" fmla="*/ 21599 f16 1"/>
              <a:gd name="f26" fmla="*/ 10799 f17 1"/>
              <a:gd name="f27" fmla="*/ 0 f17 1"/>
              <a:gd name="f28" fmla="*/ f21 1 2"/>
              <a:gd name="f29" fmla="+- f22 f4 0"/>
              <a:gd name="f30" fmla="+- f23 f4 0"/>
              <a:gd name="f31" fmla="+- f13 f28 0"/>
              <a:gd name="f32" fmla="*/ f28 f28 1"/>
              <a:gd name="f33" fmla="*/ f29 f5 1"/>
              <a:gd name="f34" fmla="*/ f30 f5 1"/>
              <a:gd name="f35" fmla="*/ f33 1 f3"/>
              <a:gd name="f36" fmla="*/ f34 1 f3"/>
              <a:gd name="f37" fmla="+- 0 0 f35"/>
              <a:gd name="f38" fmla="+- 0 0 f36"/>
              <a:gd name="f39" fmla="val f37"/>
              <a:gd name="f40" fmla="val f38"/>
              <a:gd name="f41" fmla="*/ f39 f18 1"/>
              <a:gd name="f42" fmla="*/ f40 f18 1"/>
              <a:gd name="f43" fmla="*/ f39 f9 1"/>
              <a:gd name="f44" fmla="*/ f40 f9 1"/>
              <a:gd name="f45" fmla="+- 0 0 f41"/>
              <a:gd name="f46" fmla="+- 0 0 f42"/>
              <a:gd name="f47" fmla="*/ f43 1 f5"/>
              <a:gd name="f48" fmla="*/ f44 1 f5"/>
              <a:gd name="f49" fmla="*/ f45 f3 1"/>
              <a:gd name="f50" fmla="*/ f46 f3 1"/>
              <a:gd name="f51" fmla="+- 0 0 f47"/>
              <a:gd name="f52" fmla="+- 0 0 f48"/>
              <a:gd name="f53" fmla="*/ f49 1 f9"/>
              <a:gd name="f54" fmla="*/ f50 1 f9"/>
              <a:gd name="f55" fmla="+- f51 f9 0"/>
              <a:gd name="f56" fmla="+- f52 f9 0"/>
              <a:gd name="f57" fmla="+- f53 0 f4"/>
              <a:gd name="f58" fmla="+- f54 0 f4"/>
              <a:gd name="f59" fmla="+- f55 f15 0"/>
              <a:gd name="f60" fmla="+- f56 f15 0"/>
              <a:gd name="f61" fmla="cos 1 f57"/>
              <a:gd name="f62" fmla="sin 1 f57"/>
              <a:gd name="f63" fmla="cos 1 f58"/>
              <a:gd name="f64" fmla="sin 1 f58"/>
              <a:gd name="f65" fmla="+- 0 0 f59"/>
              <a:gd name="f66" fmla="+- 0 0 f60"/>
              <a:gd name="f67" fmla="+- 0 0 f61"/>
              <a:gd name="f68" fmla="+- 0 0 f62"/>
              <a:gd name="f69" fmla="+- 0 0 f63"/>
              <a:gd name="f70" fmla="+- 0 0 f64"/>
              <a:gd name="f71" fmla="*/ f65 f3 1"/>
              <a:gd name="f72" fmla="*/ f66 f3 1"/>
              <a:gd name="f73" fmla="*/ 10800 f67 1"/>
              <a:gd name="f74" fmla="*/ 10800 f68 1"/>
              <a:gd name="f75" fmla="*/ 10800 f69 1"/>
              <a:gd name="f76" fmla="*/ 10800 f70 1"/>
              <a:gd name="f77" fmla="*/ f71 1 f9"/>
              <a:gd name="f78" fmla="*/ f72 1 f9"/>
              <a:gd name="f79" fmla="+- f73 10800 0"/>
              <a:gd name="f80" fmla="+- f74 10800 0"/>
              <a:gd name="f81" fmla="+- f75 10800 0"/>
              <a:gd name="f82" fmla="+- f76 10800 0"/>
              <a:gd name="f83" fmla="+- f77 0 f4"/>
              <a:gd name="f84" fmla="+- f78 0 f4"/>
              <a:gd name="f85" fmla="cos 1 f83"/>
              <a:gd name="f86" fmla="sin 1 f83"/>
              <a:gd name="f87" fmla="cos 1 f84"/>
              <a:gd name="f88" fmla="sin 1 f84"/>
              <a:gd name="f89" fmla="+- f80 0 f31"/>
              <a:gd name="f90" fmla="+- f79 0 f31"/>
              <a:gd name="f91" fmla="+- f82 0 f31"/>
              <a:gd name="f92" fmla="+- f81 0 f31"/>
              <a:gd name="f93" fmla="+- 0 0 f85"/>
              <a:gd name="f94" fmla="+- 0 0 f86"/>
              <a:gd name="f95" fmla="+- 0 0 f87"/>
              <a:gd name="f96" fmla="+- 0 0 f88"/>
              <a:gd name="f97" fmla="at2 f89 f90"/>
              <a:gd name="f98" fmla="at2 f91 f92"/>
              <a:gd name="f99" fmla="*/ 10800 f93 1"/>
              <a:gd name="f100" fmla="*/ 10800 f94 1"/>
              <a:gd name="f101" fmla="*/ 10800 f95 1"/>
              <a:gd name="f102" fmla="*/ 10800 f96 1"/>
              <a:gd name="f103" fmla="+- f97 f4 0"/>
              <a:gd name="f104" fmla="+- f98 f4 0"/>
              <a:gd name="f105" fmla="*/ f99 f99 1"/>
              <a:gd name="f106" fmla="*/ f100 f100 1"/>
              <a:gd name="f107" fmla="*/ f101 f101 1"/>
              <a:gd name="f108" fmla="*/ f102 f102 1"/>
              <a:gd name="f109" fmla="*/ f103 f9 1"/>
              <a:gd name="f110" fmla="*/ f104 f9 1"/>
              <a:gd name="f111" fmla="+- f105 f106 0"/>
              <a:gd name="f112" fmla="+- f107 f108 0"/>
              <a:gd name="f113" fmla="*/ f109 1 f3"/>
              <a:gd name="f114" fmla="*/ f110 1 f3"/>
              <a:gd name="f115" fmla="sqrt f111"/>
              <a:gd name="f116" fmla="sqrt f112"/>
              <a:gd name="f117" fmla="+- 0 0 f113"/>
              <a:gd name="f118" fmla="+- 0 0 f114"/>
              <a:gd name="f119" fmla="*/ f10 1 f115"/>
              <a:gd name="f120" fmla="*/ f10 1 f116"/>
              <a:gd name="f121" fmla="+- 0 0 f117"/>
              <a:gd name="f122" fmla="+- 0 0 f118"/>
              <a:gd name="f123" fmla="*/ f93 f119 1"/>
              <a:gd name="f124" fmla="*/ f94 f119 1"/>
              <a:gd name="f125" fmla="*/ f95 f120 1"/>
              <a:gd name="f126" fmla="*/ f96 f120 1"/>
              <a:gd name="f127" fmla="*/ f121 f3 1"/>
              <a:gd name="f128" fmla="*/ f122 f3 1"/>
              <a:gd name="f129" fmla="+- 10800 0 f123"/>
              <a:gd name="f130" fmla="+- 10800 0 f124"/>
              <a:gd name="f131" fmla="+- 10800 0 f125"/>
              <a:gd name="f132" fmla="+- 10800 0 f126"/>
              <a:gd name="f133" fmla="*/ f127 1 f9"/>
              <a:gd name="f134" fmla="*/ f128 1 f9"/>
              <a:gd name="f135" fmla="*/ f129 f16 1"/>
              <a:gd name="f136" fmla="*/ f130 f17 1"/>
              <a:gd name="f137" fmla="*/ f131 f16 1"/>
              <a:gd name="f138" fmla="*/ f132 f17 1"/>
              <a:gd name="f139" fmla="+- f133 0 f4"/>
              <a:gd name="f140" fmla="+- f134 0 f4"/>
              <a:gd name="f141" fmla="cos 1 f139"/>
              <a:gd name="f142" fmla="sin 1 f139"/>
              <a:gd name="f143" fmla="+- f140 0 f139"/>
              <a:gd name="f144" fmla="+- 0 0 f141"/>
              <a:gd name="f145" fmla="+- 0 0 f142"/>
              <a:gd name="f146" fmla="+- f143 f2 0"/>
              <a:gd name="f147" fmla="*/ f28 f144 1"/>
              <a:gd name="f148" fmla="*/ f28 f145 1"/>
              <a:gd name="f149" fmla="?: f143 f143 f146"/>
              <a:gd name="f150" fmla="*/ f147 f147 1"/>
              <a:gd name="f151" fmla="*/ f148 f148 1"/>
              <a:gd name="f152" fmla="+- f150 f151 0"/>
              <a:gd name="f153" fmla="sqrt f152"/>
              <a:gd name="f154" fmla="*/ f32 1 f153"/>
              <a:gd name="f155" fmla="*/ f144 f154 1"/>
              <a:gd name="f156" fmla="*/ f145 f154 1"/>
              <a:gd name="f157" fmla="+- f31 0 f155"/>
              <a:gd name="f158" fmla="+- f31 0 f156"/>
            </a:gdLst>
            <a:ahLst>
              <a:ahPolar gdRefAng="f0" minAng="f8" maxAng="f12">
                <a:pos x="f135" y="f136"/>
              </a:ahPolar>
              <a:ahPolar gdRefAng="f1" minAng="f8" maxAng="f12">
                <a:pos x="f137" y="f138"/>
              </a:ahPolar>
            </a:ahLst>
            <a:cxnLst>
              <a:cxn ang="3cd4">
                <a:pos x="hc" y="t"/>
              </a:cxn>
              <a:cxn ang="0">
                <a:pos x="r" y="vc"/>
              </a:cxn>
              <a:cxn ang="cd4">
                <a:pos x="hc" y="b"/>
              </a:cxn>
              <a:cxn ang="cd2">
                <a:pos x="l" y="vc"/>
              </a:cxn>
            </a:cxnLst>
            <a:rect l="f24" t="f27" r="f25" b="f26"/>
            <a:pathLst>
              <a:path w="21600" h="21600" stroke="0">
                <a:moveTo>
                  <a:pt x="f157" y="f158"/>
                </a:moveTo>
                <a:arcTo wR="f28" hR="f28" stAng="f139" swAng="f149"/>
                <a:lnTo>
                  <a:pt x="f11" y="f11"/>
                </a:lnTo>
                <a:close/>
              </a:path>
              <a:path w="21600" h="21600" fill="none">
                <a:moveTo>
                  <a:pt x="f157" y="f158"/>
                </a:moveTo>
                <a:arcTo wR="f28" hR="f28" stAng="f139" swAng="f149"/>
              </a:path>
            </a:pathLst>
          </a:custGeom>
          <a:noFill/>
          <a:ln w="9360">
            <a:solidFill>
              <a:srgbClr val="000000"/>
            </a:solidFill>
            <a:prstDash val="solid"/>
            <a:miter/>
            <a:head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5" name="Freeform: Shape 14">
            <a:extLst>
              <a:ext uri="{FF2B5EF4-FFF2-40B4-BE49-F238E27FC236}">
                <a16:creationId xmlns:a16="http://schemas.microsoft.com/office/drawing/2014/main" id="{F28E6774-0F76-4C23-A7C8-48D37B05A1A4}"/>
              </a:ext>
            </a:extLst>
          </p:cNvPr>
          <p:cNvSpPr/>
          <p:nvPr/>
        </p:nvSpPr>
        <p:spPr>
          <a:xfrm>
            <a:off x="536760" y="1295280"/>
            <a:ext cx="840599"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200" b="0" i="0" u="none" strike="noStrike" baseline="0">
                <a:ln>
                  <a:noFill/>
                </a:ln>
                <a:solidFill>
                  <a:srgbClr val="000000"/>
                </a:solidFill>
                <a:latin typeface="Times New Roman" pitchFamily="18"/>
                <a:ea typeface="DejaVu Sans" pitchFamily="2"/>
                <a:cs typeface="DejaVu Sans" pitchFamily="2"/>
              </a:rPr>
              <a:t>Rezultat    </a:t>
            </a:r>
          </a:p>
        </p:txBody>
      </p:sp>
      <p:sp>
        <p:nvSpPr>
          <p:cNvPr id="16" name="Freeform: Shape 15">
            <a:extLst>
              <a:ext uri="{FF2B5EF4-FFF2-40B4-BE49-F238E27FC236}">
                <a16:creationId xmlns:a16="http://schemas.microsoft.com/office/drawing/2014/main" id="{16B6C953-AB3D-4953-96BF-BF3C9D7CB7D3}"/>
              </a:ext>
            </a:extLst>
          </p:cNvPr>
          <p:cNvSpPr/>
          <p:nvPr/>
        </p:nvSpPr>
        <p:spPr>
          <a:xfrm>
            <a:off x="3130919" y="1371599"/>
            <a:ext cx="1573560" cy="276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200" b="0" i="0" u="none" strike="noStrike" baseline="0">
                <a:ln>
                  <a:noFill/>
                </a:ln>
                <a:solidFill>
                  <a:srgbClr val="000000"/>
                </a:solidFill>
                <a:latin typeface="Times New Roman" pitchFamily="18"/>
                <a:ea typeface="DejaVu Sans" pitchFamily="2"/>
                <a:cs typeface="DejaVu Sans" pitchFamily="2"/>
              </a:rPr>
              <a:t>Razlaga rezultata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C066E22-2504-401B-8929-8B7996C9E38E}"/>
              </a:ext>
            </a:extLst>
          </p:cNvPr>
          <p:cNvSpPr/>
          <p:nvPr/>
        </p:nvSpPr>
        <p:spPr>
          <a:xfrm>
            <a:off x="242640" y="257040"/>
            <a:ext cx="3597480" cy="581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3200" b="1" i="0" u="none" strike="noStrike" baseline="0">
                <a:ln>
                  <a:noFill/>
                </a:ln>
                <a:solidFill>
                  <a:srgbClr val="FF0066"/>
                </a:solidFill>
                <a:effectLst>
                  <a:outerShdw dist="17961" dir="2700000">
                    <a:scrgbClr r="0" g="0" b="0"/>
                  </a:outerShdw>
                </a:effectLst>
                <a:latin typeface="Times New Roman" pitchFamily="18"/>
                <a:ea typeface="DejaVu Sans" pitchFamily="2"/>
                <a:cs typeface="DejaVu Sans" pitchFamily="2"/>
              </a:rPr>
              <a:t>ATOMI V ANTIKI</a:t>
            </a:r>
          </a:p>
        </p:txBody>
      </p:sp>
      <p:sp>
        <p:nvSpPr>
          <p:cNvPr id="3" name="Freeform: Shape 2">
            <a:extLst>
              <a:ext uri="{FF2B5EF4-FFF2-40B4-BE49-F238E27FC236}">
                <a16:creationId xmlns:a16="http://schemas.microsoft.com/office/drawing/2014/main" id="{EBB1BC88-D041-45FC-8551-2152E0333E67}"/>
              </a:ext>
            </a:extLst>
          </p:cNvPr>
          <p:cNvSpPr/>
          <p:nvPr/>
        </p:nvSpPr>
        <p:spPr>
          <a:xfrm>
            <a:off x="55800" y="914400"/>
            <a:ext cx="8449920" cy="5639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Od nekdaj so se ljudje spraševali iz česa je zgrajen svet.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99"/>
                </a:solidFill>
                <a:latin typeface="Times New Roman" pitchFamily="18"/>
                <a:ea typeface="DejaVu Sans" pitchFamily="2"/>
                <a:cs typeface="DejaVu Sans" pitchFamily="2"/>
              </a:rPr>
              <a:t>TALES </a:t>
            </a:r>
            <a:r>
              <a:rPr lang="sl-SI" sz="2800" b="0" i="0" u="none" strike="noStrike" baseline="0">
                <a:ln>
                  <a:noFill/>
                </a:ln>
                <a:solidFill>
                  <a:srgbClr val="000000"/>
                </a:solidFill>
                <a:latin typeface="Times New Roman" pitchFamily="18"/>
                <a:ea typeface="DejaVu Sans" pitchFamily="2"/>
                <a:cs typeface="DejaVu Sans" pitchFamily="2"/>
              </a:rPr>
              <a:t>iz Mileta je trdil, da je osnovna snov, ki gradi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svet </a:t>
            </a:r>
            <a:r>
              <a:rPr lang="sl-SI" sz="2800" b="0" i="0" u="none" strike="noStrike" baseline="0">
                <a:ln>
                  <a:noFill/>
                </a:ln>
                <a:solidFill>
                  <a:srgbClr val="FF00FF"/>
                </a:solidFill>
                <a:latin typeface="Times New Roman" pitchFamily="18"/>
                <a:ea typeface="DejaVu Sans" pitchFamily="2"/>
                <a:cs typeface="DejaVu Sans" pitchFamily="2"/>
              </a:rPr>
              <a:t>VODA</a:t>
            </a:r>
            <a:r>
              <a:rPr lang="sl-SI" sz="2800" b="0" i="0" u="none" strike="noStrike" baseline="0">
                <a:ln>
                  <a:noFill/>
                </a:ln>
                <a:solidFill>
                  <a:srgbClr val="000000"/>
                </a:solidFill>
                <a:latin typeface="Times New Roman" pitchFamily="18"/>
                <a:ea typeface="DejaVu Sans" pitchFamily="2"/>
                <a:cs typeface="DejaVu Sans" pitchFamily="2"/>
              </a:rPr>
              <a:t>, kar pa sploh ni presenetljivo.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99"/>
                </a:solidFill>
                <a:latin typeface="Times New Roman" pitchFamily="18"/>
                <a:ea typeface="DejaVu Sans" pitchFamily="2"/>
                <a:cs typeface="DejaVu Sans" pitchFamily="2"/>
              </a:rPr>
              <a:t>PITAGORA</a:t>
            </a:r>
            <a:r>
              <a:rPr lang="sl-SI" sz="2800" b="0" i="0" u="none" strike="noStrike" baseline="0">
                <a:ln>
                  <a:noFill/>
                </a:ln>
                <a:solidFill>
                  <a:srgbClr val="000000"/>
                </a:solidFill>
                <a:latin typeface="Times New Roman" pitchFamily="18"/>
                <a:ea typeface="DejaVu Sans" pitchFamily="2"/>
                <a:cs typeface="DejaVu Sans" pitchFamily="2"/>
              </a:rPr>
              <a:t>, ki je večino svojega življenja posvetil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številom, je bil mnenja, da ves svet temelji na </a:t>
            </a:r>
            <a:r>
              <a:rPr lang="sl-SI" sz="2800" b="0" i="0" u="none" strike="noStrike" baseline="0">
                <a:ln>
                  <a:noFill/>
                </a:ln>
                <a:solidFill>
                  <a:srgbClr val="FF00FF"/>
                </a:solidFill>
                <a:latin typeface="Times New Roman" pitchFamily="18"/>
                <a:ea typeface="DejaVu Sans" pitchFamily="2"/>
                <a:cs typeface="DejaVu Sans" pitchFamily="2"/>
              </a:rPr>
              <a:t>številih</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FF"/>
                </a:solidFill>
                <a:latin typeface="Times New Roman" pitchFamily="18"/>
                <a:ea typeface="DejaVu Sans" pitchFamily="2"/>
                <a:cs typeface="DejaVu Sans" pitchFamily="2"/>
              </a:rPr>
              <a:t>in razmerjih med njimi</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Skoraj vsak filozof, ki je dal kaj nase, je za gradnik vsega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postavil kakšno snov. </a:t>
            </a:r>
            <a:r>
              <a:rPr lang="sl-SI" sz="2800" b="0" i="0" u="none" strike="noStrike" baseline="0">
                <a:ln>
                  <a:noFill/>
                </a:ln>
                <a:solidFill>
                  <a:srgbClr val="000099"/>
                </a:solidFill>
                <a:latin typeface="Times New Roman" pitchFamily="18"/>
                <a:ea typeface="DejaVu Sans" pitchFamily="2"/>
                <a:cs typeface="DejaVu Sans" pitchFamily="2"/>
              </a:rPr>
              <a:t>ANAKSIMEN</a:t>
            </a:r>
            <a:r>
              <a:rPr lang="sl-SI" sz="2800" b="0" i="0" u="none" strike="noStrike" baseline="0">
                <a:ln>
                  <a:noFill/>
                </a:ln>
                <a:solidFill>
                  <a:srgbClr val="000000"/>
                </a:solidFill>
                <a:latin typeface="Times New Roman" pitchFamily="18"/>
                <a:ea typeface="DejaVu Sans" pitchFamily="2"/>
                <a:cs typeface="DejaVu Sans" pitchFamily="2"/>
              </a:rPr>
              <a:t>-u je bil </a:t>
            </a:r>
            <a:r>
              <a:rPr lang="sl-SI" sz="2800" b="0" i="0" u="none" strike="noStrike" baseline="0">
                <a:ln>
                  <a:noFill/>
                </a:ln>
                <a:solidFill>
                  <a:srgbClr val="FF00FF"/>
                </a:solidFill>
                <a:latin typeface="Times New Roman" pitchFamily="18"/>
                <a:ea typeface="DejaVu Sans" pitchFamily="2"/>
                <a:cs typeface="DejaVu Sans" pitchFamily="2"/>
              </a:rPr>
              <a:t>ZRAK</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osnovna snov, </a:t>
            </a:r>
            <a:r>
              <a:rPr lang="sl-SI" sz="2800" b="0" i="0" u="none" strike="noStrike" baseline="0">
                <a:ln>
                  <a:noFill/>
                </a:ln>
                <a:solidFill>
                  <a:srgbClr val="000099"/>
                </a:solidFill>
                <a:latin typeface="Times New Roman" pitchFamily="18"/>
                <a:ea typeface="DejaVu Sans" pitchFamily="2"/>
                <a:cs typeface="DejaVu Sans" pitchFamily="2"/>
              </a:rPr>
              <a:t>KSENOFAN</a:t>
            </a:r>
            <a:r>
              <a:rPr lang="sl-SI" sz="2800" b="0" i="0" u="none" strike="noStrike" baseline="0">
                <a:ln>
                  <a:noFill/>
                </a:ln>
                <a:solidFill>
                  <a:srgbClr val="000000"/>
                </a:solidFill>
                <a:latin typeface="Times New Roman" pitchFamily="18"/>
                <a:ea typeface="DejaVu Sans" pitchFamily="2"/>
                <a:cs typeface="DejaVu Sans" pitchFamily="2"/>
              </a:rPr>
              <a:t>-u </a:t>
            </a:r>
            <a:r>
              <a:rPr lang="sl-SI" sz="2800" b="0" i="0" u="none" strike="noStrike" baseline="0">
                <a:ln>
                  <a:noFill/>
                </a:ln>
                <a:solidFill>
                  <a:srgbClr val="FF00FF"/>
                </a:solidFill>
                <a:latin typeface="Times New Roman" pitchFamily="18"/>
                <a:ea typeface="DejaVu Sans" pitchFamily="2"/>
                <a:cs typeface="DejaVu Sans" pitchFamily="2"/>
              </a:rPr>
              <a:t>ZEMLJA</a:t>
            </a:r>
            <a:r>
              <a:rPr lang="sl-SI" sz="2800" b="0" i="0" u="none" strike="noStrike" baseline="0">
                <a:ln>
                  <a:noFill/>
                </a:ln>
                <a:solidFill>
                  <a:srgbClr val="000000"/>
                </a:solidFill>
                <a:latin typeface="Times New Roman" pitchFamily="18"/>
                <a:ea typeface="DejaVu Sans" pitchFamily="2"/>
                <a:cs typeface="DejaVu Sans" pitchFamily="2"/>
              </a:rPr>
              <a:t>, </a:t>
            </a:r>
            <a:r>
              <a:rPr lang="sl-SI" sz="2800" b="0" i="0" u="none" strike="noStrike" baseline="0">
                <a:ln>
                  <a:noFill/>
                </a:ln>
                <a:solidFill>
                  <a:srgbClr val="000099"/>
                </a:solidFill>
                <a:latin typeface="Times New Roman" pitchFamily="18"/>
                <a:ea typeface="DejaVu Sans" pitchFamily="2"/>
                <a:cs typeface="DejaVu Sans" pitchFamily="2"/>
              </a:rPr>
              <a:t>HERAKLIT</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ki je poudarjal spremenljivost sveta, je postavil na to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mesto </a:t>
            </a:r>
            <a:r>
              <a:rPr lang="sl-SI" sz="2800" b="0" i="0" u="none" strike="noStrike" baseline="0">
                <a:ln>
                  <a:noFill/>
                </a:ln>
                <a:solidFill>
                  <a:srgbClr val="FF00FF"/>
                </a:solidFill>
                <a:latin typeface="Times New Roman" pitchFamily="18"/>
                <a:ea typeface="DejaVu Sans" pitchFamily="2"/>
                <a:cs typeface="DejaVu Sans" pitchFamily="2"/>
              </a:rPr>
              <a:t>OGENJ</a:t>
            </a:r>
            <a:r>
              <a:rPr lang="sl-SI" sz="2800" b="0" i="0" u="none" strike="noStrike" baseline="0">
                <a:ln>
                  <a:noFill/>
                </a:ln>
                <a:solidFill>
                  <a:srgbClr val="000000"/>
                </a:solidFill>
                <a:latin typeface="Times New Roman" pitchFamily="18"/>
                <a:ea typeface="DejaVu Sans" pitchFamily="2"/>
                <a:cs typeface="DejaVu Sans" pitchFamily="2"/>
              </a:rPr>
              <a:t>.  </a:t>
            </a:r>
          </a:p>
        </p:txBody>
      </p:sp>
      <p:pic>
        <p:nvPicPr>
          <p:cNvPr id="4" name="Picture 3">
            <a:extLst>
              <a:ext uri="{FF2B5EF4-FFF2-40B4-BE49-F238E27FC236}">
                <a16:creationId xmlns:a16="http://schemas.microsoft.com/office/drawing/2014/main" id="{F3CEDD2B-2489-4037-8715-BA9AADC4F8AF}"/>
              </a:ext>
            </a:extLst>
          </p:cNvPr>
          <p:cNvPicPr>
            <a:picLocks noChangeAspect="1"/>
          </p:cNvPicPr>
          <p:nvPr/>
        </p:nvPicPr>
        <p:blipFill>
          <a:blip r:embed="rId3">
            <a:lum/>
            <a:alphaModFix/>
          </a:blip>
          <a:srcRect/>
          <a:stretch>
            <a:fillRect/>
          </a:stretch>
        </p:blipFill>
        <p:spPr>
          <a:xfrm>
            <a:off x="8305920" y="1752479"/>
            <a:ext cx="533160" cy="129564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F7C34F10-8814-445C-AFF0-278EEDEAA144}"/>
              </a:ext>
            </a:extLst>
          </p:cNvPr>
          <p:cNvSpPr/>
          <p:nvPr/>
        </p:nvSpPr>
        <p:spPr>
          <a:xfrm>
            <a:off x="440279" y="295200"/>
            <a:ext cx="8438040" cy="3080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Nekaj je bilo narobe s starim modelom atoma.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 Potrebno ga je bilo popraviti.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V Rutherfordovem modelu je ves pozitiven naboj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skoncentriran v jedru, ki je nekaj desttisočkrat manjše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 od atoma vodika, a vsebuje večino – 99,99% mase. Tehta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1, 67</a:t>
            </a:r>
            <a:r>
              <a:rPr lang="sl-SI" sz="2800" b="0" i="0" u="none" strike="noStrike" baseline="0">
                <a:ln>
                  <a:noFill/>
                </a:ln>
                <a:solidFill>
                  <a:srgbClr val="000000"/>
                </a:solidFill>
                <a:effectLst>
                  <a:outerShdw dist="17961" dir="2700000">
                    <a:scrgbClr r="0" g="0" b="0"/>
                  </a:outerShdw>
                </a:effectLst>
                <a:latin typeface="Times New Roman" pitchFamily="18"/>
                <a:ea typeface="Times New Roman" pitchFamily="18"/>
                <a:cs typeface="Times New Roman" pitchFamily="18"/>
              </a:rPr>
              <a:t>•</a:t>
            </a: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10</a:t>
            </a:r>
            <a:r>
              <a:rPr lang="sl-SI" sz="2800" b="0" i="0" u="none" strike="noStrike" baseline="30000">
                <a:ln>
                  <a:noFill/>
                </a:ln>
                <a:solidFill>
                  <a:srgbClr val="000000"/>
                </a:solidFill>
                <a:effectLst>
                  <a:outerShdw dist="17961" dir="2700000">
                    <a:scrgbClr r="0" g="0" b="0"/>
                  </a:outerShdw>
                </a:effectLst>
                <a:latin typeface="Times New Roman" pitchFamily="18"/>
                <a:ea typeface="DejaVu Sans" pitchFamily="2"/>
                <a:cs typeface="DejaVu Sans" pitchFamily="2"/>
              </a:rPr>
              <a:t>-14</a:t>
            </a:r>
            <a:r>
              <a:rPr lang="sl-SI" sz="2800" b="0"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g  Elektroni krožijo okoli tega jedra</a:t>
            </a:r>
            <a:r>
              <a:rPr lang="sl-SI" sz="2800" b="0" i="0" u="none" strike="noStrike" baseline="0">
                <a:ln>
                  <a:noFill/>
                </a:ln>
                <a:solidFill>
                  <a:srgbClr val="A50021"/>
                </a:solidFill>
                <a:effectLst>
                  <a:outerShdw dist="17961" dir="2700000">
                    <a:scrgbClr r="0" g="0" b="0"/>
                  </a:outerShdw>
                </a:effectLst>
                <a:latin typeface="Times New Roman" pitchFamily="18"/>
                <a:ea typeface="DejaVu Sans" pitchFamily="2"/>
                <a:cs typeface="DejaVu Sans" pitchFamily="2"/>
              </a:rPr>
              <a:t>.</a:t>
            </a:r>
          </a:p>
        </p:txBody>
      </p:sp>
      <p:sp>
        <p:nvSpPr>
          <p:cNvPr id="3" name="Freeform: Shape 2">
            <a:extLst>
              <a:ext uri="{FF2B5EF4-FFF2-40B4-BE49-F238E27FC236}">
                <a16:creationId xmlns:a16="http://schemas.microsoft.com/office/drawing/2014/main" id="{D7CE8078-F9A0-4F7B-9392-6198102B931C}"/>
              </a:ext>
            </a:extLst>
          </p:cNvPr>
          <p:cNvSpPr/>
          <p:nvPr/>
        </p:nvSpPr>
        <p:spPr>
          <a:xfrm rot="12822600" flipH="1">
            <a:off x="-1731561" y="-2476508"/>
            <a:ext cx="10362960" cy="10704240"/>
          </a:xfrm>
          <a:custGeom>
            <a:avLst>
              <a:gd name="f0" fmla="val 5400000"/>
              <a:gd name="f1" fmla="val 5400000"/>
            </a:avLst>
            <a:gdLst>
              <a:gd name="f2" fmla="val 21600000"/>
              <a:gd name="f3" fmla="val 10800000"/>
              <a:gd name="f4" fmla="val 5400000"/>
              <a:gd name="f5" fmla="val 180"/>
              <a:gd name="f6" fmla="val w"/>
              <a:gd name="f7" fmla="val h"/>
              <a:gd name="f8" fmla="val 0"/>
              <a:gd name="f9" fmla="*/ 5419351 1 1725033"/>
              <a:gd name="f10" fmla="*/ 10800 10800 1"/>
              <a:gd name="f11" fmla="val 10800"/>
              <a:gd name="f12" fmla="val 21599999"/>
              <a:gd name="f13" fmla="min 0 21600"/>
              <a:gd name="f14" fmla="max 0 21600"/>
              <a:gd name="f15" fmla="*/ f9 1 2"/>
              <a:gd name="f16" fmla="*/ f6 1 21600"/>
              <a:gd name="f17" fmla="*/ f7 1 21600"/>
              <a:gd name="f18" fmla="*/ f9 1 180"/>
              <a:gd name="f19" fmla="pin 0 f0 21599999"/>
              <a:gd name="f20" fmla="pin 0 f1 21599999"/>
              <a:gd name="f21" fmla="+- f14 0 f13"/>
              <a:gd name="f22" fmla="+- 0 0 f19"/>
              <a:gd name="f23" fmla="+- 0 0 f20"/>
              <a:gd name="f24" fmla="*/ 10799 f16 1"/>
              <a:gd name="f25" fmla="*/ 21599 f16 1"/>
              <a:gd name="f26" fmla="*/ 10799 f17 1"/>
              <a:gd name="f27" fmla="*/ 173 f17 1"/>
              <a:gd name="f28" fmla="*/ f21 1 2"/>
              <a:gd name="f29" fmla="+- f22 f4 0"/>
              <a:gd name="f30" fmla="+- f23 f4 0"/>
              <a:gd name="f31" fmla="+- f13 f28 0"/>
              <a:gd name="f32" fmla="*/ f28 f28 1"/>
              <a:gd name="f33" fmla="*/ f29 f5 1"/>
              <a:gd name="f34" fmla="*/ f30 f5 1"/>
              <a:gd name="f35" fmla="*/ f33 1 f3"/>
              <a:gd name="f36" fmla="*/ f34 1 f3"/>
              <a:gd name="f37" fmla="+- 0 0 f35"/>
              <a:gd name="f38" fmla="+- 0 0 f36"/>
              <a:gd name="f39" fmla="val f37"/>
              <a:gd name="f40" fmla="val f38"/>
              <a:gd name="f41" fmla="*/ f39 f18 1"/>
              <a:gd name="f42" fmla="*/ f40 f18 1"/>
              <a:gd name="f43" fmla="*/ f39 f9 1"/>
              <a:gd name="f44" fmla="*/ f40 f9 1"/>
              <a:gd name="f45" fmla="+- 0 0 f41"/>
              <a:gd name="f46" fmla="+- 0 0 f42"/>
              <a:gd name="f47" fmla="*/ f43 1 f5"/>
              <a:gd name="f48" fmla="*/ f44 1 f5"/>
              <a:gd name="f49" fmla="*/ f45 f3 1"/>
              <a:gd name="f50" fmla="*/ f46 f3 1"/>
              <a:gd name="f51" fmla="+- 0 0 f47"/>
              <a:gd name="f52" fmla="+- 0 0 f48"/>
              <a:gd name="f53" fmla="*/ f49 1 f9"/>
              <a:gd name="f54" fmla="*/ f50 1 f9"/>
              <a:gd name="f55" fmla="+- f51 f9 0"/>
              <a:gd name="f56" fmla="+- f52 f9 0"/>
              <a:gd name="f57" fmla="+- f53 0 f4"/>
              <a:gd name="f58" fmla="+- f54 0 f4"/>
              <a:gd name="f59" fmla="+- f55 f15 0"/>
              <a:gd name="f60" fmla="+- f56 f15 0"/>
              <a:gd name="f61" fmla="cos 1 f57"/>
              <a:gd name="f62" fmla="sin 1 f57"/>
              <a:gd name="f63" fmla="cos 1 f58"/>
              <a:gd name="f64" fmla="sin 1 f58"/>
              <a:gd name="f65" fmla="+- 0 0 f59"/>
              <a:gd name="f66" fmla="+- 0 0 f60"/>
              <a:gd name="f67" fmla="+- 0 0 f61"/>
              <a:gd name="f68" fmla="+- 0 0 f62"/>
              <a:gd name="f69" fmla="+- 0 0 f63"/>
              <a:gd name="f70" fmla="+- 0 0 f64"/>
              <a:gd name="f71" fmla="*/ f65 f3 1"/>
              <a:gd name="f72" fmla="*/ f66 f3 1"/>
              <a:gd name="f73" fmla="*/ 10800 f67 1"/>
              <a:gd name="f74" fmla="*/ 10800 f68 1"/>
              <a:gd name="f75" fmla="*/ 10800 f69 1"/>
              <a:gd name="f76" fmla="*/ 10800 f70 1"/>
              <a:gd name="f77" fmla="*/ f71 1 f9"/>
              <a:gd name="f78" fmla="*/ f72 1 f9"/>
              <a:gd name="f79" fmla="+- f73 10800 0"/>
              <a:gd name="f80" fmla="+- f74 10800 0"/>
              <a:gd name="f81" fmla="+- f75 10800 0"/>
              <a:gd name="f82" fmla="+- f76 10800 0"/>
              <a:gd name="f83" fmla="+- f77 0 f4"/>
              <a:gd name="f84" fmla="+- f78 0 f4"/>
              <a:gd name="f85" fmla="cos 1 f83"/>
              <a:gd name="f86" fmla="sin 1 f83"/>
              <a:gd name="f87" fmla="cos 1 f84"/>
              <a:gd name="f88" fmla="sin 1 f84"/>
              <a:gd name="f89" fmla="+- f80 0 f31"/>
              <a:gd name="f90" fmla="+- f79 0 f31"/>
              <a:gd name="f91" fmla="+- f82 0 f31"/>
              <a:gd name="f92" fmla="+- f81 0 f31"/>
              <a:gd name="f93" fmla="+- 0 0 f85"/>
              <a:gd name="f94" fmla="+- 0 0 f86"/>
              <a:gd name="f95" fmla="+- 0 0 f87"/>
              <a:gd name="f96" fmla="+- 0 0 f88"/>
              <a:gd name="f97" fmla="at2 f89 f90"/>
              <a:gd name="f98" fmla="at2 f91 f92"/>
              <a:gd name="f99" fmla="*/ 10800 f93 1"/>
              <a:gd name="f100" fmla="*/ 10800 f94 1"/>
              <a:gd name="f101" fmla="*/ 10800 f95 1"/>
              <a:gd name="f102" fmla="*/ 10800 f96 1"/>
              <a:gd name="f103" fmla="+- f97 f4 0"/>
              <a:gd name="f104" fmla="+- f98 f4 0"/>
              <a:gd name="f105" fmla="*/ f99 f99 1"/>
              <a:gd name="f106" fmla="*/ f100 f100 1"/>
              <a:gd name="f107" fmla="*/ f101 f101 1"/>
              <a:gd name="f108" fmla="*/ f102 f102 1"/>
              <a:gd name="f109" fmla="*/ f103 f9 1"/>
              <a:gd name="f110" fmla="*/ f104 f9 1"/>
              <a:gd name="f111" fmla="+- f105 f106 0"/>
              <a:gd name="f112" fmla="+- f107 f108 0"/>
              <a:gd name="f113" fmla="*/ f109 1 f3"/>
              <a:gd name="f114" fmla="*/ f110 1 f3"/>
              <a:gd name="f115" fmla="sqrt f111"/>
              <a:gd name="f116" fmla="sqrt f112"/>
              <a:gd name="f117" fmla="+- 0 0 f113"/>
              <a:gd name="f118" fmla="+- 0 0 f114"/>
              <a:gd name="f119" fmla="*/ f10 1 f115"/>
              <a:gd name="f120" fmla="*/ f10 1 f116"/>
              <a:gd name="f121" fmla="+- 0 0 f117"/>
              <a:gd name="f122" fmla="+- 0 0 f118"/>
              <a:gd name="f123" fmla="*/ f93 f119 1"/>
              <a:gd name="f124" fmla="*/ f94 f119 1"/>
              <a:gd name="f125" fmla="*/ f95 f120 1"/>
              <a:gd name="f126" fmla="*/ f96 f120 1"/>
              <a:gd name="f127" fmla="*/ f121 f3 1"/>
              <a:gd name="f128" fmla="*/ f122 f3 1"/>
              <a:gd name="f129" fmla="+- 10800 0 f123"/>
              <a:gd name="f130" fmla="+- 10800 0 f124"/>
              <a:gd name="f131" fmla="+- 10800 0 f125"/>
              <a:gd name="f132" fmla="+- 10800 0 f126"/>
              <a:gd name="f133" fmla="*/ f127 1 f9"/>
              <a:gd name="f134" fmla="*/ f128 1 f9"/>
              <a:gd name="f135" fmla="*/ f129 f16 1"/>
              <a:gd name="f136" fmla="*/ f130 f17 1"/>
              <a:gd name="f137" fmla="*/ f131 f16 1"/>
              <a:gd name="f138" fmla="*/ f132 f17 1"/>
              <a:gd name="f139" fmla="+- f133 0 f4"/>
              <a:gd name="f140" fmla="+- f134 0 f4"/>
              <a:gd name="f141" fmla="cos 1 f139"/>
              <a:gd name="f142" fmla="sin 1 f139"/>
              <a:gd name="f143" fmla="+- f140 0 f139"/>
              <a:gd name="f144" fmla="+- 0 0 f141"/>
              <a:gd name="f145" fmla="+- 0 0 f142"/>
              <a:gd name="f146" fmla="+- f143 f2 0"/>
              <a:gd name="f147" fmla="*/ f28 f144 1"/>
              <a:gd name="f148" fmla="*/ f28 f145 1"/>
              <a:gd name="f149" fmla="?: f143 f143 f146"/>
              <a:gd name="f150" fmla="*/ f147 f147 1"/>
              <a:gd name="f151" fmla="*/ f148 f148 1"/>
              <a:gd name="f152" fmla="+- f150 f151 0"/>
              <a:gd name="f153" fmla="sqrt f152"/>
              <a:gd name="f154" fmla="*/ f32 1 f153"/>
              <a:gd name="f155" fmla="*/ f144 f154 1"/>
              <a:gd name="f156" fmla="*/ f145 f154 1"/>
              <a:gd name="f157" fmla="+- f31 0 f155"/>
              <a:gd name="f158" fmla="+- f31 0 f156"/>
            </a:gdLst>
            <a:ahLst>
              <a:ahPolar gdRefAng="f0" minAng="f8" maxAng="f12">
                <a:pos x="f135" y="f136"/>
              </a:ahPolar>
              <a:ahPolar gdRefAng="f1" minAng="f8" maxAng="f12">
                <a:pos x="f137" y="f138"/>
              </a:ahPolar>
            </a:ahLst>
            <a:cxnLst>
              <a:cxn ang="3cd4">
                <a:pos x="hc" y="t"/>
              </a:cxn>
              <a:cxn ang="0">
                <a:pos x="r" y="vc"/>
              </a:cxn>
              <a:cxn ang="cd4">
                <a:pos x="hc" y="b"/>
              </a:cxn>
              <a:cxn ang="cd2">
                <a:pos x="l" y="vc"/>
              </a:cxn>
            </a:cxnLst>
            <a:rect l="f24" t="f27" r="f25" b="f26"/>
            <a:pathLst>
              <a:path w="21600" h="21600" stroke="0">
                <a:moveTo>
                  <a:pt x="f157" y="f158"/>
                </a:moveTo>
                <a:arcTo wR="f28" hR="f28" stAng="f139" swAng="f149"/>
                <a:lnTo>
                  <a:pt x="f11" y="f11"/>
                </a:lnTo>
                <a:close/>
              </a:path>
              <a:path w="21600" h="21600" fill="none">
                <a:moveTo>
                  <a:pt x="f157" y="f158"/>
                </a:moveTo>
                <a:arcTo wR="f28" hR="f28" stAng="f139" swAng="f149"/>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4" name="Straight Connector 3">
            <a:extLst>
              <a:ext uri="{FF2B5EF4-FFF2-40B4-BE49-F238E27FC236}">
                <a16:creationId xmlns:a16="http://schemas.microsoft.com/office/drawing/2014/main" id="{F618C19D-C34D-44BE-AD98-A0A5E13AC0E6}"/>
              </a:ext>
            </a:extLst>
          </p:cNvPr>
          <p:cNvSpPr/>
          <p:nvPr/>
        </p:nvSpPr>
        <p:spPr>
          <a:xfrm flipH="1" flipV="1">
            <a:off x="457200" y="3657600"/>
            <a:ext cx="533519" cy="99072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2D0D9272-8840-40ED-9AAC-15794E8F629E}"/>
              </a:ext>
            </a:extLst>
          </p:cNvPr>
          <p:cNvSpPr/>
          <p:nvPr/>
        </p:nvSpPr>
        <p:spPr>
          <a:xfrm>
            <a:off x="993960" y="4648320"/>
            <a:ext cx="1479240" cy="337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Pozitivno jedro.</a:t>
            </a:r>
          </a:p>
        </p:txBody>
      </p:sp>
      <p:sp>
        <p:nvSpPr>
          <p:cNvPr id="6" name="Straight Connector 5">
            <a:extLst>
              <a:ext uri="{FF2B5EF4-FFF2-40B4-BE49-F238E27FC236}">
                <a16:creationId xmlns:a16="http://schemas.microsoft.com/office/drawing/2014/main" id="{8AD433AF-9AA4-4EA7-ABFF-5A57BAAC2885}"/>
              </a:ext>
            </a:extLst>
          </p:cNvPr>
          <p:cNvSpPr/>
          <p:nvPr/>
        </p:nvSpPr>
        <p:spPr>
          <a:xfrm flipV="1">
            <a:off x="7238880" y="4038479"/>
            <a:ext cx="1219320" cy="533521"/>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2B911807-4525-4192-8D41-F1B4CF69E748}"/>
              </a:ext>
            </a:extLst>
          </p:cNvPr>
          <p:cNvSpPr/>
          <p:nvPr/>
        </p:nvSpPr>
        <p:spPr>
          <a:xfrm>
            <a:off x="677880" y="5514840"/>
            <a:ext cx="3402360" cy="100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Če bi bilo jedro veliko 1mm,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bi elektron krožil okoli jedra 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razdalji 100m.</a:t>
            </a:r>
          </a:p>
        </p:txBody>
      </p:sp>
      <p:sp>
        <p:nvSpPr>
          <p:cNvPr id="8" name="Freeform: Shape 7">
            <a:extLst>
              <a:ext uri="{FF2B5EF4-FFF2-40B4-BE49-F238E27FC236}">
                <a16:creationId xmlns:a16="http://schemas.microsoft.com/office/drawing/2014/main" id="{C013CFAA-5037-4DCE-BD1F-8A90AEA11BB3}"/>
              </a:ext>
            </a:extLst>
          </p:cNvPr>
          <p:cNvSpPr/>
          <p:nvPr/>
        </p:nvSpPr>
        <p:spPr>
          <a:xfrm>
            <a:off x="5566680" y="4648320"/>
            <a:ext cx="1782360" cy="337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600" b="0" i="0" u="none" strike="noStrike" baseline="0">
                <a:ln>
                  <a:noFill/>
                </a:ln>
                <a:solidFill>
                  <a:srgbClr val="000000"/>
                </a:solidFill>
                <a:latin typeface="Times New Roman" pitchFamily="18"/>
                <a:ea typeface="DejaVu Sans" pitchFamily="2"/>
                <a:cs typeface="DejaVu Sans" pitchFamily="2"/>
              </a:rPr>
              <a:t>Negativen elektron.</a:t>
            </a:r>
          </a:p>
        </p:txBody>
      </p:sp>
      <p:sp>
        <p:nvSpPr>
          <p:cNvPr id="9" name="Freeform: Shape 8">
            <a:extLst>
              <a:ext uri="{FF2B5EF4-FFF2-40B4-BE49-F238E27FC236}">
                <a16:creationId xmlns:a16="http://schemas.microsoft.com/office/drawing/2014/main" id="{2C60545E-46CA-4785-9E55-0FC583ADD0A3}"/>
              </a:ext>
            </a:extLst>
          </p:cNvPr>
          <p:cNvSpPr/>
          <p:nvPr/>
        </p:nvSpPr>
        <p:spPr>
          <a:xfrm>
            <a:off x="231480" y="3276720"/>
            <a:ext cx="46908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00"/>
                </a:solidFill>
                <a:latin typeface="Times New Roman" pitchFamily="18"/>
                <a:ea typeface="DejaVu Sans" pitchFamily="2"/>
                <a:cs typeface="DejaVu Sans" pitchFamily="2"/>
              </a:rPr>
              <a:t>.</a:t>
            </a: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10" name="Freeform: Shape 9">
            <a:extLst>
              <a:ext uri="{FF2B5EF4-FFF2-40B4-BE49-F238E27FC236}">
                <a16:creationId xmlns:a16="http://schemas.microsoft.com/office/drawing/2014/main" id="{A308081D-D236-4BCC-B669-19F2703F1AE4}"/>
              </a:ext>
            </a:extLst>
          </p:cNvPr>
          <p:cNvSpPr/>
          <p:nvPr/>
        </p:nvSpPr>
        <p:spPr>
          <a:xfrm>
            <a:off x="8458200" y="3581279"/>
            <a:ext cx="685799"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1749"/>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a:t>
            </a:r>
            <a:r>
              <a:rPr lang="sl-SI" sz="2800" b="0" i="0" u="none" strike="noStrike" baseline="0">
                <a:ln>
                  <a:noFill/>
                </a:ln>
                <a:solidFill>
                  <a:srgbClr val="000000"/>
                </a:solidFill>
                <a:latin typeface="Times New Roman" pitchFamily="18"/>
                <a:ea typeface="DejaVu Sans" pitchFamily="2"/>
                <a:cs typeface="DejaVu Sans" pitchFamily="2"/>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67041D64-9D07-463E-8B75-F13B3CF19C73}"/>
              </a:ext>
            </a:extLst>
          </p:cNvPr>
          <p:cNvSpPr/>
          <p:nvPr/>
        </p:nvSpPr>
        <p:spPr>
          <a:xfrm>
            <a:off x="363239" y="219240"/>
            <a:ext cx="853524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Takšen model atoma je razložil rezultate Rutherfordovega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poskusa:</a:t>
            </a:r>
          </a:p>
        </p:txBody>
      </p:sp>
      <p:pic>
        <p:nvPicPr>
          <p:cNvPr id="3" name="nucleus_exp6">
            <a:extLst>
              <a:ext uri="{FF2B5EF4-FFF2-40B4-BE49-F238E27FC236}">
                <a16:creationId xmlns:a16="http://schemas.microsoft.com/office/drawing/2014/main" id="{64C14E18-1ECF-444F-920B-DF9F3E08F538}"/>
              </a:ext>
            </a:extLst>
          </p:cNvPr>
          <p:cNvPicPr>
            <a:picLocks noChangeAspect="1"/>
          </p:cNvPicPr>
          <p:nvPr/>
        </p:nvPicPr>
        <p:blipFill>
          <a:blip r:embed="rId3">
            <a:lum/>
            <a:alphaModFix/>
          </a:blip>
          <a:srcRect/>
          <a:stretch>
            <a:fillRect/>
          </a:stretch>
        </p:blipFill>
        <p:spPr>
          <a:xfrm>
            <a:off x="1981080" y="762120"/>
            <a:ext cx="3411720" cy="3429000"/>
          </a:xfrm>
          <a:prstGeom prst="rect">
            <a:avLst/>
          </a:prstGeom>
          <a:noFill/>
          <a:ln>
            <a:noFill/>
          </a:ln>
        </p:spPr>
      </p:pic>
      <p:sp>
        <p:nvSpPr>
          <p:cNvPr id="4" name="Freeform: Shape 3">
            <a:extLst>
              <a:ext uri="{FF2B5EF4-FFF2-40B4-BE49-F238E27FC236}">
                <a16:creationId xmlns:a16="http://schemas.microsoft.com/office/drawing/2014/main" id="{E315625A-98D2-40FE-B287-D5A9B1D8E695}"/>
              </a:ext>
            </a:extLst>
          </p:cNvPr>
          <p:cNvSpPr/>
          <p:nvPr/>
        </p:nvSpPr>
        <p:spPr>
          <a:xfrm>
            <a:off x="608400" y="4800600"/>
            <a:ext cx="7994160" cy="1373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Žal pa je imel ta model tudi napako, ki je motila veliko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fizikov.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Predvideval je, da so vsi elektroni na isti krožnici.</a:t>
            </a:r>
          </a:p>
        </p:txBody>
      </p:sp>
      <p:sp>
        <p:nvSpPr>
          <p:cNvPr id="5" name="Freeform: Shape 4">
            <a:extLst>
              <a:ext uri="{FF2B5EF4-FFF2-40B4-BE49-F238E27FC236}">
                <a16:creationId xmlns:a16="http://schemas.microsoft.com/office/drawing/2014/main" id="{5EEB35B1-29B8-45A6-8400-3847009F6B15}"/>
              </a:ext>
            </a:extLst>
          </p:cNvPr>
          <p:cNvSpPr/>
          <p:nvPr/>
        </p:nvSpPr>
        <p:spPr>
          <a:xfrm>
            <a:off x="1972440" y="3886200"/>
            <a:ext cx="2988000" cy="307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400" b="0" i="0" u="none" strike="noStrike" baseline="0">
                <a:ln>
                  <a:noFill/>
                </a:ln>
                <a:solidFill>
                  <a:srgbClr val="000000"/>
                </a:solidFill>
                <a:latin typeface="Times New Roman" pitchFamily="18"/>
                <a:ea typeface="DejaVu Sans" pitchFamily="2"/>
                <a:cs typeface="DejaVu Sans" pitchFamily="2"/>
              </a:rPr>
              <a:t>Povečani atomi v lističu kovine (zlata).</a:t>
            </a:r>
          </a:p>
        </p:txBody>
      </p:sp>
      <p:sp>
        <p:nvSpPr>
          <p:cNvPr id="6" name="Freeform: Shape 5">
            <a:extLst>
              <a:ext uri="{FF2B5EF4-FFF2-40B4-BE49-F238E27FC236}">
                <a16:creationId xmlns:a16="http://schemas.microsoft.com/office/drawing/2014/main" id="{C6064325-3ED4-4BBE-8147-47A1A1D3DBC7}"/>
              </a:ext>
            </a:extLst>
          </p:cNvPr>
          <p:cNvSpPr/>
          <p:nvPr/>
        </p:nvSpPr>
        <p:spPr>
          <a:xfrm>
            <a:off x="1970640" y="774719"/>
            <a:ext cx="3367440" cy="7786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500" b="0" i="0" u="none" strike="noStrike" baseline="0">
                <a:ln>
                  <a:noFill/>
                </a:ln>
                <a:solidFill>
                  <a:srgbClr val="000000"/>
                </a:solidFill>
                <a:latin typeface="Times New Roman" pitchFamily="18"/>
                <a:ea typeface="DejaVu Sans" pitchFamily="2"/>
                <a:cs typeface="DejaVu Sans" pitchFamily="2"/>
              </a:rPr>
              <a:t>Teorija, da je ves pozitiven naboj v jedru,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500" b="0" i="0" u="none" strike="noStrike" baseline="0">
                <a:ln>
                  <a:noFill/>
                </a:ln>
                <a:solidFill>
                  <a:srgbClr val="000000"/>
                </a:solidFill>
                <a:latin typeface="Times New Roman" pitchFamily="18"/>
                <a:ea typeface="DejaVu Sans" pitchFamily="2"/>
                <a:cs typeface="DejaVu Sans" pitchFamily="2"/>
              </a:rPr>
              <a:t>razloži rezultate Rutherfordovega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500" b="0" i="0" u="none" strike="noStrike" baseline="0">
                <a:ln>
                  <a:noFill/>
                </a:ln>
                <a:solidFill>
                  <a:srgbClr val="000000"/>
                </a:solidFill>
                <a:latin typeface="Times New Roman" pitchFamily="18"/>
                <a:ea typeface="DejaVu Sans" pitchFamily="2"/>
                <a:cs typeface="DejaVu Sans" pitchFamily="2"/>
              </a:rPr>
              <a:t>poskusa.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9613947-559F-46D1-9DBE-E146BEE7BDC7}"/>
              </a:ext>
            </a:extLst>
          </p:cNvPr>
          <p:cNvSpPr/>
          <p:nvPr/>
        </p:nvSpPr>
        <p:spPr>
          <a:xfrm>
            <a:off x="990718" y="2971800"/>
            <a:ext cx="7030651" cy="267983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err="1">
                <a:ln>
                  <a:noFill/>
                </a:ln>
                <a:solidFill>
                  <a:srgbClr val="3333CC"/>
                </a:solidFill>
                <a:latin typeface="Times New Roman" pitchFamily="18"/>
                <a:ea typeface="DejaVu Sans" pitchFamily="2"/>
                <a:cs typeface="DejaVu Sans" pitchFamily="2"/>
              </a:rPr>
              <a:t>Niels</a:t>
            </a:r>
            <a:r>
              <a:rPr lang="sl-SI" sz="2800" b="0" i="0" u="none" strike="noStrike" baseline="0" dirty="0">
                <a:ln>
                  <a:noFill/>
                </a:ln>
                <a:solidFill>
                  <a:srgbClr val="3333CC"/>
                </a:solidFill>
                <a:latin typeface="Times New Roman" pitchFamily="18"/>
                <a:ea typeface="DejaVu Sans" pitchFamily="2"/>
                <a:cs typeface="DejaVu Sans" pitchFamily="2"/>
              </a:rPr>
              <a:t> Bohr</a:t>
            </a:r>
            <a:r>
              <a:rPr lang="sl-SI" sz="2800" b="0" i="0" u="none" strike="noStrike" baseline="0" dirty="0">
                <a:ln>
                  <a:noFill/>
                </a:ln>
                <a:solidFill>
                  <a:srgbClr val="000000"/>
                </a:solidFill>
                <a:latin typeface="Times New Roman" pitchFamily="18"/>
                <a:ea typeface="DejaVu Sans" pitchFamily="2"/>
                <a:cs typeface="DejaVu Sans" pitchFamily="2"/>
              </a:rPr>
              <a:t> je bil med prvimi, ki je spoznal pomen atomskega jedra. Trdil je, da je atome potrebno opisati z novimi zakoni, ker stari ne ustrezajo.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p:txBody>
      </p:sp>
      <p:pic>
        <p:nvPicPr>
          <p:cNvPr id="3" name="bohr">
            <a:extLst>
              <a:ext uri="{FF2B5EF4-FFF2-40B4-BE49-F238E27FC236}">
                <a16:creationId xmlns:a16="http://schemas.microsoft.com/office/drawing/2014/main" id="{B156A2CD-5C09-43A0-A8BE-E0C0AFD8C5C0}"/>
              </a:ext>
            </a:extLst>
          </p:cNvPr>
          <p:cNvPicPr>
            <a:picLocks noChangeAspect="1"/>
          </p:cNvPicPr>
          <p:nvPr/>
        </p:nvPicPr>
        <p:blipFill>
          <a:blip r:embed="rId3">
            <a:lum/>
            <a:alphaModFix/>
          </a:blip>
          <a:srcRect/>
          <a:stretch>
            <a:fillRect/>
          </a:stretch>
        </p:blipFill>
        <p:spPr>
          <a:xfrm>
            <a:off x="3200400" y="457200"/>
            <a:ext cx="1704960" cy="2133720"/>
          </a:xfrm>
          <a:prstGeom prst="rect">
            <a:avLst/>
          </a:prstGeom>
          <a:noFill/>
          <a:ln>
            <a:noFill/>
          </a:ln>
        </p:spPr>
      </p:pic>
      <p:pic>
        <p:nvPicPr>
          <p:cNvPr id="4" name="Picture 3">
            <a:extLst>
              <a:ext uri="{FF2B5EF4-FFF2-40B4-BE49-F238E27FC236}">
                <a16:creationId xmlns:a16="http://schemas.microsoft.com/office/drawing/2014/main" id="{580EFF8E-A70F-4197-BEB5-ABE7A4976C2F}"/>
              </a:ext>
            </a:extLst>
          </p:cNvPr>
          <p:cNvPicPr>
            <a:picLocks noChangeAspect="1"/>
          </p:cNvPicPr>
          <p:nvPr/>
        </p:nvPicPr>
        <p:blipFill>
          <a:blip r:embed="rId4">
            <a:lum/>
            <a:alphaModFix/>
          </a:blip>
          <a:srcRect/>
          <a:stretch>
            <a:fillRect/>
          </a:stretch>
        </p:blipFill>
        <p:spPr>
          <a:xfrm>
            <a:off x="3581279" y="4648320"/>
            <a:ext cx="1409759" cy="1752479"/>
          </a:xfrm>
          <a:prstGeom prst="rect">
            <a:avLst/>
          </a:prstGeom>
          <a:noFill/>
          <a:ln>
            <a:noFill/>
          </a:ln>
        </p:spPr>
      </p:pic>
      <p:sp>
        <p:nvSpPr>
          <p:cNvPr id="5" name="Freeform: Shape 4">
            <a:extLst>
              <a:ext uri="{FF2B5EF4-FFF2-40B4-BE49-F238E27FC236}">
                <a16:creationId xmlns:a16="http://schemas.microsoft.com/office/drawing/2014/main" id="{4370BF3A-3CBB-4F76-BC60-9351777F92D6}"/>
              </a:ext>
            </a:extLst>
          </p:cNvPr>
          <p:cNvSpPr/>
          <p:nvPr/>
        </p:nvSpPr>
        <p:spPr>
          <a:xfrm>
            <a:off x="3971880" y="2925719"/>
            <a:ext cx="9144000" cy="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pic>
        <p:nvPicPr>
          <p:cNvPr id="6" name="bob">
            <a:extLst>
              <a:ext uri="{FF2B5EF4-FFF2-40B4-BE49-F238E27FC236}">
                <a16:creationId xmlns:a16="http://schemas.microsoft.com/office/drawing/2014/main" id="{0EEDEC6D-16CE-416C-9A2E-59B750315789}"/>
              </a:ext>
            </a:extLst>
          </p:cNvPr>
          <p:cNvPicPr>
            <a:picLocks noChangeAspect="1"/>
          </p:cNvPicPr>
          <p:nvPr/>
        </p:nvPicPr>
        <p:blipFill>
          <a:blip r:embed="rId5">
            <a:lum/>
            <a:alphaModFix/>
          </a:blip>
          <a:srcRect/>
          <a:stretch>
            <a:fillRect/>
          </a:stretch>
        </p:blipFill>
        <p:spPr>
          <a:xfrm>
            <a:off x="6705720" y="4419720"/>
            <a:ext cx="914400" cy="9144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65A9B7A-CC3F-45B1-9340-C1B070741DB1}"/>
              </a:ext>
            </a:extLst>
          </p:cNvPr>
          <p:cNvSpPr txBox="1">
            <a:spLocks noGrp="1"/>
          </p:cNvSpPr>
          <p:nvPr>
            <p:ph type="body" idx="4294967295"/>
          </p:nvPr>
        </p:nvSpPr>
        <p:spPr>
          <a:xfrm>
            <a:off x="685798" y="837720"/>
            <a:ext cx="7878779" cy="7216977"/>
          </a:xfrm>
        </p:spPr>
        <p:txBody>
          <a:bodyPr wrap="square" lIns="90000" tIns="46800" rIns="90000" bIns="46800" anchor="t" anchorCtr="0">
            <a:spAutoFit/>
          </a:bodyPr>
          <a:lstStyle/>
          <a:p>
            <a:pPr lvl="0" indent="-342720">
              <a:spcBef>
                <a:spcPts val="697"/>
              </a:spcBef>
            </a:pPr>
            <a:r>
              <a:rPr lang="sl-SI" sz="2800" dirty="0"/>
              <a:t>Model atoma je izdelal na naslednjih osnovah:</a:t>
            </a:r>
          </a:p>
          <a:p>
            <a:pPr lvl="0" indent="-342720">
              <a:spcBef>
                <a:spcPts val="697"/>
              </a:spcBef>
              <a:buClr>
                <a:srgbClr val="000000"/>
              </a:buClr>
              <a:buSzPct val="100000"/>
              <a:buFont typeface="Times New Roman" pitchFamily="18"/>
              <a:buChar char="-"/>
            </a:pPr>
            <a:r>
              <a:rPr lang="sl-SI" sz="2800" dirty="0"/>
              <a:t>Elektron, ki kroži okoli jedra ne izgublja energije.</a:t>
            </a:r>
          </a:p>
          <a:p>
            <a:pPr lvl="0" indent="-342720">
              <a:spcBef>
                <a:spcPts val="697"/>
              </a:spcBef>
              <a:buClr>
                <a:srgbClr val="000000"/>
              </a:buClr>
              <a:buSzPct val="100000"/>
              <a:buFont typeface="Times New Roman" pitchFamily="18"/>
              <a:buChar char="-"/>
            </a:pPr>
            <a:r>
              <a:rPr lang="sl-SI" sz="2800" dirty="0"/>
              <a:t>Če gre elektron z višje na nižjo krožnico mora oddati energijo.</a:t>
            </a:r>
          </a:p>
          <a:p>
            <a:pPr lvl="0" indent="-342720">
              <a:spcBef>
                <a:spcPts val="697"/>
              </a:spcBef>
              <a:buClr>
                <a:srgbClr val="000000"/>
              </a:buClr>
              <a:buSzPct val="100000"/>
              <a:buFont typeface="Times New Roman" pitchFamily="18"/>
              <a:buChar char="-"/>
            </a:pPr>
            <a:r>
              <a:rPr lang="sl-SI" sz="2800" dirty="0"/>
              <a:t>Elektron ne more imeti katere koli energije. Ima lahko le energije, ki ustrezajo določenim energijskim stanjem.</a:t>
            </a:r>
          </a:p>
          <a:p>
            <a:pPr lvl="0" indent="-342720">
              <a:spcBef>
                <a:spcPts val="697"/>
              </a:spcBef>
              <a:buClr>
                <a:srgbClr val="000000"/>
              </a:buClr>
              <a:buSzPct val="100000"/>
              <a:buFont typeface="Times New Roman" pitchFamily="18"/>
              <a:buChar char="-"/>
            </a:pPr>
            <a:r>
              <a:rPr lang="sl-SI" sz="2800" dirty="0"/>
              <a:t>Elektron lahko kroži okoli jedra le na določeni krožnici, ki ustreza njegovemu energijskemu stanju.</a:t>
            </a:r>
          </a:p>
          <a:p>
            <a:pPr lvl="0" indent="-342720">
              <a:spcBef>
                <a:spcPts val="697"/>
              </a:spcBef>
            </a:pPr>
            <a:endParaRPr lang="sl-SI" sz="2800" dirty="0"/>
          </a:p>
          <a:p>
            <a:pPr lvl="0" indent="-342720">
              <a:spcBef>
                <a:spcPts val="697"/>
              </a:spcBef>
            </a:pPr>
            <a:endParaRPr lang="sl-SI" sz="2800" dirty="0"/>
          </a:p>
          <a:p>
            <a:pPr lvl="0" indent="-342720">
              <a:spcBef>
                <a:spcPts val="697"/>
              </a:spcBef>
            </a:pPr>
            <a:endParaRPr lang="sl-SI" sz="2800" dirty="0"/>
          </a:p>
          <a:p>
            <a:pPr lvl="0" indent="-342720">
              <a:spcBef>
                <a:spcPts val="598"/>
              </a:spcBef>
            </a:pPr>
            <a:endParaRPr lang="sl-SI" sz="2400" dirty="0"/>
          </a:p>
          <a:p>
            <a:pPr lvl="0" indent="-342720">
              <a:spcBef>
                <a:spcPts val="598"/>
              </a:spcBef>
            </a:pPr>
            <a:endParaRPr lang="sl-SI" sz="2400" dirty="0"/>
          </a:p>
        </p:txBody>
      </p:sp>
      <p:grpSp>
        <p:nvGrpSpPr>
          <p:cNvPr id="3" name="Group 2">
            <a:extLst>
              <a:ext uri="{FF2B5EF4-FFF2-40B4-BE49-F238E27FC236}">
                <a16:creationId xmlns:a16="http://schemas.microsoft.com/office/drawing/2014/main" id="{40C48E5D-1405-4A17-A0F8-B0A0C2697058}"/>
              </a:ext>
            </a:extLst>
          </p:cNvPr>
          <p:cNvGrpSpPr/>
          <p:nvPr/>
        </p:nvGrpSpPr>
        <p:grpSpPr>
          <a:xfrm>
            <a:off x="7924680" y="4876920"/>
            <a:ext cx="533160" cy="1245600"/>
            <a:chOff x="7924680" y="4876920"/>
            <a:chExt cx="533160" cy="1245600"/>
          </a:xfrm>
        </p:grpSpPr>
        <p:sp>
          <p:nvSpPr>
            <p:cNvPr id="4" name="Freeform: Shape 3">
              <a:extLst>
                <a:ext uri="{FF2B5EF4-FFF2-40B4-BE49-F238E27FC236}">
                  <a16:creationId xmlns:a16="http://schemas.microsoft.com/office/drawing/2014/main" id="{FACA3A45-D1BB-4BB8-9CAB-B83550EC6846}"/>
                </a:ext>
              </a:extLst>
            </p:cNvPr>
            <p:cNvSpPr/>
            <p:nvPr/>
          </p:nvSpPr>
          <p:spPr>
            <a:xfrm>
              <a:off x="7924680" y="5257800"/>
              <a:ext cx="208800" cy="423720"/>
            </a:xfrm>
            <a:custGeom>
              <a:avLst/>
              <a:gdLst>
                <a:gd name="f0" fmla="val 0"/>
                <a:gd name="f1" fmla="val 574"/>
                <a:gd name="f2" fmla="val 950"/>
                <a:gd name="f3" fmla="val 304"/>
                <a:gd name="f4" fmla="val 141"/>
                <a:gd name="f5" fmla="val 363"/>
                <a:gd name="f6" fmla="val 82"/>
                <a:gd name="f7" fmla="val 445"/>
                <a:gd name="f8" fmla="val 24"/>
                <a:gd name="f9" fmla="val 504"/>
                <a:gd name="f10" fmla="val 4"/>
                <a:gd name="f11" fmla="val 59"/>
                <a:gd name="f12" fmla="val 539"/>
                <a:gd name="f13" fmla="val 106"/>
                <a:gd name="f14" fmla="val 473"/>
                <a:gd name="f15" fmla="val 309"/>
                <a:gd name="f16" fmla="val 215"/>
                <a:gd name="f17" fmla="val 151"/>
                <a:gd name="f18" fmla="val 305"/>
                <a:gd name="f19" fmla="val 85"/>
                <a:gd name="f20" fmla="val 328"/>
                <a:gd name="f21" fmla="val 62"/>
                <a:gd name="f22" fmla="val 364"/>
                <a:gd name="f23" fmla="val 399"/>
                <a:gd name="f24" fmla="val 222"/>
                <a:gd name="f25" fmla="val 531"/>
                <a:gd name="f26" fmla="val 285"/>
                <a:gd name="f27" fmla="val 575"/>
                <a:gd name="f28" fmla="val 378"/>
                <a:gd name="f29" fmla="val 649"/>
                <a:gd name="f30" fmla="val 719"/>
                <a:gd name="f31" fmla="val 468"/>
                <a:gd name="f32" fmla="val 755"/>
                <a:gd name="f33" fmla="val 398"/>
                <a:gd name="f34" fmla="val 766"/>
                <a:gd name="f35" fmla="val 293"/>
                <a:gd name="f36" fmla="val 227"/>
                <a:gd name="f37" fmla="val 802"/>
                <a:gd name="f38" fmla="val 203"/>
                <a:gd name="f39" fmla="val 892"/>
                <a:gd name="f40" fmla="val 938"/>
                <a:gd name="f41" fmla="val 175"/>
                <a:gd name="f42" fmla="val 132"/>
                <a:gd name="f43" fmla="val 908"/>
                <a:gd name="f44" fmla="val 140"/>
                <a:gd name="f45" fmla="val 832"/>
                <a:gd name="f46" fmla="val 179"/>
                <a:gd name="f47" fmla="val 778"/>
                <a:gd name="f48" fmla="val 257"/>
                <a:gd name="f49" fmla="val 731"/>
                <a:gd name="f50" fmla="val 343"/>
                <a:gd name="f51" fmla="val 708"/>
                <a:gd name="f52" fmla="val 351"/>
                <a:gd name="f53" fmla="val 684"/>
                <a:gd name="f54" fmla="val 637"/>
                <a:gd name="f55" fmla="val 128"/>
                <a:gd name="f56" fmla="val 520"/>
                <a:gd name="f57" fmla="val 74"/>
                <a:gd name="f58" fmla="val 22"/>
                <a:gd name="f59" fmla="val 410"/>
                <a:gd name="f60" fmla="val 340"/>
                <a:gd name="f61" fmla="val 14"/>
                <a:gd name="f62" fmla="val 297"/>
                <a:gd name="f63" fmla="val 105"/>
                <a:gd name="f64" fmla="val 270"/>
                <a:gd name="f65" fmla="val 214"/>
                <a:gd name="f66" fmla="val 223"/>
              </a:gdLst>
              <a:ahLst/>
              <a:cxnLst>
                <a:cxn ang="3cd4">
                  <a:pos x="hc" y="t"/>
                </a:cxn>
                <a:cxn ang="0">
                  <a:pos x="r" y="vc"/>
                </a:cxn>
                <a:cxn ang="cd4">
                  <a:pos x="hc" y="b"/>
                </a:cxn>
                <a:cxn ang="cd2">
                  <a:pos x="l" y="vc"/>
                </a:cxn>
              </a:cxnLst>
              <a:rect l="l" t="t" r="r" b="b"/>
              <a:pathLst>
                <a:path w="574" h="950">
                  <a:moveTo>
                    <a:pt x="f3" y="f4"/>
                  </a:moveTo>
                  <a:lnTo>
                    <a:pt x="f5" y="f6"/>
                  </a:lnTo>
                  <a:lnTo>
                    <a:pt x="f7" y="f8"/>
                  </a:lnTo>
                  <a:lnTo>
                    <a:pt x="f9" y="f0"/>
                  </a:lnTo>
                  <a:lnTo>
                    <a:pt x="f1" y="f10"/>
                  </a:lnTo>
                  <a:lnTo>
                    <a:pt x="f1" y="f11"/>
                  </a:lnTo>
                  <a:lnTo>
                    <a:pt x="f12" y="f13"/>
                  </a:lnTo>
                  <a:lnTo>
                    <a:pt x="f14" y="f4"/>
                  </a:lnTo>
                  <a:lnTo>
                    <a:pt x="f15" y="f16"/>
                  </a:lnTo>
                  <a:lnTo>
                    <a:pt x="f17" y="f18"/>
                  </a:lnTo>
                  <a:lnTo>
                    <a:pt x="f19" y="f20"/>
                  </a:lnTo>
                  <a:lnTo>
                    <a:pt x="f21" y="f22"/>
                  </a:lnTo>
                  <a:lnTo>
                    <a:pt x="f19" y="f23"/>
                  </a:lnTo>
                  <a:lnTo>
                    <a:pt x="f24" y="f25"/>
                  </a:lnTo>
                  <a:lnTo>
                    <a:pt x="f26" y="f27"/>
                  </a:lnTo>
                  <a:lnTo>
                    <a:pt x="f28" y="f29"/>
                  </a:lnTo>
                  <a:lnTo>
                    <a:pt x="f14" y="f30"/>
                  </a:lnTo>
                  <a:lnTo>
                    <a:pt x="f31" y="f32"/>
                  </a:lnTo>
                  <a:lnTo>
                    <a:pt x="f33" y="f34"/>
                  </a:lnTo>
                  <a:lnTo>
                    <a:pt x="f35" y="f34"/>
                  </a:lnTo>
                  <a:lnTo>
                    <a:pt x="f36" y="f37"/>
                  </a:lnTo>
                  <a:lnTo>
                    <a:pt x="f38" y="f39"/>
                  </a:lnTo>
                  <a:lnTo>
                    <a:pt x="f38" y="f40"/>
                  </a:lnTo>
                  <a:lnTo>
                    <a:pt x="f41" y="f2"/>
                  </a:lnTo>
                  <a:lnTo>
                    <a:pt x="f42" y="f43"/>
                  </a:lnTo>
                  <a:lnTo>
                    <a:pt x="f44" y="f45"/>
                  </a:lnTo>
                  <a:lnTo>
                    <a:pt x="f46" y="f47"/>
                  </a:lnTo>
                  <a:lnTo>
                    <a:pt x="f48" y="f49"/>
                  </a:lnTo>
                  <a:lnTo>
                    <a:pt x="f50" y="f51"/>
                  </a:lnTo>
                  <a:lnTo>
                    <a:pt x="f52" y="f53"/>
                  </a:lnTo>
                  <a:lnTo>
                    <a:pt x="f15" y="f54"/>
                  </a:lnTo>
                  <a:lnTo>
                    <a:pt x="f55" y="f56"/>
                  </a:lnTo>
                  <a:lnTo>
                    <a:pt x="f57" y="f14"/>
                  </a:lnTo>
                  <a:lnTo>
                    <a:pt x="f58" y="f59"/>
                  </a:lnTo>
                  <a:lnTo>
                    <a:pt x="f0" y="f60"/>
                  </a:lnTo>
                  <a:lnTo>
                    <a:pt x="f61" y="f62"/>
                  </a:lnTo>
                  <a:lnTo>
                    <a:pt x="f63" y="f64"/>
                  </a:lnTo>
                  <a:lnTo>
                    <a:pt x="f65" y="f66"/>
                  </a:lnTo>
                  <a:lnTo>
                    <a:pt x="f26" y="f41"/>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C35E63C3-6C9E-41EE-A50B-BF6908CAE74E}"/>
                </a:ext>
              </a:extLst>
            </p:cNvPr>
            <p:cNvSpPr/>
            <p:nvPr/>
          </p:nvSpPr>
          <p:spPr>
            <a:xfrm>
              <a:off x="8110440" y="5239440"/>
              <a:ext cx="145080" cy="405720"/>
            </a:xfrm>
            <a:custGeom>
              <a:avLst/>
              <a:gdLst>
                <a:gd name="f0" fmla="val 0"/>
                <a:gd name="f1" fmla="val 400"/>
                <a:gd name="f2" fmla="val 911"/>
                <a:gd name="f3" fmla="val 85"/>
                <a:gd name="f4" fmla="val 70"/>
                <a:gd name="f5" fmla="val 120"/>
                <a:gd name="f6" fmla="val 12"/>
                <a:gd name="f7" fmla="val 164"/>
                <a:gd name="f8" fmla="val 223"/>
                <a:gd name="f9" fmla="val 297"/>
                <a:gd name="f10" fmla="val 43"/>
                <a:gd name="f11" fmla="val 344"/>
                <a:gd name="f12" fmla="val 137"/>
                <a:gd name="f13" fmla="val 379"/>
                <a:gd name="f14" fmla="val 258"/>
                <a:gd name="f15" fmla="val 383"/>
                <a:gd name="f16" fmla="val 551"/>
                <a:gd name="f17" fmla="val 356"/>
                <a:gd name="f18" fmla="val 735"/>
                <a:gd name="f19" fmla="val 294"/>
                <a:gd name="f20" fmla="val 843"/>
                <a:gd name="f21" fmla="val 210"/>
                <a:gd name="f22" fmla="val 898"/>
                <a:gd name="f23" fmla="val 133"/>
                <a:gd name="f24" fmla="val 74"/>
                <a:gd name="f25" fmla="val 875"/>
                <a:gd name="f26" fmla="val 27"/>
                <a:gd name="f27" fmla="val 832"/>
                <a:gd name="f28" fmla="val 14"/>
                <a:gd name="f29" fmla="val 762"/>
                <a:gd name="f30" fmla="val 629"/>
                <a:gd name="f31" fmla="val 11"/>
                <a:gd name="f32" fmla="val 465"/>
                <a:gd name="f33" fmla="val 46"/>
                <a:gd name="f34" fmla="val 69"/>
                <a:gd name="f35" fmla="val 172"/>
              </a:gdLst>
              <a:ahLst/>
              <a:cxnLst>
                <a:cxn ang="3cd4">
                  <a:pos x="hc" y="t"/>
                </a:cxn>
                <a:cxn ang="0">
                  <a:pos x="r" y="vc"/>
                </a:cxn>
                <a:cxn ang="cd4">
                  <a:pos x="hc" y="b"/>
                </a:cxn>
                <a:cxn ang="cd2">
                  <a:pos x="l" y="vc"/>
                </a:cxn>
              </a:cxnLst>
              <a:rect l="l" t="t" r="r" b="b"/>
              <a:pathLst>
                <a:path w="400" h="911">
                  <a:moveTo>
                    <a:pt x="f3" y="f4"/>
                  </a:moveTo>
                  <a:lnTo>
                    <a:pt x="f5" y="f6"/>
                  </a:lnTo>
                  <a:lnTo>
                    <a:pt x="f7" y="f0"/>
                  </a:lnTo>
                  <a:lnTo>
                    <a:pt x="f8" y="f0"/>
                  </a:lnTo>
                  <a:lnTo>
                    <a:pt x="f9" y="f10"/>
                  </a:lnTo>
                  <a:lnTo>
                    <a:pt x="f11" y="f12"/>
                  </a:lnTo>
                  <a:lnTo>
                    <a:pt x="f13" y="f14"/>
                  </a:lnTo>
                  <a:lnTo>
                    <a:pt x="f1" y="f15"/>
                  </a:lnTo>
                  <a:lnTo>
                    <a:pt x="f1" y="f16"/>
                  </a:lnTo>
                  <a:lnTo>
                    <a:pt x="f17" y="f18"/>
                  </a:lnTo>
                  <a:lnTo>
                    <a:pt x="f19" y="f20"/>
                  </a:lnTo>
                  <a:lnTo>
                    <a:pt x="f21" y="f22"/>
                  </a:lnTo>
                  <a:lnTo>
                    <a:pt x="f23" y="f2"/>
                  </a:lnTo>
                  <a:lnTo>
                    <a:pt x="f24" y="f25"/>
                  </a:lnTo>
                  <a:lnTo>
                    <a:pt x="f26" y="f27"/>
                  </a:lnTo>
                  <a:lnTo>
                    <a:pt x="f28" y="f29"/>
                  </a:lnTo>
                  <a:lnTo>
                    <a:pt x="f0" y="f30"/>
                  </a:lnTo>
                  <a:lnTo>
                    <a:pt x="f31" y="f32"/>
                  </a:lnTo>
                  <a:lnTo>
                    <a:pt x="f33" y="f19"/>
                  </a:lnTo>
                  <a:lnTo>
                    <a:pt x="f34" y="f35"/>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BF1FE4F1-1254-4BF3-87A7-C924F387F1D9}"/>
                </a:ext>
              </a:extLst>
            </p:cNvPr>
            <p:cNvSpPr/>
            <p:nvPr/>
          </p:nvSpPr>
          <p:spPr>
            <a:xfrm>
              <a:off x="8151120" y="5592600"/>
              <a:ext cx="84240" cy="529920"/>
            </a:xfrm>
            <a:custGeom>
              <a:avLst/>
              <a:gdLst>
                <a:gd name="f0" fmla="val 0"/>
                <a:gd name="f1" fmla="val 234"/>
                <a:gd name="f2" fmla="val 1187"/>
                <a:gd name="f3" fmla="val 113"/>
                <a:gd name="f4" fmla="val 210"/>
                <a:gd name="f5" fmla="val 81"/>
                <a:gd name="f6" fmla="val 132"/>
                <a:gd name="f7" fmla="val 47"/>
                <a:gd name="f8" fmla="val 124"/>
                <a:gd name="f9" fmla="val 175"/>
                <a:gd name="f10" fmla="val 23"/>
                <a:gd name="f11" fmla="val 105"/>
                <a:gd name="f12" fmla="val 229"/>
                <a:gd name="f13" fmla="val 245"/>
                <a:gd name="f14" fmla="val 421"/>
                <a:gd name="f15" fmla="val 221"/>
                <a:gd name="f16" fmla="val 574"/>
                <a:gd name="f17" fmla="val 199"/>
                <a:gd name="f18" fmla="val 738"/>
                <a:gd name="f19" fmla="val 937"/>
                <a:gd name="f20" fmla="val 1019"/>
                <a:gd name="f21" fmla="val 218"/>
                <a:gd name="f22" fmla="val 1057"/>
                <a:gd name="f23" fmla="val 163"/>
                <a:gd name="f24" fmla="val 1070"/>
                <a:gd name="f25" fmla="val 1125"/>
                <a:gd name="f26" fmla="val 78"/>
                <a:gd name="f27" fmla="val 1172"/>
                <a:gd name="f28" fmla="val 12"/>
                <a:gd name="f29" fmla="val 1136"/>
                <a:gd name="f30" fmla="val 1093"/>
                <a:gd name="f31" fmla="val 1031"/>
                <a:gd name="f32" fmla="val 183"/>
                <a:gd name="f33" fmla="val 1007"/>
                <a:gd name="f34" fmla="val 160"/>
                <a:gd name="f35" fmla="val 941"/>
                <a:gd name="f36" fmla="val 140"/>
                <a:gd name="f37" fmla="val 808"/>
                <a:gd name="f38" fmla="val 136"/>
                <a:gd name="f39" fmla="val 648"/>
                <a:gd name="f40" fmla="val 542"/>
                <a:gd name="f41" fmla="val 147"/>
                <a:gd name="f42" fmla="val 398"/>
                <a:gd name="f43" fmla="val 269"/>
              </a:gdLst>
              <a:ahLst/>
              <a:cxnLst>
                <a:cxn ang="3cd4">
                  <a:pos x="hc" y="t"/>
                </a:cxn>
                <a:cxn ang="0">
                  <a:pos x="r" y="vc"/>
                </a:cxn>
                <a:cxn ang="cd4">
                  <a:pos x="hc" y="b"/>
                </a:cxn>
                <a:cxn ang="cd2">
                  <a:pos x="l" y="vc"/>
                </a:cxn>
              </a:cxnLst>
              <a:rect l="l" t="t" r="r" b="b"/>
              <a:pathLst>
                <a:path w="234" h="1187">
                  <a:moveTo>
                    <a:pt x="f3" y="f4"/>
                  </a:moveTo>
                  <a:lnTo>
                    <a:pt x="f5" y="f6"/>
                  </a:lnTo>
                  <a:lnTo>
                    <a:pt x="f5" y="f7"/>
                  </a:lnTo>
                  <a:lnTo>
                    <a:pt x="f8" y="f0"/>
                  </a:lnTo>
                  <a:lnTo>
                    <a:pt x="f9" y="f10"/>
                  </a:lnTo>
                  <a:lnTo>
                    <a:pt x="f4" y="f11"/>
                  </a:lnTo>
                  <a:lnTo>
                    <a:pt x="f12" y="f13"/>
                  </a:lnTo>
                  <a:lnTo>
                    <a:pt x="f1" y="f14"/>
                  </a:lnTo>
                  <a:lnTo>
                    <a:pt x="f15" y="f16"/>
                  </a:lnTo>
                  <a:lnTo>
                    <a:pt x="f17" y="f18"/>
                  </a:lnTo>
                  <a:lnTo>
                    <a:pt x="f17" y="f19"/>
                  </a:lnTo>
                  <a:lnTo>
                    <a:pt x="f12" y="f20"/>
                  </a:lnTo>
                  <a:lnTo>
                    <a:pt x="f21" y="f22"/>
                  </a:lnTo>
                  <a:lnTo>
                    <a:pt x="f23" y="f24"/>
                  </a:lnTo>
                  <a:lnTo>
                    <a:pt x="f11" y="f25"/>
                  </a:lnTo>
                  <a:lnTo>
                    <a:pt x="f26" y="f27"/>
                  </a:lnTo>
                  <a:lnTo>
                    <a:pt x="f28" y="f2"/>
                  </a:lnTo>
                  <a:lnTo>
                    <a:pt x="f0" y="f29"/>
                  </a:lnTo>
                  <a:lnTo>
                    <a:pt x="f10" y="f30"/>
                  </a:lnTo>
                  <a:lnTo>
                    <a:pt x="f11" y="f22"/>
                  </a:lnTo>
                  <a:lnTo>
                    <a:pt x="f23" y="f31"/>
                  </a:lnTo>
                  <a:lnTo>
                    <a:pt x="f32" y="f33"/>
                  </a:lnTo>
                  <a:lnTo>
                    <a:pt x="f34" y="f35"/>
                  </a:lnTo>
                  <a:lnTo>
                    <a:pt x="f36" y="f37"/>
                  </a:lnTo>
                  <a:lnTo>
                    <a:pt x="f38" y="f39"/>
                  </a:lnTo>
                  <a:lnTo>
                    <a:pt x="f36" y="f40"/>
                  </a:lnTo>
                  <a:lnTo>
                    <a:pt x="f41" y="f42"/>
                  </a:lnTo>
                  <a:lnTo>
                    <a:pt x="f38" y="f43"/>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7BF6C4E0-97D4-46B7-B1F7-B0B2D5BF4DFF}"/>
                </a:ext>
              </a:extLst>
            </p:cNvPr>
            <p:cNvSpPr/>
            <p:nvPr/>
          </p:nvSpPr>
          <p:spPr>
            <a:xfrm>
              <a:off x="8031960" y="5593679"/>
              <a:ext cx="131760" cy="528480"/>
            </a:xfrm>
            <a:custGeom>
              <a:avLst/>
              <a:gdLst>
                <a:gd name="f0" fmla="val 180"/>
                <a:gd name="f1" fmla="val 0"/>
                <a:gd name="f2" fmla="val 364"/>
                <a:gd name="f3" fmla="val 1184"/>
                <a:gd name="f4" fmla="val 223"/>
                <a:gd name="f5" fmla="val 110"/>
                <a:gd name="f6" fmla="val 262"/>
                <a:gd name="f7" fmla="val 36"/>
                <a:gd name="f8" fmla="val 309"/>
                <a:gd name="f9" fmla="val 23"/>
                <a:gd name="f10" fmla="val 356"/>
                <a:gd name="f11" fmla="val 94"/>
                <a:gd name="f12" fmla="val 320"/>
                <a:gd name="f13" fmla="val 144"/>
                <a:gd name="f14" fmla="val 251"/>
                <a:gd name="f15" fmla="val 270"/>
                <a:gd name="f16" fmla="val 204"/>
                <a:gd name="f17" fmla="val 390"/>
                <a:gd name="f18" fmla="val 177"/>
                <a:gd name="f19" fmla="val 519"/>
                <a:gd name="f20" fmla="val 645"/>
                <a:gd name="f21" fmla="val 812"/>
                <a:gd name="f22" fmla="val 259"/>
                <a:gd name="f23" fmla="val 973"/>
                <a:gd name="f24" fmla="val 1043"/>
                <a:gd name="f25" fmla="val 305"/>
                <a:gd name="f26" fmla="val 1083"/>
                <a:gd name="f27" fmla="val 1102"/>
                <a:gd name="f28" fmla="val 164"/>
                <a:gd name="f29" fmla="val 1117"/>
                <a:gd name="f30" fmla="val 95"/>
                <a:gd name="f31" fmla="val 1160"/>
                <a:gd name="f32" fmla="val 59"/>
                <a:gd name="f33" fmla="val 1130"/>
                <a:gd name="f34" fmla="val 12"/>
                <a:gd name="f35" fmla="val 1094"/>
                <a:gd name="f36" fmla="val 71"/>
                <a:gd name="f37" fmla="val 1070"/>
                <a:gd name="f38" fmla="val 145"/>
                <a:gd name="f39" fmla="val 1059"/>
                <a:gd name="f40" fmla="val 215"/>
                <a:gd name="f41" fmla="val 227"/>
                <a:gd name="f42" fmla="val 1036"/>
                <a:gd name="f43" fmla="val 996"/>
                <a:gd name="f44" fmla="val 156"/>
                <a:gd name="f45" fmla="val 844"/>
                <a:gd name="f46" fmla="val 117"/>
                <a:gd name="f47" fmla="val 695"/>
                <a:gd name="f48" fmla="val 98"/>
                <a:gd name="f49" fmla="val 587"/>
                <a:gd name="f50" fmla="val 485"/>
                <a:gd name="f51" fmla="val 109"/>
                <a:gd name="f52" fmla="val 387"/>
                <a:gd name="f53" fmla="val 286"/>
                <a:gd name="f54" fmla="val 199"/>
                <a:gd name="f55" fmla="val 152"/>
              </a:gdLst>
              <a:ahLst/>
              <a:cxnLst>
                <a:cxn ang="3cd4">
                  <a:pos x="hc" y="t"/>
                </a:cxn>
                <a:cxn ang="0">
                  <a:pos x="r" y="vc"/>
                </a:cxn>
                <a:cxn ang="cd4">
                  <a:pos x="hc" y="b"/>
                </a:cxn>
                <a:cxn ang="cd2">
                  <a:pos x="l" y="vc"/>
                </a:cxn>
              </a:cxnLst>
              <a:rect l="l" t="t" r="r" b="b"/>
              <a:pathLst>
                <a:path w="364" h="1184">
                  <a:moveTo>
                    <a:pt x="f4" y="f5"/>
                  </a:moveTo>
                  <a:lnTo>
                    <a:pt x="f6" y="f7"/>
                  </a:lnTo>
                  <a:lnTo>
                    <a:pt x="f8" y="f1"/>
                  </a:lnTo>
                  <a:lnTo>
                    <a:pt x="f2" y="f9"/>
                  </a:lnTo>
                  <a:lnTo>
                    <a:pt x="f10" y="f11"/>
                  </a:lnTo>
                  <a:lnTo>
                    <a:pt x="f12" y="f13"/>
                  </a:lnTo>
                  <a:lnTo>
                    <a:pt x="f14" y="f15"/>
                  </a:lnTo>
                  <a:lnTo>
                    <a:pt x="f16" y="f17"/>
                  </a:lnTo>
                  <a:lnTo>
                    <a:pt x="f18" y="f19"/>
                  </a:lnTo>
                  <a:lnTo>
                    <a:pt x="f0" y="f20"/>
                  </a:lnTo>
                  <a:lnTo>
                    <a:pt x="f4" y="f21"/>
                  </a:lnTo>
                  <a:lnTo>
                    <a:pt x="f22" y="f23"/>
                  </a:lnTo>
                  <a:lnTo>
                    <a:pt x="f8" y="f24"/>
                  </a:lnTo>
                  <a:lnTo>
                    <a:pt x="f25" y="f26"/>
                  </a:lnTo>
                  <a:lnTo>
                    <a:pt x="f6" y="f27"/>
                  </a:lnTo>
                  <a:lnTo>
                    <a:pt x="f28" y="f29"/>
                  </a:lnTo>
                  <a:lnTo>
                    <a:pt x="f30" y="f31"/>
                  </a:lnTo>
                  <a:lnTo>
                    <a:pt x="f32" y="f3"/>
                  </a:lnTo>
                  <a:lnTo>
                    <a:pt x="f1" y="f33"/>
                  </a:lnTo>
                  <a:lnTo>
                    <a:pt x="f34" y="f35"/>
                  </a:lnTo>
                  <a:lnTo>
                    <a:pt x="f36" y="f37"/>
                  </a:lnTo>
                  <a:lnTo>
                    <a:pt x="f38" y="f39"/>
                  </a:lnTo>
                  <a:lnTo>
                    <a:pt x="f40" y="f39"/>
                  </a:lnTo>
                  <a:lnTo>
                    <a:pt x="f41" y="f42"/>
                  </a:lnTo>
                  <a:lnTo>
                    <a:pt x="f40" y="f43"/>
                  </a:lnTo>
                  <a:lnTo>
                    <a:pt x="f44" y="f45"/>
                  </a:lnTo>
                  <a:lnTo>
                    <a:pt x="f46" y="f47"/>
                  </a:lnTo>
                  <a:lnTo>
                    <a:pt x="f48" y="f49"/>
                  </a:lnTo>
                  <a:lnTo>
                    <a:pt x="f30" y="f50"/>
                  </a:lnTo>
                  <a:lnTo>
                    <a:pt x="f51" y="f52"/>
                  </a:lnTo>
                  <a:lnTo>
                    <a:pt x="f38" y="f53"/>
                  </a:lnTo>
                  <a:lnTo>
                    <a:pt x="f54" y="f55"/>
                  </a:lnTo>
                  <a:lnTo>
                    <a:pt x="f4" y="f5"/>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Freeform: Shape 7">
              <a:extLst>
                <a:ext uri="{FF2B5EF4-FFF2-40B4-BE49-F238E27FC236}">
                  <a16:creationId xmlns:a16="http://schemas.microsoft.com/office/drawing/2014/main" id="{81B44566-7749-487A-BA07-2023ED4C2F7E}"/>
                </a:ext>
              </a:extLst>
            </p:cNvPr>
            <p:cNvSpPr/>
            <p:nvPr/>
          </p:nvSpPr>
          <p:spPr>
            <a:xfrm>
              <a:off x="8057519" y="4934879"/>
              <a:ext cx="169920" cy="275760"/>
            </a:xfrm>
            <a:custGeom>
              <a:avLst/>
              <a:gdLst>
                <a:gd name="f0" fmla="val 360"/>
                <a:gd name="f1" fmla="val 0"/>
                <a:gd name="f2" fmla="val 469"/>
                <a:gd name="f3" fmla="val 619"/>
                <a:gd name="f4" fmla="val 172"/>
                <a:gd name="f5" fmla="val 517"/>
                <a:gd name="f6" fmla="val 207"/>
                <a:gd name="f7" fmla="val 595"/>
                <a:gd name="f8" fmla="val 289"/>
                <a:gd name="f9" fmla="val 611"/>
                <a:gd name="f10" fmla="val 418"/>
                <a:gd name="f11" fmla="val 560"/>
                <a:gd name="f12" fmla="val 465"/>
                <a:gd name="f13" fmla="val 458"/>
                <a:gd name="f14" fmla="val 337"/>
                <a:gd name="f15" fmla="val 453"/>
                <a:gd name="f16" fmla="val 231"/>
                <a:gd name="f17" fmla="val 387"/>
                <a:gd name="f18" fmla="val 113"/>
                <a:gd name="f19" fmla="val 339"/>
                <a:gd name="f20" fmla="val 58"/>
                <a:gd name="f21" fmla="val 24"/>
                <a:gd name="f22" fmla="val 242"/>
                <a:gd name="f23" fmla="val 160"/>
                <a:gd name="f24" fmla="val 8"/>
                <a:gd name="f25" fmla="val 117"/>
                <a:gd name="f26" fmla="val 79"/>
                <a:gd name="f27" fmla="val 94"/>
                <a:gd name="f28" fmla="val 153"/>
                <a:gd name="f29" fmla="val 271"/>
                <a:gd name="f30" fmla="val 384"/>
                <a:gd name="f31" fmla="val 136"/>
                <a:gd name="f32" fmla="val 446"/>
                <a:gd name="f33" fmla="val 7"/>
                <a:gd name="f34" fmla="val 540"/>
                <a:gd name="f35" fmla="val 575"/>
                <a:gd name="f36" fmla="val 20"/>
                <a:gd name="f37" fmla="val 490"/>
              </a:gdLst>
              <a:ahLst/>
              <a:cxnLst>
                <a:cxn ang="3cd4">
                  <a:pos x="hc" y="t"/>
                </a:cxn>
                <a:cxn ang="0">
                  <a:pos x="r" y="vc"/>
                </a:cxn>
                <a:cxn ang="cd4">
                  <a:pos x="hc" y="b"/>
                </a:cxn>
                <a:cxn ang="cd2">
                  <a:pos x="l" y="vc"/>
                </a:cxn>
              </a:cxnLst>
              <a:rect l="l" t="t" r="r" b="b"/>
              <a:pathLst>
                <a:path w="469" h="619">
                  <a:moveTo>
                    <a:pt x="f4" y="f5"/>
                  </a:moveTo>
                  <a:lnTo>
                    <a:pt x="f6" y="f7"/>
                  </a:lnTo>
                  <a:lnTo>
                    <a:pt x="f8" y="f3"/>
                  </a:lnTo>
                  <a:lnTo>
                    <a:pt x="f0" y="f9"/>
                  </a:lnTo>
                  <a:lnTo>
                    <a:pt x="f10" y="f11"/>
                  </a:lnTo>
                  <a:lnTo>
                    <a:pt x="f12" y="f13"/>
                  </a:lnTo>
                  <a:lnTo>
                    <a:pt x="f2" y="f14"/>
                  </a:lnTo>
                  <a:lnTo>
                    <a:pt x="f15" y="f16"/>
                  </a:lnTo>
                  <a:lnTo>
                    <a:pt x="f17" y="f18"/>
                  </a:lnTo>
                  <a:lnTo>
                    <a:pt x="f19" y="f20"/>
                  </a:lnTo>
                  <a:lnTo>
                    <a:pt x="f8" y="f21"/>
                  </a:lnTo>
                  <a:lnTo>
                    <a:pt x="f22" y="f1"/>
                  </a:lnTo>
                  <a:lnTo>
                    <a:pt x="f23" y="f24"/>
                  </a:lnTo>
                  <a:lnTo>
                    <a:pt x="f25" y="f26"/>
                  </a:lnTo>
                  <a:lnTo>
                    <a:pt x="f27" y="f28"/>
                  </a:lnTo>
                  <a:lnTo>
                    <a:pt x="f27" y="f29"/>
                  </a:lnTo>
                  <a:lnTo>
                    <a:pt x="f18" y="f30"/>
                  </a:lnTo>
                  <a:lnTo>
                    <a:pt x="f31" y="f32"/>
                  </a:lnTo>
                  <a:lnTo>
                    <a:pt x="f33" y="f34"/>
                  </a:lnTo>
                  <a:lnTo>
                    <a:pt x="f1" y="f35"/>
                  </a:lnTo>
                  <a:lnTo>
                    <a:pt x="f36" y="f7"/>
                  </a:lnTo>
                  <a:lnTo>
                    <a:pt x="f23" y="f37"/>
                  </a:lnTo>
                  <a:lnTo>
                    <a:pt x="f4" y="f5"/>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40D2C97A-8B30-4F48-A0E6-1AAFC5AFCCD0}"/>
                </a:ext>
              </a:extLst>
            </p:cNvPr>
            <p:cNvSpPr/>
            <p:nvPr/>
          </p:nvSpPr>
          <p:spPr>
            <a:xfrm>
              <a:off x="8119080" y="4876920"/>
              <a:ext cx="338760" cy="461520"/>
            </a:xfrm>
            <a:custGeom>
              <a:avLst/>
              <a:gdLst>
                <a:gd name="f0" fmla="val 0"/>
                <a:gd name="f1" fmla="val 932"/>
                <a:gd name="f2" fmla="val 1035"/>
                <a:gd name="f3" fmla="val 620"/>
                <a:gd name="f4" fmla="val 715"/>
                <a:gd name="f5" fmla="val 573"/>
                <a:gd name="f6" fmla="val 762"/>
                <a:gd name="f7" fmla="val 475"/>
                <a:gd name="f8" fmla="val 820"/>
                <a:gd name="f9" fmla="val 386"/>
                <a:gd name="f10" fmla="val 856"/>
                <a:gd name="f11" fmla="val 323"/>
                <a:gd name="f12" fmla="val 891"/>
                <a:gd name="f13" fmla="val 264"/>
                <a:gd name="f14" fmla="val 938"/>
                <a:gd name="f15" fmla="val 257"/>
                <a:gd name="f16" fmla="val 1020"/>
                <a:gd name="f17" fmla="val 315"/>
                <a:gd name="f18" fmla="val 464"/>
                <a:gd name="f19" fmla="val 949"/>
                <a:gd name="f20" fmla="val 848"/>
                <a:gd name="f21" fmla="val 702"/>
                <a:gd name="f22" fmla="val 719"/>
                <a:gd name="f23" fmla="val 807"/>
                <a:gd name="f24" fmla="val 637"/>
                <a:gd name="f25" fmla="val 897"/>
                <a:gd name="f26" fmla="val 574"/>
                <a:gd name="f27" fmla="val 543"/>
                <a:gd name="f28" fmla="val 920"/>
                <a:gd name="f29" fmla="val 504"/>
                <a:gd name="f30" fmla="val 877"/>
                <a:gd name="f31" fmla="val 450"/>
                <a:gd name="f32" fmla="val 721"/>
                <a:gd name="f33" fmla="val 364"/>
                <a:gd name="f34" fmla="val 285"/>
                <a:gd name="f35" fmla="val 393"/>
                <a:gd name="f36" fmla="val 203"/>
                <a:gd name="f37" fmla="val 327"/>
                <a:gd name="f38" fmla="val 156"/>
                <a:gd name="f39" fmla="val 94"/>
                <a:gd name="f40" fmla="val 186"/>
                <a:gd name="f41" fmla="val 24"/>
                <a:gd name="f42" fmla="val 124"/>
                <a:gd name="f43" fmla="val 87"/>
                <a:gd name="f44" fmla="val 7"/>
                <a:gd name="f45" fmla="val 168"/>
                <a:gd name="f46" fmla="val 30"/>
                <a:gd name="f47" fmla="val 200"/>
                <a:gd name="f48" fmla="val 93"/>
                <a:gd name="f49" fmla="val 187"/>
                <a:gd name="f50" fmla="val 82"/>
                <a:gd name="f51" fmla="val 153"/>
                <a:gd name="f52" fmla="val 58"/>
                <a:gd name="f53" fmla="val 140"/>
                <a:gd name="f54" fmla="val 46"/>
                <a:gd name="f55" fmla="val 98"/>
                <a:gd name="f56" fmla="val 116"/>
                <a:gd name="f57" fmla="val 51"/>
                <a:gd name="f58" fmla="val 175"/>
                <a:gd name="f59" fmla="val 151"/>
                <a:gd name="f60" fmla="val 192"/>
                <a:gd name="f61" fmla="val 171"/>
                <a:gd name="f62" fmla="val 227"/>
                <a:gd name="f63" fmla="val 288"/>
                <a:gd name="f64" fmla="val 258"/>
                <a:gd name="f65" fmla="val 335"/>
                <a:gd name="f66" fmla="val 215"/>
                <a:gd name="f67" fmla="val 491"/>
                <a:gd name="f68" fmla="val 309"/>
                <a:gd name="f69" fmla="val 367"/>
                <a:gd name="f70" fmla="val 690"/>
                <a:gd name="f71" fmla="val 403"/>
                <a:gd name="f72" fmla="val 760"/>
                <a:gd name="f73" fmla="val 438"/>
                <a:gd name="f74" fmla="val 815"/>
                <a:gd name="f75" fmla="val 485"/>
                <a:gd name="f76" fmla="val 850"/>
                <a:gd name="f77" fmla="val 532"/>
                <a:gd name="f78" fmla="val 818"/>
                <a:gd name="f79" fmla="val 566"/>
                <a:gd name="f80" fmla="val 744"/>
                <a:gd name="f81" fmla="val 614"/>
                <a:gd name="f82" fmla="val 666"/>
                <a:gd name="f83" fmla="val 667"/>
              </a:gdLst>
              <a:ahLst/>
              <a:cxnLst>
                <a:cxn ang="3cd4">
                  <a:pos x="hc" y="t"/>
                </a:cxn>
                <a:cxn ang="0">
                  <a:pos x="r" y="vc"/>
                </a:cxn>
                <a:cxn ang="cd4">
                  <a:pos x="hc" y="b"/>
                </a:cxn>
                <a:cxn ang="cd2">
                  <a:pos x="l" y="vc"/>
                </a:cxn>
              </a:cxnLst>
              <a:rect l="l" t="t" r="r" b="b"/>
              <a:pathLst>
                <a:path w="932" h="1035">
                  <a:moveTo>
                    <a:pt x="f3" y="f4"/>
                  </a:moveTo>
                  <a:lnTo>
                    <a:pt x="f5" y="f6"/>
                  </a:lnTo>
                  <a:lnTo>
                    <a:pt x="f7" y="f8"/>
                  </a:lnTo>
                  <a:lnTo>
                    <a:pt x="f9" y="f10"/>
                  </a:lnTo>
                  <a:lnTo>
                    <a:pt x="f11" y="f12"/>
                  </a:lnTo>
                  <a:lnTo>
                    <a:pt x="f13" y="f14"/>
                  </a:lnTo>
                  <a:lnTo>
                    <a:pt x="f15" y="f16"/>
                  </a:lnTo>
                  <a:lnTo>
                    <a:pt x="f17" y="f2"/>
                  </a:lnTo>
                  <a:lnTo>
                    <a:pt x="f18" y="f19"/>
                  </a:lnTo>
                  <a:lnTo>
                    <a:pt x="f5" y="f20"/>
                  </a:lnTo>
                  <a:lnTo>
                    <a:pt x="f21" y="f22"/>
                  </a:lnTo>
                  <a:lnTo>
                    <a:pt x="f23" y="f24"/>
                  </a:lnTo>
                  <a:lnTo>
                    <a:pt x="f25" y="f26"/>
                  </a:lnTo>
                  <a:lnTo>
                    <a:pt x="f1" y="f27"/>
                  </a:lnTo>
                  <a:lnTo>
                    <a:pt x="f28" y="f29"/>
                  </a:lnTo>
                  <a:lnTo>
                    <a:pt x="f30" y="f31"/>
                  </a:lnTo>
                  <a:lnTo>
                    <a:pt x="f32" y="f33"/>
                  </a:lnTo>
                  <a:lnTo>
                    <a:pt x="f5" y="f34"/>
                  </a:lnTo>
                  <a:lnTo>
                    <a:pt x="f35" y="f36"/>
                  </a:lnTo>
                  <a:lnTo>
                    <a:pt x="f37" y="f38"/>
                  </a:lnTo>
                  <a:lnTo>
                    <a:pt x="f15" y="f39"/>
                  </a:lnTo>
                  <a:lnTo>
                    <a:pt x="f40" y="f41"/>
                  </a:lnTo>
                  <a:lnTo>
                    <a:pt x="f42" y="f0"/>
                  </a:lnTo>
                  <a:lnTo>
                    <a:pt x="f0" y="f43"/>
                  </a:lnTo>
                  <a:lnTo>
                    <a:pt x="f44" y="f45"/>
                  </a:lnTo>
                  <a:lnTo>
                    <a:pt x="f46" y="f47"/>
                  </a:lnTo>
                  <a:lnTo>
                    <a:pt x="f48" y="f49"/>
                  </a:lnTo>
                  <a:lnTo>
                    <a:pt x="f50" y="f51"/>
                  </a:lnTo>
                  <a:lnTo>
                    <a:pt x="f52" y="f53"/>
                  </a:lnTo>
                  <a:lnTo>
                    <a:pt x="f54" y="f55"/>
                  </a:lnTo>
                  <a:lnTo>
                    <a:pt x="f56" y="f57"/>
                  </a:lnTo>
                  <a:lnTo>
                    <a:pt x="f58" y="f55"/>
                  </a:lnTo>
                  <a:lnTo>
                    <a:pt x="f58" y="f53"/>
                  </a:lnTo>
                  <a:lnTo>
                    <a:pt x="f59" y="f60"/>
                  </a:lnTo>
                  <a:lnTo>
                    <a:pt x="f61" y="f62"/>
                  </a:lnTo>
                  <a:lnTo>
                    <a:pt x="f63" y="f64"/>
                  </a:lnTo>
                  <a:lnTo>
                    <a:pt x="f65" y="f66"/>
                  </a:lnTo>
                  <a:lnTo>
                    <a:pt x="f67" y="f68"/>
                  </a:lnTo>
                  <a:lnTo>
                    <a:pt x="f3" y="f69"/>
                  </a:lnTo>
                  <a:lnTo>
                    <a:pt x="f70" y="f71"/>
                  </a:lnTo>
                  <a:lnTo>
                    <a:pt x="f72" y="f73"/>
                  </a:lnTo>
                  <a:lnTo>
                    <a:pt x="f74" y="f75"/>
                  </a:lnTo>
                  <a:lnTo>
                    <a:pt x="f76" y="f77"/>
                  </a:lnTo>
                  <a:lnTo>
                    <a:pt x="f78" y="f79"/>
                  </a:lnTo>
                  <a:lnTo>
                    <a:pt x="f80" y="f81"/>
                  </a:lnTo>
                  <a:lnTo>
                    <a:pt x="f82" y="f83"/>
                  </a:lnTo>
                  <a:lnTo>
                    <a:pt x="f3" y="f4"/>
                  </a:lnTo>
                  <a:close/>
                </a:path>
              </a:pathLst>
            </a:custGeom>
            <a:solidFill>
              <a:srgbClr val="000000"/>
            </a:solidFill>
            <a:ln>
              <a:noFill/>
              <a:prstDash val="solid"/>
            </a:ln>
          </p:spPr>
          <p:txBody>
            <a:bodyPr vert="horz" wrap="none" lIns="90000" tIns="46800" rIns="90000" bIns="46800" anchor="t"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gr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name="Sledi podrobnejši opis Bohrove teorij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20EFC-7C74-40C3-ABA6-541B048FFEAF}"/>
              </a:ext>
            </a:extLst>
          </p:cNvPr>
          <p:cNvSpPr txBox="1">
            <a:spLocks noGrp="1"/>
          </p:cNvSpPr>
          <p:nvPr>
            <p:ph type="title" idx="4294967295"/>
          </p:nvPr>
        </p:nvSpPr>
        <p:spPr>
          <a:xfrm>
            <a:off x="685799" y="609480"/>
            <a:ext cx="7772400" cy="1829160"/>
          </a:xfrm>
        </p:spPr>
        <p:txBody>
          <a:bodyPr wrap="none" lIns="90000" tIns="46800" rIns="90000" bIns="46800" anchorCtr="0">
            <a:spAutoFit/>
          </a:bodyPr>
          <a:lstStyle/>
          <a:p>
            <a:pPr lvl="0"/>
            <a:r>
              <a:rPr lang="sl-SI">
                <a:solidFill>
                  <a:srgbClr val="00CC99"/>
                </a:solidFill>
              </a:rPr>
              <a:t>Sledi podrobnejši opis Bohrove teorije</a:t>
            </a:r>
            <a:r>
              <a:rPr lang="sl-SI"/>
              <a:t>.</a:t>
            </a:r>
          </a:p>
        </p:txBody>
      </p:sp>
      <p:pic>
        <p:nvPicPr>
          <p:cNvPr id="3" name="Picture 2">
            <a:extLst>
              <a:ext uri="{FF2B5EF4-FFF2-40B4-BE49-F238E27FC236}">
                <a16:creationId xmlns:a16="http://schemas.microsoft.com/office/drawing/2014/main" id="{98DCEFE5-895F-4721-B5C8-9C48D5F53F3D}"/>
              </a:ext>
            </a:extLst>
          </p:cNvPr>
          <p:cNvPicPr>
            <a:picLocks noChangeAspect="1"/>
          </p:cNvPicPr>
          <p:nvPr/>
        </p:nvPicPr>
        <p:blipFill>
          <a:blip r:embed="rId3">
            <a:lum/>
            <a:alphaModFix/>
          </a:blip>
          <a:srcRect/>
          <a:stretch>
            <a:fillRect/>
          </a:stretch>
        </p:blipFill>
        <p:spPr>
          <a:xfrm>
            <a:off x="1371599" y="2362320"/>
            <a:ext cx="1558800" cy="3352680"/>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0C214664-7DAE-462E-BF9B-DA8178E64AEA}"/>
              </a:ext>
            </a:extLst>
          </p:cNvPr>
          <p:cNvSpPr/>
          <p:nvPr/>
        </p:nvSpPr>
        <p:spPr>
          <a:xfrm>
            <a:off x="363600" y="422280"/>
            <a:ext cx="8475480"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Delec, ki kroži, v našem primeru je to elektron, se giblje pospešeno.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Če se delec giblje pospešeno, seva.</a:t>
            </a:r>
          </a:p>
        </p:txBody>
      </p:sp>
      <p:pic>
        <p:nvPicPr>
          <p:cNvPr id="3" name="radiate">
            <a:extLst>
              <a:ext uri="{FF2B5EF4-FFF2-40B4-BE49-F238E27FC236}">
                <a16:creationId xmlns:a16="http://schemas.microsoft.com/office/drawing/2014/main" id="{902D8501-12FB-47D4-A15E-212668767DC8}"/>
              </a:ext>
            </a:extLst>
          </p:cNvPr>
          <p:cNvPicPr>
            <a:picLocks noChangeAspect="1"/>
          </p:cNvPicPr>
          <p:nvPr/>
        </p:nvPicPr>
        <p:blipFill>
          <a:blip r:embed="rId3">
            <a:lum/>
            <a:alphaModFix/>
          </a:blip>
          <a:srcRect/>
          <a:stretch>
            <a:fillRect/>
          </a:stretch>
        </p:blipFill>
        <p:spPr>
          <a:xfrm>
            <a:off x="533520" y="1295280"/>
            <a:ext cx="1904760" cy="1354320"/>
          </a:xfrm>
          <a:prstGeom prst="rect">
            <a:avLst/>
          </a:prstGeom>
          <a:noFill/>
          <a:ln>
            <a:noFill/>
          </a:ln>
        </p:spPr>
      </p:pic>
      <p:sp>
        <p:nvSpPr>
          <p:cNvPr id="4" name="Freeform: Shape 3">
            <a:extLst>
              <a:ext uri="{FF2B5EF4-FFF2-40B4-BE49-F238E27FC236}">
                <a16:creationId xmlns:a16="http://schemas.microsoft.com/office/drawing/2014/main" id="{1EDC3D7D-1934-41E3-AF3F-29CA171D6792}"/>
              </a:ext>
            </a:extLst>
          </p:cNvPr>
          <p:cNvSpPr/>
          <p:nvPr/>
        </p:nvSpPr>
        <p:spPr>
          <a:xfrm>
            <a:off x="2877480" y="1285919"/>
            <a:ext cx="5583240" cy="1373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Elektron, ki kroži okoli jedra bi moral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sevati. S tem bi izgubljal energijo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sčasoma bi padel v jedro!</a:t>
            </a:r>
          </a:p>
        </p:txBody>
      </p:sp>
      <p:sp>
        <p:nvSpPr>
          <p:cNvPr id="5" name="Freeform: Shape 4">
            <a:extLst>
              <a:ext uri="{FF2B5EF4-FFF2-40B4-BE49-F238E27FC236}">
                <a16:creationId xmlns:a16="http://schemas.microsoft.com/office/drawing/2014/main" id="{9F4FB046-971A-433B-B62D-EC824379A4C2}"/>
              </a:ext>
            </a:extLst>
          </p:cNvPr>
          <p:cNvSpPr/>
          <p:nvPr/>
        </p:nvSpPr>
        <p:spPr>
          <a:xfrm>
            <a:off x="363600" y="3214800"/>
            <a:ext cx="8475480" cy="1923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dirty="0">
                <a:ln>
                  <a:noFill/>
                </a:ln>
                <a:solidFill>
                  <a:srgbClr val="0000FF"/>
                </a:solidFill>
                <a:latin typeface="Times New Roman" pitchFamily="18"/>
                <a:ea typeface="DejaVu Sans" pitchFamily="2"/>
                <a:cs typeface="DejaVu Sans" pitchFamily="2"/>
              </a:rPr>
              <a:t>Vendar atomi, dokler jih ne zmotimo od zunaj, ne sevajo!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0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dirty="0">
                <a:ln>
                  <a:noFill/>
                </a:ln>
                <a:solidFill>
                  <a:srgbClr val="000000"/>
                </a:solidFill>
                <a:latin typeface="Times New Roman" pitchFamily="18"/>
                <a:ea typeface="DejaVu Sans" pitchFamily="2"/>
                <a:cs typeface="DejaVu Sans" pitchFamily="2"/>
              </a:rPr>
              <a:t>O atomih pa so takrat vedeli še nekaj. Atom lahko absorbira samo določene valovne dolžine. Če zberemo vse takšne valovne dolžine enega elementa, dobimo črtast spekter, ki je značilen za posamezen element. Te valovne dolžine  so tudi edine, ki jih atom nekega elementa lahko seva.</a:t>
            </a:r>
          </a:p>
        </p:txBody>
      </p:sp>
      <p:sp>
        <p:nvSpPr>
          <p:cNvPr id="6" name="Freeform: Shape 5">
            <a:extLst>
              <a:ext uri="{FF2B5EF4-FFF2-40B4-BE49-F238E27FC236}">
                <a16:creationId xmlns:a16="http://schemas.microsoft.com/office/drawing/2014/main" id="{F36E7238-B519-4351-A444-0B58FADE875E}"/>
              </a:ext>
            </a:extLst>
          </p:cNvPr>
          <p:cNvSpPr/>
          <p:nvPr/>
        </p:nvSpPr>
        <p:spPr>
          <a:xfrm>
            <a:off x="1600200" y="5257800"/>
            <a:ext cx="2057400" cy="6857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7A42DB95-D01F-4E96-A8AE-F3E6759950EB}"/>
              </a:ext>
            </a:extLst>
          </p:cNvPr>
          <p:cNvSpPr/>
          <p:nvPr/>
        </p:nvSpPr>
        <p:spPr>
          <a:xfrm>
            <a:off x="4724280" y="5257800"/>
            <a:ext cx="2057400" cy="6857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gradFill>
            <a:gsLst>
              <a:gs pos="0">
                <a:srgbClr val="A603AB"/>
              </a:gs>
              <a:gs pos="100000">
                <a:srgbClr val="A603AB"/>
              </a:gs>
            </a:gsLst>
            <a:lin ang="10800000"/>
          </a:gra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Straight Connector 7">
            <a:extLst>
              <a:ext uri="{FF2B5EF4-FFF2-40B4-BE49-F238E27FC236}">
                <a16:creationId xmlns:a16="http://schemas.microsoft.com/office/drawing/2014/main" id="{7D755EDD-4BB5-48D9-AA79-83E6B4308644}"/>
              </a:ext>
            </a:extLst>
          </p:cNvPr>
          <p:cNvSpPr/>
          <p:nvPr/>
        </p:nvSpPr>
        <p:spPr>
          <a:xfrm>
            <a:off x="1752479" y="5257800"/>
            <a:ext cx="0" cy="685800"/>
          </a:xfrm>
          <a:prstGeom prst="line">
            <a:avLst/>
          </a:prstGeom>
          <a:noFill/>
          <a:ln w="9360">
            <a:solidFill>
              <a:srgbClr val="9900CC"/>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Straight Connector 8">
            <a:extLst>
              <a:ext uri="{FF2B5EF4-FFF2-40B4-BE49-F238E27FC236}">
                <a16:creationId xmlns:a16="http://schemas.microsoft.com/office/drawing/2014/main" id="{04CAAC09-A761-479F-BA08-86335DF14401}"/>
              </a:ext>
            </a:extLst>
          </p:cNvPr>
          <p:cNvSpPr/>
          <p:nvPr/>
        </p:nvSpPr>
        <p:spPr>
          <a:xfrm>
            <a:off x="2133720" y="5257800"/>
            <a:ext cx="0" cy="685800"/>
          </a:xfrm>
          <a:prstGeom prst="line">
            <a:avLst/>
          </a:prstGeom>
          <a:noFill/>
          <a:ln w="9360">
            <a:solidFill>
              <a:srgbClr val="006699"/>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Straight Connector 9">
            <a:extLst>
              <a:ext uri="{FF2B5EF4-FFF2-40B4-BE49-F238E27FC236}">
                <a16:creationId xmlns:a16="http://schemas.microsoft.com/office/drawing/2014/main" id="{1F6B5E0C-E491-4B91-A05D-C69F0BC92981}"/>
              </a:ext>
            </a:extLst>
          </p:cNvPr>
          <p:cNvSpPr/>
          <p:nvPr/>
        </p:nvSpPr>
        <p:spPr>
          <a:xfrm>
            <a:off x="2819520" y="5257800"/>
            <a:ext cx="0" cy="685800"/>
          </a:xfrm>
          <a:prstGeom prst="line">
            <a:avLst/>
          </a:prstGeom>
          <a:noFill/>
          <a:ln w="9360">
            <a:solidFill>
              <a:srgbClr val="FF99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Straight Connector 10">
            <a:extLst>
              <a:ext uri="{FF2B5EF4-FFF2-40B4-BE49-F238E27FC236}">
                <a16:creationId xmlns:a16="http://schemas.microsoft.com/office/drawing/2014/main" id="{AA8C526B-E28E-4E16-AD70-68A849B2E7DC}"/>
              </a:ext>
            </a:extLst>
          </p:cNvPr>
          <p:cNvSpPr/>
          <p:nvPr/>
        </p:nvSpPr>
        <p:spPr>
          <a:xfrm>
            <a:off x="3048120" y="5257800"/>
            <a:ext cx="0" cy="685800"/>
          </a:xfrm>
          <a:prstGeom prst="line">
            <a:avLst/>
          </a:prstGeom>
          <a:noFill/>
          <a:ln w="9360">
            <a:solidFill>
              <a:srgbClr val="FF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Straight Connector 11">
            <a:extLst>
              <a:ext uri="{FF2B5EF4-FFF2-40B4-BE49-F238E27FC236}">
                <a16:creationId xmlns:a16="http://schemas.microsoft.com/office/drawing/2014/main" id="{72AAA478-115A-4420-B124-4D6DF78014AE}"/>
              </a:ext>
            </a:extLst>
          </p:cNvPr>
          <p:cNvSpPr/>
          <p:nvPr/>
        </p:nvSpPr>
        <p:spPr>
          <a:xfrm>
            <a:off x="3505319" y="5257800"/>
            <a:ext cx="0" cy="685800"/>
          </a:xfrm>
          <a:prstGeom prst="line">
            <a:avLst/>
          </a:prstGeom>
          <a:noFill/>
          <a:ln w="9360">
            <a:solidFill>
              <a:srgbClr val="A50021"/>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3" name="Freeform: Shape 12">
            <a:extLst>
              <a:ext uri="{FF2B5EF4-FFF2-40B4-BE49-F238E27FC236}">
                <a16:creationId xmlns:a16="http://schemas.microsoft.com/office/drawing/2014/main" id="{5934CF61-3ACF-4DF6-9843-2212CB60D04B}"/>
              </a:ext>
            </a:extLst>
          </p:cNvPr>
          <p:cNvSpPr/>
          <p:nvPr/>
        </p:nvSpPr>
        <p:spPr>
          <a:xfrm>
            <a:off x="1447919" y="6019919"/>
            <a:ext cx="546552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Črtast spekter.		        Zvezen spekter.</a:t>
            </a:r>
          </a:p>
        </p:txBody>
      </p:sp>
      <p:sp>
        <p:nvSpPr>
          <p:cNvPr id="14" name="Title 13">
            <a:extLst>
              <a:ext uri="{FF2B5EF4-FFF2-40B4-BE49-F238E27FC236}">
                <a16:creationId xmlns:a16="http://schemas.microsoft.com/office/drawing/2014/main" id="{C313BE6A-8176-4834-A10F-640292DA5875}"/>
              </a:ext>
            </a:extLst>
          </p:cNvPr>
          <p:cNvSpPr txBox="1">
            <a:spLocks noGrp="1"/>
          </p:cNvSpPr>
          <p:nvPr>
            <p:ph type="title" idx="4294967295"/>
          </p:nvPr>
        </p:nvSpPr>
        <p:spPr>
          <a:xfrm>
            <a:off x="685799" y="609120"/>
            <a:ext cx="7772400" cy="1143360"/>
          </a:xfrm>
        </p:spPr>
        <p:txBody>
          <a:bodyPr wrap="none" lIns="90000" tIns="46800" rIns="90000" bIns="46800" anchorCtr="0">
            <a:spAutoFit/>
          </a:bodyPr>
          <a:lstStyle/>
          <a:p>
            <a:pPr lvl="0"/>
            <a:endParaRPr lang="sl-SI"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name="page26">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2FA2A5-7E5E-4DF5-A9A5-5D4EEA72EC67}"/>
              </a:ext>
            </a:extLst>
          </p:cNvPr>
          <p:cNvSpPr txBox="1">
            <a:spLocks noGrp="1"/>
          </p:cNvSpPr>
          <p:nvPr>
            <p:ph type="title" idx="4294967295"/>
          </p:nvPr>
        </p:nvSpPr>
        <p:spPr>
          <a:xfrm>
            <a:off x="685799" y="654120"/>
            <a:ext cx="7772400" cy="1143720"/>
          </a:xfrm>
        </p:spPr>
        <p:txBody>
          <a:bodyPr/>
          <a:lstStyle/>
          <a:p>
            <a:endParaRPr lang="sl-SI"/>
          </a:p>
        </p:txBody>
      </p:sp>
      <p:sp>
        <p:nvSpPr>
          <p:cNvPr id="3" name="Text Placeholder 2">
            <a:extLst>
              <a:ext uri="{FF2B5EF4-FFF2-40B4-BE49-F238E27FC236}">
                <a16:creationId xmlns:a16="http://schemas.microsoft.com/office/drawing/2014/main" id="{9079B0BC-8B5F-461F-B71B-00703F9CF78E}"/>
              </a:ext>
            </a:extLst>
          </p:cNvPr>
          <p:cNvSpPr txBox="1">
            <a:spLocks noGrp="1"/>
          </p:cNvSpPr>
          <p:nvPr>
            <p:ph type="body" idx="4294967295"/>
          </p:nvPr>
        </p:nvSpPr>
        <p:spPr>
          <a:xfrm>
            <a:off x="685798" y="1981080"/>
            <a:ext cx="7772399" cy="3972499"/>
          </a:xfrm>
        </p:spPr>
        <p:txBody>
          <a:bodyPr wrap="square" lIns="90000" tIns="46800" rIns="90000" bIns="46800" anchor="t" anchorCtr="0">
            <a:spAutoFit/>
          </a:bodyPr>
          <a:lstStyle/>
          <a:p>
            <a:pPr lvl="0" indent="-342720" hangingPunct="0">
              <a:lnSpc>
                <a:spcPct val="90000"/>
              </a:lnSpc>
              <a:spcBef>
                <a:spcPts val="0"/>
              </a:spcBef>
            </a:pPr>
            <a:r>
              <a:rPr lang="sl-SI" sz="2800" dirty="0">
                <a:solidFill>
                  <a:srgbClr val="FF0066"/>
                </a:solidFill>
              </a:rPr>
              <a:t>Bohrov model atoma</a:t>
            </a:r>
            <a:r>
              <a:rPr lang="sl-SI" sz="2800" dirty="0"/>
              <a:t>:</a:t>
            </a:r>
          </a:p>
          <a:p>
            <a:pPr lvl="0" indent="-342720" hangingPunct="0">
              <a:lnSpc>
                <a:spcPct val="90000"/>
              </a:lnSpc>
              <a:spcBef>
                <a:spcPts val="0"/>
              </a:spcBef>
            </a:pPr>
            <a:r>
              <a:rPr lang="sl-SI" sz="2800" b="1" i="1" dirty="0"/>
              <a:t>Elektron se v vodikovem atomu  ne more gibati okoli jedra</a:t>
            </a:r>
          </a:p>
          <a:p>
            <a:pPr lvl="0" indent="-342720" hangingPunct="0">
              <a:lnSpc>
                <a:spcPct val="90000"/>
              </a:lnSpc>
              <a:spcBef>
                <a:spcPts val="0"/>
              </a:spcBef>
            </a:pPr>
            <a:r>
              <a:rPr lang="sl-SI" sz="2800" b="1" i="1" dirty="0"/>
              <a:t>po katerem koli tiru, ampak samo po tiru z enim od</a:t>
            </a:r>
          </a:p>
          <a:p>
            <a:pPr lvl="0" indent="-342720" hangingPunct="0">
              <a:lnSpc>
                <a:spcPct val="90000"/>
              </a:lnSpc>
              <a:spcBef>
                <a:spcPts val="0"/>
              </a:spcBef>
            </a:pPr>
            <a:r>
              <a:rPr lang="sl-SI" sz="2800" b="1" i="1" dirty="0"/>
              <a:t>določenih radiev. Če se giblje po takšnem tiru, elektron</a:t>
            </a:r>
          </a:p>
          <a:p>
            <a:pPr lvl="0" indent="-342720" hangingPunct="0">
              <a:lnSpc>
                <a:spcPct val="90000"/>
              </a:lnSpc>
              <a:spcBef>
                <a:spcPts val="0"/>
              </a:spcBef>
            </a:pPr>
            <a:r>
              <a:rPr lang="sl-SI" sz="2800" b="1" i="1" dirty="0"/>
              <a:t>NE SEVA!</a:t>
            </a:r>
          </a:p>
          <a:p>
            <a:pPr lvl="0" indent="-342720" hangingPunct="0">
              <a:lnSpc>
                <a:spcPct val="90000"/>
              </a:lnSpc>
              <a:spcBef>
                <a:spcPts val="0"/>
              </a:spcBef>
            </a:pPr>
            <a:endParaRPr lang="sl-SI" sz="2800" dirty="0"/>
          </a:p>
          <a:p>
            <a:pPr lvl="0" indent="-342720" hangingPunct="0">
              <a:lnSpc>
                <a:spcPct val="90000"/>
              </a:lnSpc>
              <a:spcBef>
                <a:spcPts val="0"/>
              </a:spcBef>
            </a:pPr>
            <a:r>
              <a:rPr lang="sl-SI" sz="2800" dirty="0">
                <a:solidFill>
                  <a:srgbClr val="660066"/>
                </a:solidFill>
              </a:rPr>
              <a:t>Elektron seva samo, ko preide z večjega tira na manjši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name="page27">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55E02A0-C565-4806-87FB-76582B733455}"/>
              </a:ext>
            </a:extLst>
          </p:cNvPr>
          <p:cNvSpPr/>
          <p:nvPr/>
        </p:nvSpPr>
        <p:spPr>
          <a:xfrm>
            <a:off x="363600" y="219240"/>
            <a:ext cx="8463529" cy="446494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FF0066"/>
                </a:solidFill>
                <a:latin typeface="Times New Roman" pitchFamily="18"/>
                <a:ea typeface="DejaVu Sans" pitchFamily="2"/>
                <a:cs typeface="DejaVu Sans" pitchFamily="2"/>
              </a:rPr>
              <a:t>Atomi torej ne morejo absorbirati katerekoli valovne dolžine, ampak sprejemajo in oddajajo energijo samo v določenih obrokih - kvantih.</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Energija kvanta svetlobe (fotona) je sorazmerna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s  frekvenco  svetlobe </a:t>
            </a:r>
            <a:r>
              <a:rPr lang="sl-SI" sz="2800" b="1" i="1" u="none" strike="noStrike" baseline="0" dirty="0">
                <a:ln>
                  <a:noFill/>
                </a:ln>
                <a:solidFill>
                  <a:srgbClr val="000000"/>
                </a:solidFill>
                <a:latin typeface="Symbol" pitchFamily="18"/>
                <a:ea typeface="DejaVu Sans" pitchFamily="2"/>
                <a:cs typeface="DejaVu Sans" pitchFamily="2"/>
              </a:rPr>
              <a:t></a:t>
            </a:r>
            <a:r>
              <a:rPr lang="sl-SI" sz="2800" b="1" i="1" u="none" strike="noStrike" baseline="0" dirty="0">
                <a:ln>
                  <a:noFill/>
                </a:ln>
                <a:solidFill>
                  <a:srgbClr val="000000"/>
                </a:solidFill>
                <a:latin typeface="Times New Roman" pitchFamily="18"/>
                <a:ea typeface="DejaVu Sans" pitchFamily="2"/>
                <a:cs typeface="DejaVu Sans" pitchFamily="2"/>
              </a:rPr>
              <a:t> </a:t>
            </a:r>
            <a:r>
              <a:rPr lang="sl-SI" sz="2800" b="0" i="1" u="none" strike="noStrike" baseline="0" dirty="0">
                <a:ln>
                  <a:noFill/>
                </a:ln>
                <a:solidFill>
                  <a:srgbClr val="000000"/>
                </a:solidFill>
                <a:latin typeface="Times New Roman" pitchFamily="18"/>
                <a:ea typeface="DejaVu Sans" pitchFamily="2"/>
                <a:cs typeface="DejaVu Sans" pitchFamily="2"/>
              </a:rPr>
              <a:t> </a:t>
            </a:r>
            <a:r>
              <a:rPr lang="sl-SI" sz="2800" b="0" i="0" u="none" strike="noStrike" baseline="0" dirty="0">
                <a:ln>
                  <a:noFill/>
                </a:ln>
                <a:solidFill>
                  <a:srgbClr val="000000"/>
                </a:solidFill>
                <a:latin typeface="Times New Roman" pitchFamily="18"/>
                <a:ea typeface="DejaVu Sans" pitchFamily="2"/>
                <a:cs typeface="DejaVu Sans" pitchFamily="2"/>
              </a:rPr>
              <a:t>in  konstanto  </a:t>
            </a:r>
            <a:r>
              <a:rPr lang="sl-SI" sz="2800" b="1" i="1" u="none" strike="noStrike" baseline="0" dirty="0">
                <a:ln>
                  <a:noFill/>
                </a:ln>
                <a:solidFill>
                  <a:srgbClr val="000000"/>
                </a:solidFill>
                <a:latin typeface="Times New Roman" pitchFamily="18"/>
                <a:ea typeface="DejaVu Sans" pitchFamily="2"/>
                <a:cs typeface="DejaVu Sans" pitchFamily="2"/>
              </a:rPr>
              <a:t>h</a:t>
            </a:r>
            <a:r>
              <a:rPr lang="sl-SI" sz="2800" b="0" i="0" u="none" strike="noStrike" baseline="0" dirty="0">
                <a:ln>
                  <a:noFill/>
                </a:ln>
                <a:solidFill>
                  <a:srgbClr val="000000"/>
                </a:solidFill>
                <a:latin typeface="Times New Roman" pitchFamily="18"/>
                <a:ea typeface="DejaVu Sans" pitchFamily="2"/>
                <a:cs typeface="DejaVu Sans" pitchFamily="2"/>
              </a:rPr>
              <a:t>,  ki  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imenujemo </a:t>
            </a:r>
            <a:r>
              <a:rPr lang="sl-SI" sz="2800" b="0" i="0" u="sng" strike="noStrike" baseline="0" dirty="0">
                <a:ln>
                  <a:noFill/>
                </a:ln>
                <a:solidFill>
                  <a:srgbClr val="006600"/>
                </a:solidFill>
                <a:effectLst>
                  <a:outerShdw dist="17961" dir="2700000">
                    <a:scrgbClr r="0" g="0" b="0"/>
                  </a:outerShdw>
                </a:effectLst>
                <a:uFillTx/>
                <a:latin typeface="Times New Roman" pitchFamily="18"/>
                <a:ea typeface="DejaVu Sans" pitchFamily="2"/>
                <a:cs typeface="DejaVu Sans" pitchFamily="2"/>
              </a:rPr>
              <a:t>Planckova konstanta</a:t>
            </a:r>
            <a:r>
              <a:rPr lang="sl-SI" sz="2800" b="0" i="0" u="none" strike="noStrike" baseline="0" dirty="0">
                <a:ln>
                  <a:noFill/>
                </a:ln>
                <a:solidFill>
                  <a:srgbClr val="000000"/>
                </a:solidFill>
                <a:latin typeface="Times New Roman" pitchFamily="18"/>
                <a:ea typeface="DejaVu Sans" pitchFamily="2"/>
                <a:cs typeface="DejaVu Sans" pitchFamily="2"/>
              </a:rPr>
              <a:t>, po </a:t>
            </a:r>
            <a:r>
              <a:rPr lang="sl-SI" sz="2800" b="1" i="0" u="none" strike="noStrike" baseline="0" dirty="0">
                <a:ln>
                  <a:noFill/>
                </a:ln>
                <a:solidFill>
                  <a:srgbClr val="3333CC"/>
                </a:solidFill>
                <a:latin typeface="Times New Roman" pitchFamily="18"/>
                <a:ea typeface="DejaVu Sans" pitchFamily="2"/>
                <a:cs typeface="DejaVu Sans" pitchFamily="2"/>
              </a:rPr>
              <a:t>Max</a:t>
            </a:r>
            <a:r>
              <a:rPr lang="sl-SI" sz="2800" b="0" i="0" u="none" strike="noStrike" baseline="0" dirty="0">
                <a:ln>
                  <a:noFill/>
                </a:ln>
                <a:solidFill>
                  <a:srgbClr val="000000"/>
                </a:solidFill>
                <a:latin typeface="Times New Roman" pitchFamily="18"/>
                <a:ea typeface="DejaVu Sans" pitchFamily="2"/>
                <a:cs typeface="DejaVu Sans" pitchFamily="2"/>
              </a:rPr>
              <a:t>-u </a:t>
            </a:r>
            <a:r>
              <a:rPr lang="sl-SI" sz="2800" b="1" i="0" u="none" strike="noStrike" baseline="0" dirty="0">
                <a:ln>
                  <a:noFill/>
                </a:ln>
                <a:solidFill>
                  <a:srgbClr val="3333CC"/>
                </a:solidFill>
                <a:latin typeface="Times New Roman" pitchFamily="18"/>
                <a:ea typeface="DejaVu Sans" pitchFamily="2"/>
                <a:cs typeface="DejaVu Sans" pitchFamily="2"/>
              </a:rPr>
              <a:t>Planck</a:t>
            </a:r>
            <a:r>
              <a:rPr lang="sl-SI" sz="2800" b="0" i="0" u="none" strike="noStrike" baseline="0" dirty="0">
                <a:ln>
                  <a:noFill/>
                </a:ln>
                <a:solidFill>
                  <a:srgbClr val="000000"/>
                </a:solidFill>
                <a:latin typeface="Times New Roman" pitchFamily="18"/>
                <a:ea typeface="DejaVu Sans" pitchFamily="2"/>
                <a:cs typeface="DejaVu Sans" pitchFamily="2"/>
              </a:rPr>
              <a:t>-u, fiziku, ki je prvi zapisal to zvezo: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dirty="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		</a:t>
            </a:r>
            <a:r>
              <a:rPr lang="sl-SI" sz="3200" b="0" i="1" u="none" strike="noStrike" baseline="0" dirty="0">
                <a:ln>
                  <a:noFill/>
                </a:ln>
                <a:solidFill>
                  <a:srgbClr val="0000FF"/>
                </a:solidFill>
                <a:effectLst>
                  <a:outerShdw dist="17961" dir="2700000">
                    <a:scrgbClr r="0" g="0" b="0"/>
                  </a:outerShdw>
                </a:effectLst>
                <a:latin typeface="Times New Roman" pitchFamily="18"/>
                <a:ea typeface="DejaVu Sans" pitchFamily="2"/>
                <a:cs typeface="DejaVu Sans" pitchFamily="2"/>
              </a:rPr>
              <a:t>E = h</a:t>
            </a:r>
            <a:r>
              <a:rPr lang="sl-SI" sz="3200" b="0" i="1" u="none" strike="noStrike" baseline="0" dirty="0">
                <a:ln>
                  <a:noFill/>
                </a:ln>
                <a:solidFill>
                  <a:srgbClr val="0000FF"/>
                </a:solidFill>
                <a:effectLst>
                  <a:outerShdw dist="17961" dir="2700000">
                    <a:scrgbClr r="0" g="0" b="0"/>
                  </a:outerShdw>
                </a:effectLst>
                <a:latin typeface="Symbol" pitchFamily="18"/>
                <a:ea typeface="DejaVu Sans" pitchFamily="2"/>
                <a:cs typeface="DejaVu Sans" pitchFamily="2"/>
              </a:rPr>
              <a:t></a:t>
            </a:r>
          </a:p>
        </p:txBody>
      </p:sp>
      <p:sp>
        <p:nvSpPr>
          <p:cNvPr id="3" name="Freeform: Shape 2">
            <a:extLst>
              <a:ext uri="{FF2B5EF4-FFF2-40B4-BE49-F238E27FC236}">
                <a16:creationId xmlns:a16="http://schemas.microsoft.com/office/drawing/2014/main" id="{DA296048-4568-455A-A32A-BD7DE5DD40EC}"/>
              </a:ext>
            </a:extLst>
          </p:cNvPr>
          <p:cNvSpPr/>
          <p:nvPr/>
        </p:nvSpPr>
        <p:spPr>
          <a:xfrm>
            <a:off x="423720" y="5410079"/>
            <a:ext cx="2384639"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6600"/>
                </a:solidFill>
                <a:effectLst>
                  <a:outerShdw dist="17961" dir="2700000">
                    <a:scrgbClr r="0" g="0" b="0"/>
                  </a:outerShdw>
                </a:effectLst>
                <a:latin typeface="Times New Roman" pitchFamily="18"/>
                <a:ea typeface="DejaVu Sans" pitchFamily="2"/>
                <a:cs typeface="DejaVu Sans" pitchFamily="2"/>
              </a:rPr>
              <a:t>h = 6,6</a:t>
            </a:r>
            <a:r>
              <a:rPr lang="sl-SI" sz="2800" b="0" i="0" u="none" strike="noStrike" baseline="0">
                <a:ln>
                  <a:noFill/>
                </a:ln>
                <a:solidFill>
                  <a:srgbClr val="006600"/>
                </a:solidFill>
                <a:effectLst>
                  <a:outerShdw dist="17961" dir="2700000">
                    <a:scrgbClr r="0" g="0" b="0"/>
                  </a:outerShdw>
                </a:effectLst>
                <a:latin typeface="Symbol" pitchFamily="18"/>
                <a:ea typeface="DejaVu Sans" pitchFamily="2"/>
                <a:cs typeface="DejaVu Sans" pitchFamily="2"/>
              </a:rPr>
              <a:t></a:t>
            </a:r>
            <a:r>
              <a:rPr lang="sl-SI" sz="2800" b="0" i="0" u="none" strike="noStrike" baseline="0">
                <a:ln>
                  <a:noFill/>
                </a:ln>
                <a:solidFill>
                  <a:srgbClr val="006600"/>
                </a:solidFill>
                <a:effectLst>
                  <a:outerShdw dist="17961" dir="2700000">
                    <a:scrgbClr r="0" g="0" b="0"/>
                  </a:outerShdw>
                </a:effectLst>
                <a:latin typeface="Times New Roman" pitchFamily="18"/>
                <a:ea typeface="DejaVu Sans" pitchFamily="2"/>
                <a:cs typeface="DejaVu Sans" pitchFamily="2"/>
              </a:rPr>
              <a:t>10</a:t>
            </a:r>
            <a:r>
              <a:rPr lang="sl-SI" sz="2800" b="0" i="0" u="none" strike="noStrike" baseline="30000">
                <a:ln>
                  <a:noFill/>
                </a:ln>
                <a:solidFill>
                  <a:srgbClr val="006600"/>
                </a:solidFill>
                <a:effectLst>
                  <a:outerShdw dist="17961" dir="2700000">
                    <a:scrgbClr r="0" g="0" b="0"/>
                  </a:outerShdw>
                </a:effectLst>
                <a:latin typeface="Times New Roman" pitchFamily="18"/>
                <a:ea typeface="DejaVu Sans" pitchFamily="2"/>
                <a:cs typeface="DejaVu Sans" pitchFamily="2"/>
              </a:rPr>
              <a:t>-34</a:t>
            </a:r>
            <a:r>
              <a:rPr lang="sl-SI" sz="2800" b="0" i="0" u="none" strike="noStrike" baseline="0">
                <a:ln>
                  <a:noFill/>
                </a:ln>
                <a:solidFill>
                  <a:srgbClr val="006600"/>
                </a:solidFill>
                <a:effectLst>
                  <a:outerShdw dist="17961" dir="2700000">
                    <a:scrgbClr r="0" g="0" b="0"/>
                  </a:outerShdw>
                </a:effectLst>
                <a:latin typeface="Times New Roman" pitchFamily="18"/>
                <a:ea typeface="DejaVu Sans" pitchFamily="2"/>
                <a:cs typeface="DejaVu Sans" pitchFamily="2"/>
              </a:rPr>
              <a:t> Js</a:t>
            </a:r>
          </a:p>
        </p:txBody>
      </p:sp>
      <p:pic>
        <p:nvPicPr>
          <p:cNvPr id="4" name="planck">
            <a:extLst>
              <a:ext uri="{FF2B5EF4-FFF2-40B4-BE49-F238E27FC236}">
                <a16:creationId xmlns:a16="http://schemas.microsoft.com/office/drawing/2014/main" id="{14CEFE8F-C997-42DE-AE04-B3A69806F805}"/>
              </a:ext>
            </a:extLst>
          </p:cNvPr>
          <p:cNvPicPr>
            <a:picLocks noChangeAspect="1"/>
          </p:cNvPicPr>
          <p:nvPr/>
        </p:nvPicPr>
        <p:blipFill>
          <a:blip r:embed="rId3">
            <a:lum/>
            <a:alphaModFix/>
          </a:blip>
          <a:srcRect/>
          <a:stretch>
            <a:fillRect/>
          </a:stretch>
        </p:blipFill>
        <p:spPr>
          <a:xfrm>
            <a:off x="7315200" y="1295280"/>
            <a:ext cx="1266840" cy="1533600"/>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name="page28">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A6DFA188-F56C-4CC0-94D1-B0E9CC4BFD38}"/>
              </a:ext>
            </a:extLst>
          </p:cNvPr>
          <p:cNvSpPr/>
          <p:nvPr/>
        </p:nvSpPr>
        <p:spPr>
          <a:xfrm>
            <a:off x="151920" y="336600"/>
            <a:ext cx="8638920" cy="1373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 pri prehodu z večjega tira na manjši tir izseva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natanko en foton. Izsevani foton prevzame razliko energije,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ki ustreza večjemu tiru, in tisto, ki ustreza manjšemu tiru.</a:t>
            </a:r>
          </a:p>
        </p:txBody>
      </p:sp>
      <p:sp>
        <p:nvSpPr>
          <p:cNvPr id="3" name="Freeform: Shape 2">
            <a:extLst>
              <a:ext uri="{FF2B5EF4-FFF2-40B4-BE49-F238E27FC236}">
                <a16:creationId xmlns:a16="http://schemas.microsoft.com/office/drawing/2014/main" id="{B9A3A05E-A7D5-4BB6-B536-A3F5414E4EFA}"/>
              </a:ext>
            </a:extLst>
          </p:cNvPr>
          <p:cNvSpPr/>
          <p:nvPr/>
        </p:nvSpPr>
        <p:spPr>
          <a:xfrm>
            <a:off x="533520" y="2819520"/>
            <a:ext cx="3276359" cy="327635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4" name="Freeform: Shape 3">
            <a:extLst>
              <a:ext uri="{FF2B5EF4-FFF2-40B4-BE49-F238E27FC236}">
                <a16:creationId xmlns:a16="http://schemas.microsoft.com/office/drawing/2014/main" id="{D4415DC8-1980-402E-AC0F-8AD13F26C4F0}"/>
              </a:ext>
            </a:extLst>
          </p:cNvPr>
          <p:cNvSpPr/>
          <p:nvPr/>
        </p:nvSpPr>
        <p:spPr>
          <a:xfrm>
            <a:off x="1295280" y="3619440"/>
            <a:ext cx="1752840" cy="16765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4CDAE835-D9ED-4419-8EF8-C47963206E0B}"/>
              </a:ext>
            </a:extLst>
          </p:cNvPr>
          <p:cNvSpPr/>
          <p:nvPr/>
        </p:nvSpPr>
        <p:spPr>
          <a:xfrm>
            <a:off x="2057400" y="4343400"/>
            <a:ext cx="228600" cy="2286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0000"/>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6" name="Freeform: Shape 5">
            <a:extLst>
              <a:ext uri="{FF2B5EF4-FFF2-40B4-BE49-F238E27FC236}">
                <a16:creationId xmlns:a16="http://schemas.microsoft.com/office/drawing/2014/main" id="{B72F45C4-9836-42FF-8CC3-E132FA91FB6E}"/>
              </a:ext>
            </a:extLst>
          </p:cNvPr>
          <p:cNvSpPr/>
          <p:nvPr/>
        </p:nvSpPr>
        <p:spPr>
          <a:xfrm>
            <a:off x="457200" y="4343400"/>
            <a:ext cx="228600" cy="2286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blipFill>
            <a:blip r:embed="rId3"/>
            <a:stretch>
              <a:fillRect/>
            </a:stretch>
          </a:blipFill>
          <a:ln>
            <a:noFill/>
            <a:prstDash val="solid"/>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198E0992-6DFD-4F56-8ED5-A18FE77E798F}"/>
              </a:ext>
            </a:extLst>
          </p:cNvPr>
          <p:cNvSpPr/>
          <p:nvPr/>
        </p:nvSpPr>
        <p:spPr>
          <a:xfrm>
            <a:off x="1219320" y="4343400"/>
            <a:ext cx="228600" cy="22860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FF"/>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Straight Connector 7">
            <a:extLst>
              <a:ext uri="{FF2B5EF4-FFF2-40B4-BE49-F238E27FC236}">
                <a16:creationId xmlns:a16="http://schemas.microsoft.com/office/drawing/2014/main" id="{69C0755F-9156-4E8C-94BE-E77AD8C65BCA}"/>
              </a:ext>
            </a:extLst>
          </p:cNvPr>
          <p:cNvSpPr/>
          <p:nvPr/>
        </p:nvSpPr>
        <p:spPr>
          <a:xfrm>
            <a:off x="609480" y="4495680"/>
            <a:ext cx="533520" cy="0"/>
          </a:xfrm>
          <a:prstGeom prst="line">
            <a:avLst/>
          </a:prstGeom>
          <a:noFill/>
          <a:ln w="9360">
            <a:solidFill>
              <a:srgbClr val="000000"/>
            </a:solidFill>
            <a:custDash>
              <a:ds d="100000" sp="100000"/>
            </a:custDash>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5B9C0595-D6EF-420E-AFFD-0AAD88761B88}"/>
              </a:ext>
            </a:extLst>
          </p:cNvPr>
          <p:cNvSpPr/>
          <p:nvPr/>
        </p:nvSpPr>
        <p:spPr>
          <a:xfrm>
            <a:off x="609480" y="2895479"/>
            <a:ext cx="376200" cy="1495439"/>
          </a:xfrm>
          <a:custGeom>
            <a:avLst/>
            <a:gdLst>
              <a:gd name="f0" fmla="val 0"/>
              <a:gd name="f1" fmla="val 340"/>
              <a:gd name="f2" fmla="val 1329"/>
              <a:gd name="f3" fmla="val 42"/>
              <a:gd name="f4" fmla="val 33"/>
              <a:gd name="f5" fmla="val 49"/>
              <a:gd name="f6" fmla="val 27"/>
              <a:gd name="f7" fmla="val 77"/>
              <a:gd name="f8" fmla="val 118"/>
              <a:gd name="f9" fmla="val 10"/>
              <a:gd name="f10" fmla="val 182"/>
              <a:gd name="f11" fmla="val 5"/>
              <a:gd name="f12" fmla="val 196"/>
              <a:gd name="f13" fmla="val 64"/>
              <a:gd name="f14" fmla="val 214"/>
              <a:gd name="f15" fmla="val 92"/>
              <a:gd name="f16" fmla="val 258"/>
              <a:gd name="f17" fmla="val 105"/>
              <a:gd name="f18" fmla="val 257"/>
              <a:gd name="f19" fmla="val 117"/>
              <a:gd name="f20" fmla="val 311"/>
              <a:gd name="f21" fmla="val 114"/>
              <a:gd name="f22" fmla="val 113"/>
              <a:gd name="f23" fmla="val 369"/>
              <a:gd name="f24" fmla="val 107"/>
              <a:gd name="f25" fmla="val 397"/>
              <a:gd name="f26" fmla="val 102"/>
              <a:gd name="f27" fmla="val 419"/>
              <a:gd name="f28" fmla="val 85"/>
              <a:gd name="f29" fmla="val 461"/>
              <a:gd name="f30" fmla="val 99"/>
              <a:gd name="f31" fmla="val 554"/>
              <a:gd name="f32" fmla="val 150"/>
              <a:gd name="f33" fmla="val 622"/>
              <a:gd name="f34" fmla="val 220"/>
              <a:gd name="f35" fmla="val 715"/>
              <a:gd name="f36" fmla="val 165"/>
              <a:gd name="f37" fmla="val 660"/>
              <a:gd name="f38" fmla="val 707"/>
              <a:gd name="f39" fmla="val 236"/>
              <a:gd name="f40" fmla="val 770"/>
              <a:gd name="f41" fmla="val 233"/>
              <a:gd name="f42" fmla="val 749"/>
              <a:gd name="f43" fmla="val 857"/>
              <a:gd name="f44" fmla="val 210"/>
              <a:gd name="f45" fmla="val 880"/>
              <a:gd name="f46" fmla="val 199"/>
              <a:gd name="f47" fmla="val 900"/>
              <a:gd name="f48" fmla="val 192"/>
              <a:gd name="f49" fmla="val 922"/>
              <a:gd name="f50" fmla="val 188"/>
              <a:gd name="f51" fmla="val 933"/>
              <a:gd name="f52" fmla="val 954"/>
              <a:gd name="f53" fmla="val 186"/>
              <a:gd name="f54" fmla="val 977"/>
              <a:gd name="f55" fmla="val 195"/>
              <a:gd name="f56" fmla="val 1063"/>
              <a:gd name="f57" fmla="val 1082"/>
              <a:gd name="f58" fmla="val 228"/>
              <a:gd name="f59" fmla="val 1096"/>
              <a:gd name="f60" fmla="val 243"/>
              <a:gd name="f61" fmla="val 1111"/>
              <a:gd name="f62" fmla="val 1125"/>
              <a:gd name="f63" fmla="val 264"/>
              <a:gd name="f64" fmla="val 1132"/>
              <a:gd name="f65" fmla="val 278"/>
              <a:gd name="f66" fmla="val 1147"/>
              <a:gd name="f67" fmla="val 295"/>
              <a:gd name="f68" fmla="val 1197"/>
              <a:gd name="f69" fmla="val 267"/>
            </a:gdLst>
            <a:ahLst/>
            <a:cxnLst>
              <a:cxn ang="3cd4">
                <a:pos x="hc" y="t"/>
              </a:cxn>
              <a:cxn ang="0">
                <a:pos x="r" y="vc"/>
              </a:cxn>
              <a:cxn ang="cd4">
                <a:pos x="hc" y="b"/>
              </a:cxn>
              <a:cxn ang="cd2">
                <a:pos x="l" y="vc"/>
              </a:cxn>
            </a:cxnLst>
            <a:rect l="l" t="t" r="r" b="b"/>
            <a:pathLst>
              <a:path w="340" h="1329">
                <a:moveTo>
                  <a:pt x="f3" y="f0"/>
                </a:moveTo>
                <a:cubicBezTo>
                  <a:pt x="f4" y="f5"/>
                  <a:pt x="f6" y="f7"/>
                  <a:pt x="f0" y="f8"/>
                </a:cubicBezTo>
                <a:cubicBezTo>
                  <a:pt x="f9" y="f10"/>
                  <a:pt x="f11" y="f12"/>
                  <a:pt x="f13" y="f14"/>
                </a:cubicBezTo>
                <a:cubicBezTo>
                  <a:pt x="f15" y="f16"/>
                  <a:pt x="f17" y="f18"/>
                  <a:pt x="f19" y="f20"/>
                </a:cubicBezTo>
                <a:cubicBezTo>
                  <a:pt x="f21" y="f1"/>
                  <a:pt x="f22" y="f23"/>
                  <a:pt x="f24" y="f25"/>
                </a:cubicBezTo>
                <a:cubicBezTo>
                  <a:pt x="f26" y="f27"/>
                  <a:pt x="f28" y="f29"/>
                  <a:pt x="f28" y="f29"/>
                </a:cubicBezTo>
                <a:cubicBezTo>
                  <a:pt x="f30" y="f31"/>
                  <a:pt x="f30" y="f31"/>
                  <a:pt x="f32" y="f33"/>
                </a:cubicBezTo>
                <a:cubicBezTo>
                  <a:pt x="f34" y="f35"/>
                  <a:pt x="f36" y="f37"/>
                  <a:pt x="f14" y="f38"/>
                </a:cubicBezTo>
                <a:cubicBezTo>
                  <a:pt x="f39" y="f40"/>
                  <a:pt x="f41" y="f42"/>
                  <a:pt x="f14" y="f43"/>
                </a:cubicBezTo>
                <a:cubicBezTo>
                  <a:pt x="f44" y="f45"/>
                  <a:pt x="f46" y="f47"/>
                  <a:pt x="f48" y="f49"/>
                </a:cubicBezTo>
                <a:cubicBezTo>
                  <a:pt x="f50" y="f51"/>
                  <a:pt x="f10" y="f52"/>
                  <a:pt x="f10" y="f52"/>
                </a:cubicBezTo>
                <a:cubicBezTo>
                  <a:pt x="f53" y="f54"/>
                  <a:pt x="f55" y="f56"/>
                  <a:pt x="f14" y="f57"/>
                </a:cubicBezTo>
                <a:cubicBezTo>
                  <a:pt x="f58" y="f59"/>
                  <a:pt x="f60" y="f61"/>
                  <a:pt x="f18" y="f62"/>
                </a:cubicBezTo>
                <a:cubicBezTo>
                  <a:pt x="f63" y="f64"/>
                  <a:pt x="f65" y="f66"/>
                  <a:pt x="f65" y="f66"/>
                </a:cubicBezTo>
                <a:cubicBezTo>
                  <a:pt x="f67" y="f68"/>
                  <a:pt x="f1" y="f2"/>
                  <a:pt x="f69" y="f2"/>
                </a:cubicBezTo>
              </a:path>
            </a:pathLst>
          </a:custGeom>
          <a:noFill/>
          <a:ln w="9360">
            <a:solidFill>
              <a:srgbClr val="A50021"/>
            </a:solidFill>
            <a:prstDash val="solid"/>
            <a:round/>
            <a:headEnd type="arrow"/>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0" name="Freeform: Shape 9">
            <a:extLst>
              <a:ext uri="{FF2B5EF4-FFF2-40B4-BE49-F238E27FC236}">
                <a16:creationId xmlns:a16="http://schemas.microsoft.com/office/drawing/2014/main" id="{A060855C-5A2A-4F8D-8FD2-3725185D793F}"/>
              </a:ext>
            </a:extLst>
          </p:cNvPr>
          <p:cNvSpPr/>
          <p:nvPr/>
        </p:nvSpPr>
        <p:spPr>
          <a:xfrm>
            <a:off x="593640" y="2629080"/>
            <a:ext cx="663840"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0" i="0" u="none" strike="noStrike" baseline="0">
                <a:ln>
                  <a:noFill/>
                </a:ln>
                <a:solidFill>
                  <a:srgbClr val="000000"/>
                </a:solidFill>
                <a:latin typeface="Times New Roman" pitchFamily="18"/>
                <a:ea typeface="DejaVu Sans" pitchFamily="2"/>
                <a:cs typeface="DejaVu Sans" pitchFamily="2"/>
              </a:rPr>
              <a:t>foton</a:t>
            </a:r>
          </a:p>
        </p:txBody>
      </p:sp>
      <p:sp>
        <p:nvSpPr>
          <p:cNvPr id="11" name="Freeform: Shape 10">
            <a:extLst>
              <a:ext uri="{FF2B5EF4-FFF2-40B4-BE49-F238E27FC236}">
                <a16:creationId xmlns:a16="http://schemas.microsoft.com/office/drawing/2014/main" id="{14B9C58E-9127-4AF0-B648-53B79CBBECD6}"/>
              </a:ext>
            </a:extLst>
          </p:cNvPr>
          <p:cNvSpPr/>
          <p:nvPr/>
        </p:nvSpPr>
        <p:spPr>
          <a:xfrm>
            <a:off x="3981600" y="2438280"/>
            <a:ext cx="5168880" cy="1556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1" u="none" strike="noStrike" baseline="0">
                <a:ln>
                  <a:noFill/>
                </a:ln>
                <a:solidFill>
                  <a:srgbClr val="000000"/>
                </a:solidFill>
                <a:latin typeface="Times New Roman" pitchFamily="18"/>
                <a:ea typeface="DejaVu Sans" pitchFamily="2"/>
                <a:cs typeface="DejaVu Sans" pitchFamily="2"/>
              </a:rPr>
              <a:t>Atom ne more imeti katerekoli energije.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Ima lahko samo določene energije, za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katere pravimo, da ustrezajo določenim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energijskim stanjem.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name="page29">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7BDCFCD-65EE-4E07-9B61-9E1BC712289A}"/>
              </a:ext>
            </a:extLst>
          </p:cNvPr>
          <p:cNvSpPr/>
          <p:nvPr/>
        </p:nvSpPr>
        <p:spPr>
          <a:xfrm>
            <a:off x="477720" y="601560"/>
            <a:ext cx="187560" cy="519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3" name="Freeform: Shape 2">
            <a:extLst>
              <a:ext uri="{FF2B5EF4-FFF2-40B4-BE49-F238E27FC236}">
                <a16:creationId xmlns:a16="http://schemas.microsoft.com/office/drawing/2014/main" id="{93CAE86B-C67D-4469-9E09-A44380DCE8F0}"/>
              </a:ext>
            </a:extLst>
          </p:cNvPr>
          <p:cNvSpPr/>
          <p:nvPr/>
        </p:nvSpPr>
        <p:spPr>
          <a:xfrm>
            <a:off x="304560" y="304920"/>
            <a:ext cx="8529120" cy="2528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Elektron ima najnižjo energijo, ko je najbliže jedru. Takrat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je v </a:t>
            </a:r>
            <a:r>
              <a:rPr lang="sl-SI" sz="2800" b="0" i="0" u="none" strike="noStrike" baseline="0">
                <a:ln>
                  <a:noFill/>
                </a:ln>
                <a:solidFill>
                  <a:srgbClr val="3333CC"/>
                </a:solidFill>
                <a:latin typeface="Times New Roman" pitchFamily="18"/>
                <a:ea typeface="DejaVu Sans" pitchFamily="2"/>
                <a:cs typeface="DejaVu Sans" pitchFamily="2"/>
              </a:rPr>
              <a:t>osnovnem stanju</a:t>
            </a:r>
            <a:r>
              <a:rPr lang="sl-SI" sz="2800" b="0" i="0" u="none" strike="noStrike" baseline="0">
                <a:ln>
                  <a:noFill/>
                </a:ln>
                <a:solidFill>
                  <a:srgbClr val="000000"/>
                </a:solidFill>
                <a:latin typeface="Times New Roman" pitchFamily="18"/>
                <a:ea typeface="DejaVu Sans" pitchFamily="2"/>
                <a:cs typeface="DejaVu Sans" pitchFamily="2"/>
              </a:rPr>
              <a:t> in ima energijo </a:t>
            </a:r>
            <a:r>
              <a:rPr lang="sl-SI" sz="2800" b="0" i="0" u="none" strike="noStrike" baseline="0">
                <a:ln>
                  <a:noFill/>
                </a:ln>
                <a:solidFill>
                  <a:srgbClr val="990099"/>
                </a:solidFill>
                <a:latin typeface="Times New Roman" pitchFamily="18"/>
                <a:ea typeface="DejaVu Sans" pitchFamily="2"/>
                <a:cs typeface="DejaVu Sans" pitchFamily="2"/>
              </a:rPr>
              <a:t>E</a:t>
            </a:r>
            <a:r>
              <a:rPr lang="sl-SI" sz="2800" b="0" i="0" u="none" strike="noStrike" baseline="-25000">
                <a:ln>
                  <a:noFill/>
                </a:ln>
                <a:solidFill>
                  <a:srgbClr val="990099"/>
                </a:solidFill>
                <a:latin typeface="Times New Roman" pitchFamily="18"/>
                <a:ea typeface="DejaVu Sans" pitchFamily="2"/>
                <a:cs typeface="DejaVu Sans" pitchFamily="2"/>
              </a:rPr>
              <a:t>0</a:t>
            </a:r>
            <a:r>
              <a:rPr lang="sl-SI" sz="2800" b="0" i="0" u="none" strike="noStrike" baseline="0">
                <a:ln>
                  <a:noFill/>
                </a:ln>
                <a:solidFill>
                  <a:srgbClr val="000000"/>
                </a:solidFill>
                <a:latin typeface="Times New Roman" pitchFamily="18"/>
                <a:ea typeface="DejaVu Sans" pitchFamily="2"/>
                <a:cs typeface="DejaVu Sans" pitchFamily="2"/>
              </a:rPr>
              <a:t>. Za </a:t>
            </a:r>
            <a:r>
              <a:rPr lang="sl-SI" sz="2800" b="0" i="0" u="none" strike="noStrike" baseline="0">
                <a:ln>
                  <a:noFill/>
                </a:ln>
                <a:solidFill>
                  <a:srgbClr val="FF0000"/>
                </a:solidFill>
                <a:latin typeface="Times New Roman" pitchFamily="18"/>
                <a:ea typeface="DejaVu Sans" pitchFamily="2"/>
                <a:cs typeface="DejaVu Sans" pitchFamily="2"/>
              </a:rPr>
              <a:t>vodikov atom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je ta vrednost </a:t>
            </a:r>
            <a:r>
              <a:rPr lang="sl-SI" sz="2800" b="0" i="0" u="none" strike="noStrike" baseline="0">
                <a:ln>
                  <a:noFill/>
                </a:ln>
                <a:solidFill>
                  <a:srgbClr val="FF0000"/>
                </a:solidFill>
                <a:latin typeface="Times New Roman" pitchFamily="18"/>
                <a:ea typeface="DejaVu Sans" pitchFamily="2"/>
                <a:cs typeface="DejaVu Sans" pitchFamily="2"/>
              </a:rPr>
              <a:t>E</a:t>
            </a:r>
            <a:r>
              <a:rPr lang="sl-SI" sz="2800" b="0" i="0" u="none" strike="noStrike" baseline="-25000">
                <a:ln>
                  <a:noFill/>
                </a:ln>
                <a:solidFill>
                  <a:srgbClr val="FF0000"/>
                </a:solidFill>
                <a:latin typeface="Times New Roman" pitchFamily="18"/>
                <a:ea typeface="DejaVu Sans" pitchFamily="2"/>
                <a:cs typeface="DejaVu Sans" pitchFamily="2"/>
              </a:rPr>
              <a:t>0</a:t>
            </a:r>
            <a:r>
              <a:rPr lang="sl-SI" sz="2800" b="0" i="0" u="none" strike="noStrike" baseline="0">
                <a:ln>
                  <a:noFill/>
                </a:ln>
                <a:solidFill>
                  <a:srgbClr val="FF0000"/>
                </a:solidFill>
                <a:latin typeface="Times New Roman" pitchFamily="18"/>
                <a:ea typeface="DejaVu Sans" pitchFamily="2"/>
                <a:cs typeface="DejaVu Sans" pitchFamily="2"/>
              </a:rPr>
              <a:t>= - 13,6 eV</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Energijo lahko merimo tudi v elektron voltih (eV).  </a:t>
            </a:r>
            <a:r>
              <a:rPr lang="sl-SI" sz="2000" b="1" i="1" u="none" strike="noStrike" baseline="0">
                <a:ln>
                  <a:noFill/>
                </a:ln>
                <a:solidFill>
                  <a:srgbClr val="000000"/>
                </a:solidFill>
                <a:latin typeface="Times New Roman" pitchFamily="18"/>
                <a:ea typeface="DejaVu Sans" pitchFamily="2"/>
                <a:cs typeface="DejaVu Sans" pitchFamily="2"/>
              </a:rPr>
              <a:t>1eV</a:t>
            </a:r>
            <a:r>
              <a:rPr lang="sl-SI" sz="2000" b="0" i="1" u="none" strike="noStrike" baseline="0">
                <a:ln>
                  <a:noFill/>
                </a:ln>
                <a:solidFill>
                  <a:srgbClr val="000000"/>
                </a:solidFill>
                <a:latin typeface="Times New Roman" pitchFamily="18"/>
                <a:ea typeface="DejaVu Sans" pitchFamily="2"/>
                <a:cs typeface="DejaVu Sans" pitchFamily="2"/>
              </a:rPr>
              <a:t> je energija, ki jo pridobi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elektron, ko preteče napetost 1V.</a:t>
            </a:r>
          </a:p>
        </p:txBody>
      </p:sp>
      <p:sp>
        <p:nvSpPr>
          <p:cNvPr id="4" name="Freeform: Shape 3">
            <a:extLst>
              <a:ext uri="{FF2B5EF4-FFF2-40B4-BE49-F238E27FC236}">
                <a16:creationId xmlns:a16="http://schemas.microsoft.com/office/drawing/2014/main" id="{984C5997-22D3-4A8A-8C88-FDF0054CD640}"/>
              </a:ext>
            </a:extLst>
          </p:cNvPr>
          <p:cNvSpPr/>
          <p:nvPr/>
        </p:nvSpPr>
        <p:spPr>
          <a:xfrm>
            <a:off x="155520" y="2895479"/>
            <a:ext cx="9000000" cy="2654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Na vseh večjih radijih ima elektron večjo energijo. Če želimo spraviti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elektron v prvo vzbujeno stanje, (to je na prvi večji radij od osnovnega),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mu moramo dovesti energijo. To najlaže storimo tako, da ga obsevamo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s fotoni s pravo valovno dolžino.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Če ima foton pravo valovno dolžino, ga bo elektron absorbiral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preskočil na višji nivo, torej na večji radij!</a:t>
            </a:r>
          </a:p>
        </p:txBody>
      </p:sp>
      <p:pic>
        <p:nvPicPr>
          <p:cNvPr id="5" name="Picture 4">
            <a:extLst>
              <a:ext uri="{FF2B5EF4-FFF2-40B4-BE49-F238E27FC236}">
                <a16:creationId xmlns:a16="http://schemas.microsoft.com/office/drawing/2014/main" id="{7956C669-123C-44A5-BF70-ADF6B0EF6E92}"/>
              </a:ext>
            </a:extLst>
          </p:cNvPr>
          <p:cNvPicPr>
            <a:picLocks noChangeAspect="1"/>
          </p:cNvPicPr>
          <p:nvPr/>
        </p:nvPicPr>
        <p:blipFill>
          <a:blip r:embed="rId3">
            <a:lum/>
            <a:alphaModFix/>
          </a:blip>
          <a:srcRect/>
          <a:stretch>
            <a:fillRect/>
          </a:stretch>
        </p:blipFill>
        <p:spPr>
          <a:xfrm>
            <a:off x="763560" y="5562720"/>
            <a:ext cx="460439" cy="990360"/>
          </a:xfrm>
          <a:prstGeom prst="rect">
            <a:avLst/>
          </a:prstGeom>
          <a:noFill/>
          <a:ln>
            <a:noFill/>
          </a:ln>
        </p:spPr>
      </p:pic>
      <p:pic>
        <p:nvPicPr>
          <p:cNvPr id="6" name="Picture 5">
            <a:extLst>
              <a:ext uri="{FF2B5EF4-FFF2-40B4-BE49-F238E27FC236}">
                <a16:creationId xmlns:a16="http://schemas.microsoft.com/office/drawing/2014/main" id="{B50538C3-90AA-44C8-BA10-9C141A0DBBDD}"/>
              </a:ext>
            </a:extLst>
          </p:cNvPr>
          <p:cNvPicPr>
            <a:picLocks noChangeAspect="1"/>
          </p:cNvPicPr>
          <p:nvPr/>
        </p:nvPicPr>
        <p:blipFill>
          <a:blip r:embed="rId4">
            <a:lum/>
            <a:alphaModFix/>
          </a:blip>
          <a:srcRect/>
          <a:stretch>
            <a:fillRect/>
          </a:stretch>
        </p:blipFill>
        <p:spPr>
          <a:xfrm>
            <a:off x="5257800" y="1143000"/>
            <a:ext cx="768240" cy="93672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86DC8D44-D85B-490C-833B-0852BBF943A5}"/>
              </a:ext>
            </a:extLst>
          </p:cNvPr>
          <p:cNvSpPr/>
          <p:nvPr/>
        </p:nvSpPr>
        <p:spPr>
          <a:xfrm>
            <a:off x="225720" y="457200"/>
            <a:ext cx="8484840" cy="2653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Težko je bilo na prvo mesto postaviti samo eno snov, kajti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bilo je očitno, da je svet nadvse raznolik.</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99"/>
                </a:solidFill>
                <a:latin typeface="Times New Roman" pitchFamily="18"/>
                <a:ea typeface="DejaVu Sans" pitchFamily="2"/>
                <a:cs typeface="DejaVu Sans" pitchFamily="2"/>
              </a:rPr>
              <a:t>ENPEDOKLEJ</a:t>
            </a:r>
            <a:r>
              <a:rPr lang="sl-SI" sz="2800" b="0" i="0" u="none" strike="noStrike" baseline="0">
                <a:ln>
                  <a:noFill/>
                </a:ln>
                <a:solidFill>
                  <a:srgbClr val="000000"/>
                </a:solidFill>
                <a:latin typeface="Times New Roman" pitchFamily="18"/>
                <a:ea typeface="DejaVu Sans" pitchFamily="2"/>
                <a:cs typeface="DejaVu Sans" pitchFamily="2"/>
              </a:rPr>
              <a:t> je prišel na zamisel, da bi ideje njegovih</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predhodnikov združil in je učil, da svet gradijo štiri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osnovne snovi: </a:t>
            </a:r>
            <a:r>
              <a:rPr lang="sl-SI" sz="2800" b="0" i="0" u="none" strike="noStrike" baseline="0">
                <a:ln>
                  <a:noFill/>
                </a:ln>
                <a:solidFill>
                  <a:srgbClr val="FF00FF"/>
                </a:solidFill>
                <a:latin typeface="Times New Roman" pitchFamily="18"/>
                <a:ea typeface="DejaVu Sans" pitchFamily="2"/>
                <a:cs typeface="DejaVu Sans" pitchFamily="2"/>
              </a:rPr>
              <a:t>OGENJ</a:t>
            </a:r>
            <a:r>
              <a:rPr lang="sl-SI" sz="2800" b="0" i="0" u="none" strike="noStrike" baseline="0">
                <a:ln>
                  <a:noFill/>
                </a:ln>
                <a:solidFill>
                  <a:srgbClr val="000000"/>
                </a:solidFill>
                <a:latin typeface="Times New Roman" pitchFamily="18"/>
                <a:ea typeface="DejaVu Sans" pitchFamily="2"/>
                <a:cs typeface="DejaVu Sans" pitchFamily="2"/>
              </a:rPr>
              <a:t>, </a:t>
            </a:r>
            <a:r>
              <a:rPr lang="sl-SI" sz="2800" b="0" i="0" u="none" strike="noStrike" baseline="0">
                <a:ln>
                  <a:noFill/>
                </a:ln>
                <a:solidFill>
                  <a:srgbClr val="FF00FF"/>
                </a:solidFill>
                <a:latin typeface="Times New Roman" pitchFamily="18"/>
                <a:ea typeface="DejaVu Sans" pitchFamily="2"/>
                <a:cs typeface="DejaVu Sans" pitchFamily="2"/>
              </a:rPr>
              <a:t>ZEMLJA</a:t>
            </a:r>
            <a:r>
              <a:rPr lang="sl-SI" sz="2800" b="0" i="0" u="none" strike="noStrike" baseline="0">
                <a:ln>
                  <a:noFill/>
                </a:ln>
                <a:solidFill>
                  <a:srgbClr val="000000"/>
                </a:solidFill>
                <a:latin typeface="Times New Roman" pitchFamily="18"/>
                <a:ea typeface="DejaVu Sans" pitchFamily="2"/>
                <a:cs typeface="DejaVu Sans" pitchFamily="2"/>
              </a:rPr>
              <a:t>, </a:t>
            </a:r>
            <a:r>
              <a:rPr lang="sl-SI" sz="2800" b="0" i="0" u="none" strike="noStrike" baseline="0">
                <a:ln>
                  <a:noFill/>
                </a:ln>
                <a:solidFill>
                  <a:srgbClr val="FF00FF"/>
                </a:solidFill>
                <a:latin typeface="Times New Roman" pitchFamily="18"/>
                <a:ea typeface="DejaVu Sans" pitchFamily="2"/>
                <a:cs typeface="DejaVu Sans" pitchFamily="2"/>
              </a:rPr>
              <a:t>VODA</a:t>
            </a:r>
            <a:r>
              <a:rPr lang="sl-SI" sz="2800" b="0" i="0" u="none" strike="noStrike" baseline="0">
                <a:ln>
                  <a:noFill/>
                </a:ln>
                <a:solidFill>
                  <a:srgbClr val="000000"/>
                </a:solidFill>
                <a:latin typeface="Times New Roman" pitchFamily="18"/>
                <a:ea typeface="DejaVu Sans" pitchFamily="2"/>
                <a:cs typeface="DejaVu Sans" pitchFamily="2"/>
              </a:rPr>
              <a:t> in </a:t>
            </a:r>
            <a:r>
              <a:rPr lang="sl-SI" sz="2800" b="0" i="0" u="none" strike="noStrike" baseline="0">
                <a:ln>
                  <a:noFill/>
                </a:ln>
                <a:solidFill>
                  <a:srgbClr val="FF00FF"/>
                </a:solidFill>
                <a:latin typeface="Times New Roman" pitchFamily="18"/>
                <a:ea typeface="DejaVu Sans" pitchFamily="2"/>
                <a:cs typeface="DejaVu Sans" pitchFamily="2"/>
              </a:rPr>
              <a:t>ZRAK</a:t>
            </a: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3" name="Freeform: Shape 2">
            <a:extLst>
              <a:ext uri="{FF2B5EF4-FFF2-40B4-BE49-F238E27FC236}">
                <a16:creationId xmlns:a16="http://schemas.microsoft.com/office/drawing/2014/main" id="{7841C66A-FEFB-497D-AA29-8414891B73DC}"/>
              </a:ext>
            </a:extLst>
          </p:cNvPr>
          <p:cNvSpPr/>
          <p:nvPr/>
        </p:nvSpPr>
        <p:spPr>
          <a:xfrm rot="2719800">
            <a:off x="2174162" y="5251991"/>
            <a:ext cx="1501920" cy="1528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4" name="Freeform: Shape 3">
            <a:extLst>
              <a:ext uri="{FF2B5EF4-FFF2-40B4-BE49-F238E27FC236}">
                <a16:creationId xmlns:a16="http://schemas.microsoft.com/office/drawing/2014/main" id="{FDA064F0-BE0F-4F1F-894E-FD1AADF76AAB}"/>
              </a:ext>
            </a:extLst>
          </p:cNvPr>
          <p:cNvSpPr/>
          <p:nvPr/>
        </p:nvSpPr>
        <p:spPr>
          <a:xfrm>
            <a:off x="3582000" y="3276720"/>
            <a:ext cx="97164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ogenj</a:t>
            </a:r>
          </a:p>
        </p:txBody>
      </p:sp>
      <p:sp>
        <p:nvSpPr>
          <p:cNvPr id="5" name="Freeform: Shape 4">
            <a:extLst>
              <a:ext uri="{FF2B5EF4-FFF2-40B4-BE49-F238E27FC236}">
                <a16:creationId xmlns:a16="http://schemas.microsoft.com/office/drawing/2014/main" id="{0E5DEF75-E8D1-4E3E-A1F3-CD030BE2B85E}"/>
              </a:ext>
            </a:extLst>
          </p:cNvPr>
          <p:cNvSpPr/>
          <p:nvPr/>
        </p:nvSpPr>
        <p:spPr>
          <a:xfrm>
            <a:off x="3582360" y="6019919"/>
            <a:ext cx="87264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voda</a:t>
            </a:r>
          </a:p>
        </p:txBody>
      </p:sp>
      <p:sp>
        <p:nvSpPr>
          <p:cNvPr id="6" name="Freeform: Shape 5">
            <a:extLst>
              <a:ext uri="{FF2B5EF4-FFF2-40B4-BE49-F238E27FC236}">
                <a16:creationId xmlns:a16="http://schemas.microsoft.com/office/drawing/2014/main" id="{9C2331FD-FE5C-494A-9356-B1F71B1D3D4F}"/>
              </a:ext>
            </a:extLst>
          </p:cNvPr>
          <p:cNvSpPr/>
          <p:nvPr/>
        </p:nvSpPr>
        <p:spPr>
          <a:xfrm>
            <a:off x="5165640" y="4562640"/>
            <a:ext cx="112572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zemlja</a:t>
            </a:r>
          </a:p>
        </p:txBody>
      </p:sp>
      <p:sp>
        <p:nvSpPr>
          <p:cNvPr id="7" name="Freeform: Shape 6">
            <a:extLst>
              <a:ext uri="{FF2B5EF4-FFF2-40B4-BE49-F238E27FC236}">
                <a16:creationId xmlns:a16="http://schemas.microsoft.com/office/drawing/2014/main" id="{43FF480F-C50F-4492-8C97-C4AB725435FC}"/>
              </a:ext>
            </a:extLst>
          </p:cNvPr>
          <p:cNvSpPr/>
          <p:nvPr/>
        </p:nvSpPr>
        <p:spPr>
          <a:xfrm>
            <a:off x="2042280" y="4638600"/>
            <a:ext cx="79200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zrak</a:t>
            </a:r>
          </a:p>
        </p:txBody>
      </p:sp>
      <p:pic>
        <p:nvPicPr>
          <p:cNvPr id="8" name="Picture 7">
            <a:extLst>
              <a:ext uri="{FF2B5EF4-FFF2-40B4-BE49-F238E27FC236}">
                <a16:creationId xmlns:a16="http://schemas.microsoft.com/office/drawing/2014/main" id="{20BF0AA7-533E-428B-8C67-6EC1A38CA6C7}"/>
              </a:ext>
            </a:extLst>
          </p:cNvPr>
          <p:cNvPicPr>
            <a:picLocks noChangeAspect="1"/>
          </p:cNvPicPr>
          <p:nvPr/>
        </p:nvPicPr>
        <p:blipFill>
          <a:blip r:embed="rId3">
            <a:lum/>
            <a:alphaModFix/>
          </a:blip>
          <a:srcRect/>
          <a:stretch>
            <a:fillRect/>
          </a:stretch>
        </p:blipFill>
        <p:spPr>
          <a:xfrm>
            <a:off x="3389400" y="4537080"/>
            <a:ext cx="1297080" cy="866880"/>
          </a:xfrm>
          <a:prstGeom prst="rect">
            <a:avLst/>
          </a:prstGeom>
          <a:noFill/>
          <a:ln>
            <a:noFill/>
          </a:ln>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name="page30">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650DCDA-87A3-4DF0-A2F1-E9AC5C7B0BB3}"/>
              </a:ext>
            </a:extLst>
          </p:cNvPr>
          <p:cNvSpPr/>
          <p:nvPr/>
        </p:nvSpPr>
        <p:spPr>
          <a:xfrm>
            <a:off x="228600" y="-8878"/>
            <a:ext cx="8625689" cy="23371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1749"/>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dirty="0">
                <a:ln>
                  <a:noFill/>
                </a:ln>
                <a:solidFill>
                  <a:srgbClr val="000000"/>
                </a:solidFill>
                <a:latin typeface="Times New Roman" pitchFamily="18"/>
                <a:ea typeface="DejaVu Sans" pitchFamily="2"/>
                <a:cs typeface="DejaVu Sans" pitchFamily="2"/>
              </a:rPr>
              <a:t>Kakšno valovno dolžino mora imeti foton, da ga elektron lahko absorbira?</a:t>
            </a:r>
          </a:p>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dirty="0">
                <a:ln>
                  <a:noFill/>
                </a:ln>
                <a:solidFill>
                  <a:srgbClr val="A50021"/>
                </a:solidFill>
                <a:latin typeface="Times New Roman" pitchFamily="18"/>
                <a:ea typeface="DejaVu Sans" pitchFamily="2"/>
                <a:cs typeface="DejaVu Sans" pitchFamily="2"/>
              </a:rPr>
              <a:t>E0…energija elektrona v osnovnem stanju</a:t>
            </a:r>
          </a:p>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dirty="0">
                <a:ln>
                  <a:noFill/>
                </a:ln>
                <a:solidFill>
                  <a:srgbClr val="A50021"/>
                </a:solidFill>
                <a:latin typeface="Times New Roman" pitchFamily="18"/>
                <a:ea typeface="DejaVu Sans" pitchFamily="2"/>
                <a:cs typeface="DejaVu Sans" pitchFamily="2"/>
              </a:rPr>
              <a:t>E1…energija elektrona v prvem vzbujenem stanju</a:t>
            </a:r>
          </a:p>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dirty="0">
                <a:ln>
                  <a:noFill/>
                </a:ln>
                <a:solidFill>
                  <a:srgbClr val="A50021"/>
                </a:solidFill>
                <a:latin typeface="Symbol" pitchFamily="18"/>
                <a:ea typeface="DejaVu Sans" pitchFamily="2"/>
                <a:cs typeface="DejaVu Sans" pitchFamily="2"/>
              </a:rPr>
              <a:t></a:t>
            </a:r>
            <a:r>
              <a:rPr lang="sl-SI" sz="2000" b="0" i="1" u="none" strike="noStrike" baseline="0" dirty="0">
                <a:ln>
                  <a:noFill/>
                </a:ln>
                <a:solidFill>
                  <a:srgbClr val="A50021"/>
                </a:solidFill>
                <a:latin typeface="Times New Roman" pitchFamily="18"/>
                <a:ea typeface="DejaVu Sans" pitchFamily="2"/>
                <a:cs typeface="DejaVu Sans" pitchFamily="2"/>
              </a:rPr>
              <a:t>…frekvenca fotona, ki jo iščemo</a:t>
            </a:r>
          </a:p>
        </p:txBody>
      </p:sp>
      <p:sp>
        <p:nvSpPr>
          <p:cNvPr id="3" name="Freeform: Shape 2">
            <a:extLst>
              <a:ext uri="{FF2B5EF4-FFF2-40B4-BE49-F238E27FC236}">
                <a16:creationId xmlns:a16="http://schemas.microsoft.com/office/drawing/2014/main" id="{0AF63A14-03BD-4B9A-9458-2C9565D102BF}"/>
              </a:ext>
            </a:extLst>
          </p:cNvPr>
          <p:cNvSpPr/>
          <p:nvPr/>
        </p:nvSpPr>
        <p:spPr>
          <a:xfrm>
            <a:off x="221760" y="2286000"/>
            <a:ext cx="8309879" cy="4167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Energijo fotona lahko izračunamo po Planckovi enačbi: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			</a:t>
            </a:r>
            <a:r>
              <a:rPr lang="sl-SI" sz="2400" b="0" i="1"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E = h·</a:t>
            </a:r>
            <a:r>
              <a:rPr lang="sl-SI" sz="2400" b="0" i="0" u="none" strike="noStrike" baseline="0">
                <a:ln>
                  <a:noFill/>
                </a:ln>
                <a:solidFill>
                  <a:srgbClr val="0000CC"/>
                </a:solidFill>
                <a:effectLst>
                  <a:outerShdw dist="17961" dir="2700000">
                    <a:scrgbClr r="0" g="0" b="0"/>
                  </a:outerShdw>
                </a:effectLst>
                <a:latin typeface="Symbol" pitchFamily="18"/>
                <a:ea typeface="DejaVu Sans" pitchFamily="2"/>
                <a:cs typeface="DejaVu Sans" pitchFamily="2"/>
              </a:rPr>
              <a:t></a:t>
            </a:r>
            <a:r>
              <a:rPr lang="sl-SI" sz="2400" b="0" i="0"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Ta energija mora biti enaka razliki energije med obema nivojema: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			</a:t>
            </a:r>
            <a:r>
              <a:rPr lang="sl-SI" sz="2400" b="0" i="1" u="none" strike="noStrike" baseline="0">
                <a:ln>
                  <a:noFill/>
                </a:ln>
                <a:solidFill>
                  <a:srgbClr val="FF00FF"/>
                </a:solidFill>
                <a:effectLst>
                  <a:outerShdw dist="17961" dir="2700000">
                    <a:scrgbClr r="0" g="0" b="0"/>
                  </a:outerShdw>
                </a:effectLst>
                <a:latin typeface="Symbol" pitchFamily="18"/>
                <a:ea typeface="DejaVu Sans" pitchFamily="2"/>
                <a:cs typeface="DejaVu Sans" pitchFamily="2"/>
              </a:rPr>
              <a:t></a:t>
            </a:r>
            <a:r>
              <a:rPr lang="sl-SI" sz="2400" b="0" i="1" u="none" strike="noStrike" baseline="0">
                <a:ln>
                  <a:noFill/>
                </a:ln>
                <a:solidFill>
                  <a:srgbClr val="FF00FF"/>
                </a:solidFill>
                <a:effectLst>
                  <a:outerShdw dist="17961" dir="2700000">
                    <a:scrgbClr r="0" g="0" b="0"/>
                  </a:outerShdw>
                </a:effectLst>
                <a:latin typeface="Times New Roman" pitchFamily="18"/>
                <a:ea typeface="DejaVu Sans" pitchFamily="2"/>
                <a:cs typeface="DejaVu Sans" pitchFamily="2"/>
              </a:rPr>
              <a:t> E = |E</a:t>
            </a:r>
            <a:r>
              <a:rPr lang="sl-SI" sz="2400" b="0" i="1" u="none" strike="noStrike" baseline="-25000">
                <a:ln>
                  <a:noFill/>
                </a:ln>
                <a:solidFill>
                  <a:srgbClr val="FF00FF"/>
                </a:solidFill>
                <a:effectLst>
                  <a:outerShdw dist="17961" dir="2700000">
                    <a:scrgbClr r="0" g="0" b="0"/>
                  </a:outerShdw>
                </a:effectLst>
                <a:latin typeface="Times New Roman" pitchFamily="18"/>
                <a:ea typeface="DejaVu Sans" pitchFamily="2"/>
                <a:cs typeface="DejaVu Sans" pitchFamily="2"/>
              </a:rPr>
              <a:t>0</a:t>
            </a:r>
            <a:r>
              <a:rPr lang="sl-SI" sz="2400" b="0" i="1" u="none" strike="noStrike" baseline="0">
                <a:ln>
                  <a:noFill/>
                </a:ln>
                <a:solidFill>
                  <a:srgbClr val="FF00FF"/>
                </a:solidFill>
                <a:effectLst>
                  <a:outerShdw dist="17961" dir="2700000">
                    <a:scrgbClr r="0" g="0" b="0"/>
                  </a:outerShdw>
                </a:effectLst>
                <a:latin typeface="Times New Roman" pitchFamily="18"/>
                <a:ea typeface="DejaVu Sans" pitchFamily="2"/>
                <a:cs typeface="DejaVu Sans" pitchFamily="2"/>
              </a:rPr>
              <a:t> - E</a:t>
            </a:r>
            <a:r>
              <a:rPr lang="sl-SI" sz="2400" b="0" i="1" u="none" strike="noStrike" baseline="-25000">
                <a:ln>
                  <a:noFill/>
                </a:ln>
                <a:solidFill>
                  <a:srgbClr val="FF00FF"/>
                </a:solidFill>
                <a:effectLst>
                  <a:outerShdw dist="17961" dir="2700000">
                    <a:scrgbClr r="0" g="0" b="0"/>
                  </a:outerShdw>
                </a:effectLst>
                <a:latin typeface="Times New Roman" pitchFamily="18"/>
                <a:ea typeface="DejaVu Sans" pitchFamily="2"/>
                <a:cs typeface="DejaVu Sans" pitchFamily="2"/>
              </a:rPr>
              <a:t>1</a:t>
            </a:r>
            <a:r>
              <a:rPr lang="sl-SI" sz="2400" b="0" i="1" u="none" strike="noStrike" baseline="0">
                <a:ln>
                  <a:noFill/>
                </a:ln>
                <a:solidFill>
                  <a:srgbClr val="FF00FF"/>
                </a:solidFill>
                <a:effectLst>
                  <a:outerShdw dist="17961" dir="2700000">
                    <a:scrgbClr r="0" g="0" b="0"/>
                  </a:outerShdw>
                </a:effectLst>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Frekvenca fotona potem je: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400" b="1" i="0" u="none" strike="noStrike" baseline="0">
                <a:ln>
                  <a:noFill/>
                </a:ln>
                <a:solidFill>
                  <a:srgbClr val="0000CC"/>
                </a:solidFill>
                <a:effectLst>
                  <a:outerShdw dist="17961" dir="2700000">
                    <a:scrgbClr r="0" g="0" b="0"/>
                  </a:outerShdw>
                </a:effectLst>
                <a:latin typeface="Symbol" pitchFamily="18"/>
                <a:ea typeface="DejaVu Sans" pitchFamily="2"/>
                <a:cs typeface="DejaVu Sans" pitchFamily="2"/>
              </a:rPr>
              <a:t></a:t>
            </a:r>
            <a:r>
              <a:rPr lang="sl-SI" sz="2400" b="1" i="0"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 =</a:t>
            </a:r>
          </a:p>
        </p:txBody>
      </p:sp>
      <p:sp>
        <p:nvSpPr>
          <p:cNvPr id="4" name="Straight Connector 3">
            <a:extLst>
              <a:ext uri="{FF2B5EF4-FFF2-40B4-BE49-F238E27FC236}">
                <a16:creationId xmlns:a16="http://schemas.microsoft.com/office/drawing/2014/main" id="{820018F6-F3EB-4C18-B71D-60B5DECDEF92}"/>
              </a:ext>
            </a:extLst>
          </p:cNvPr>
          <p:cNvSpPr/>
          <p:nvPr/>
        </p:nvSpPr>
        <p:spPr>
          <a:xfrm>
            <a:off x="3581279" y="6172200"/>
            <a:ext cx="1143001" cy="0"/>
          </a:xfrm>
          <a:prstGeom prst="line">
            <a:avLst/>
          </a:prstGeom>
          <a:noFill/>
          <a:ln w="19080">
            <a:solidFill>
              <a:srgbClr val="0000CC"/>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198BD562-1CA9-40F0-AA42-AC8558C5710B}"/>
              </a:ext>
            </a:extLst>
          </p:cNvPr>
          <p:cNvSpPr/>
          <p:nvPr/>
        </p:nvSpPr>
        <p:spPr>
          <a:xfrm>
            <a:off x="3596040" y="5715000"/>
            <a:ext cx="1151640" cy="8758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1"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|E</a:t>
            </a:r>
            <a:r>
              <a:rPr lang="sl-SI" sz="2400" b="1" i="1" u="none" strike="noStrike" baseline="-25000">
                <a:ln>
                  <a:noFill/>
                </a:ln>
                <a:solidFill>
                  <a:srgbClr val="0000CC"/>
                </a:solidFill>
                <a:effectLst>
                  <a:outerShdw dist="17961" dir="2700000">
                    <a:scrgbClr r="0" g="0" b="0"/>
                  </a:outerShdw>
                </a:effectLst>
                <a:latin typeface="Times New Roman" pitchFamily="18"/>
                <a:ea typeface="DejaVu Sans" pitchFamily="2"/>
                <a:cs typeface="DejaVu Sans" pitchFamily="2"/>
              </a:rPr>
              <a:t>0</a:t>
            </a:r>
            <a:r>
              <a:rPr lang="sl-SI" sz="2400" b="1" i="1"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 - E</a:t>
            </a:r>
            <a:r>
              <a:rPr lang="sl-SI" sz="2400" b="1" i="1" u="none" strike="noStrike" baseline="-25000">
                <a:ln>
                  <a:noFill/>
                </a:ln>
                <a:solidFill>
                  <a:srgbClr val="0000CC"/>
                </a:solidFill>
                <a:effectLst>
                  <a:outerShdw dist="17961" dir="2700000">
                    <a:scrgbClr r="0" g="0" b="0"/>
                  </a:outerShdw>
                </a:effectLst>
                <a:latin typeface="Times New Roman" pitchFamily="18"/>
                <a:ea typeface="DejaVu Sans" pitchFamily="2"/>
                <a:cs typeface="DejaVu Sans" pitchFamily="2"/>
              </a:rPr>
              <a:t>1</a:t>
            </a:r>
            <a:r>
              <a:rPr lang="sl-SI" sz="2400" b="1" i="1"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1" u="none" strike="noStrike" baseline="0">
                <a:ln>
                  <a:noFill/>
                </a:ln>
                <a:solidFill>
                  <a:srgbClr val="0000CC"/>
                </a:solidFill>
                <a:effectLst>
                  <a:outerShdw dist="17961" dir="2700000">
                    <a:scrgbClr r="0" g="0" b="0"/>
                  </a:outerShdw>
                </a:effectLst>
                <a:latin typeface="Times New Roman" pitchFamily="18"/>
                <a:ea typeface="DejaVu Sans" pitchFamily="2"/>
                <a:cs typeface="DejaVu Sans" pitchFamily="2"/>
              </a:rPr>
              <a:t>     h</a:t>
            </a:r>
          </a:p>
        </p:txBody>
      </p:sp>
      <p:pic>
        <p:nvPicPr>
          <p:cNvPr id="6" name="Picture 5">
            <a:extLst>
              <a:ext uri="{FF2B5EF4-FFF2-40B4-BE49-F238E27FC236}">
                <a16:creationId xmlns:a16="http://schemas.microsoft.com/office/drawing/2014/main" id="{20D2EAD5-0352-4A57-9F1D-55A3A9683576}"/>
              </a:ext>
            </a:extLst>
          </p:cNvPr>
          <p:cNvPicPr>
            <a:picLocks noChangeAspect="1"/>
          </p:cNvPicPr>
          <p:nvPr/>
        </p:nvPicPr>
        <p:blipFill>
          <a:blip r:embed="rId3">
            <a:lum/>
            <a:alphaModFix/>
          </a:blip>
          <a:srcRect/>
          <a:stretch>
            <a:fillRect/>
          </a:stretch>
        </p:blipFill>
        <p:spPr>
          <a:xfrm>
            <a:off x="6173640" y="533520"/>
            <a:ext cx="754199" cy="1828800"/>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name="page31">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EB9CBFD-B9AC-42B6-A9C0-508079329EE7}"/>
              </a:ext>
            </a:extLst>
          </p:cNvPr>
          <p:cNvSpPr/>
          <p:nvPr/>
        </p:nvSpPr>
        <p:spPr>
          <a:xfrm>
            <a:off x="3649679" y="2870280"/>
            <a:ext cx="511559"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1" u="none" strike="noStrike" baseline="0">
                <a:ln>
                  <a:noFill/>
                </a:ln>
                <a:solidFill>
                  <a:srgbClr val="6600CC"/>
                </a:solidFill>
                <a:latin typeface="Times New Roman" pitchFamily="18"/>
                <a:ea typeface="DejaVu Sans" pitchFamily="2"/>
                <a:cs typeface="DejaVu Sans" pitchFamily="2"/>
              </a:rPr>
              <a:t>c</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1" i="0" u="none" strike="noStrike" baseline="0">
                <a:ln>
                  <a:noFill/>
                </a:ln>
                <a:solidFill>
                  <a:srgbClr val="6600CC"/>
                </a:solidFill>
                <a:latin typeface="Symbol" pitchFamily="18"/>
                <a:ea typeface="DejaVu Sans" pitchFamily="2"/>
                <a:cs typeface="DejaVu Sans" pitchFamily="2"/>
              </a:rPr>
              <a:t></a:t>
            </a:r>
          </a:p>
        </p:txBody>
      </p:sp>
      <p:sp>
        <p:nvSpPr>
          <p:cNvPr id="3" name="Freeform: Shape 2">
            <a:extLst>
              <a:ext uri="{FF2B5EF4-FFF2-40B4-BE49-F238E27FC236}">
                <a16:creationId xmlns:a16="http://schemas.microsoft.com/office/drawing/2014/main" id="{34317906-5584-4C04-AE37-7222FE290C22}"/>
              </a:ext>
            </a:extLst>
          </p:cNvPr>
          <p:cNvSpPr/>
          <p:nvPr/>
        </p:nvSpPr>
        <p:spPr>
          <a:xfrm>
            <a:off x="435239" y="117360"/>
            <a:ext cx="8146800" cy="4117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Zdaj, ko imamo frekvenco fotona, lahko izračunamo tudi njegovo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valovno dolžino.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Za hitrost valovanja (c) poznamo enačbo: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400" b="1" i="1" u="none" strike="noStrike" baseline="0">
                <a:ln>
                  <a:noFill/>
                </a:ln>
                <a:solidFill>
                  <a:srgbClr val="0000FF"/>
                </a:solidFill>
                <a:latin typeface="Times New Roman" pitchFamily="18"/>
                <a:ea typeface="DejaVu Sans" pitchFamily="2"/>
                <a:cs typeface="DejaVu Sans" pitchFamily="2"/>
              </a:rPr>
              <a:t>c = </a:t>
            </a:r>
            <a:r>
              <a:rPr lang="sl-SI" sz="2400" b="1" i="0" u="none" strike="noStrike" baseline="0">
                <a:ln>
                  <a:noFill/>
                </a:ln>
                <a:solidFill>
                  <a:srgbClr val="0000FF"/>
                </a:solidFill>
                <a:latin typeface="Symbol" pitchFamily="18"/>
                <a:ea typeface="DejaVu Sans" pitchFamily="2"/>
                <a:cs typeface="DejaVu Sans" pitchFamily="2"/>
              </a:rPr>
              <a:t></a:t>
            </a:r>
            <a:r>
              <a:rPr lang="sl-SI" sz="2400" b="1" i="0" u="none" strike="noStrike" baseline="0">
                <a:ln>
                  <a:noFill/>
                </a:ln>
                <a:solidFill>
                  <a:srgbClr val="0000FF"/>
                </a:solidFill>
                <a:latin typeface="Times New Roman" pitchFamily="18"/>
                <a:ea typeface="DejaVu Sans" pitchFamily="2"/>
                <a:cs typeface="DejaVu Sans" pitchFamily="2"/>
              </a:rPr>
              <a:t> </a:t>
            </a:r>
            <a:r>
              <a:rPr lang="sl-SI" sz="2400" b="1" i="1" u="none" strike="noStrike" baseline="0">
                <a:ln>
                  <a:noFill/>
                </a:ln>
                <a:solidFill>
                  <a:srgbClr val="0000FF"/>
                </a:solidFill>
                <a:latin typeface="Times New Roman" pitchFamily="18"/>
                <a:ea typeface="DejaVu Sans" pitchFamily="2"/>
                <a:cs typeface="DejaVu Sans" pitchFamily="2"/>
              </a:rPr>
              <a:t>·</a:t>
            </a:r>
            <a:r>
              <a:rPr lang="sl-SI" sz="2400" b="1" i="1" u="none" strike="noStrike" baseline="0">
                <a:ln>
                  <a:noFill/>
                </a:ln>
                <a:solidFill>
                  <a:srgbClr val="0000FF"/>
                </a:solidFill>
                <a:latin typeface="Symbol"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Iz te enačbe sledi, da je valovna dolžina enaka: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400" b="1" i="1" u="none" strike="noStrike" baseline="0">
                <a:ln>
                  <a:noFill/>
                </a:ln>
                <a:solidFill>
                  <a:srgbClr val="6600CC"/>
                </a:solidFill>
                <a:latin typeface="Symbol" pitchFamily="18"/>
                <a:ea typeface="DejaVu Sans" pitchFamily="2"/>
                <a:cs typeface="DejaVu Sans" pitchFamily="2"/>
              </a:rPr>
              <a:t></a:t>
            </a:r>
            <a:r>
              <a:rPr lang="sl-SI" sz="2400" b="1" i="1" u="none" strike="noStrike" baseline="0">
                <a:ln>
                  <a:noFill/>
                </a:ln>
                <a:solidFill>
                  <a:srgbClr val="6600CC"/>
                </a:solidFill>
                <a:latin typeface="Times New Roman" pitchFamily="18"/>
                <a:ea typeface="DejaVu Sans" pitchFamily="2"/>
                <a:cs typeface="DejaVu Sans" pitchFamily="2"/>
              </a:rPr>
              <a:t>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Hitrost fotona  je kar svetlobna hitrost: </a:t>
            </a:r>
            <a:r>
              <a:rPr lang="sl-SI" sz="2400" b="1" i="1" u="none" strike="noStrike" baseline="0">
                <a:ln>
                  <a:noFill/>
                </a:ln>
                <a:solidFill>
                  <a:srgbClr val="FF0000"/>
                </a:solidFill>
                <a:latin typeface="Times New Roman" pitchFamily="18"/>
                <a:ea typeface="DejaVu Sans" pitchFamily="2"/>
                <a:cs typeface="DejaVu Sans" pitchFamily="2"/>
              </a:rPr>
              <a:t>c = 3·10 </a:t>
            </a:r>
            <a:r>
              <a:rPr lang="sl-SI" sz="2400" b="1" i="1" u="none" strike="noStrike" baseline="30000">
                <a:ln>
                  <a:noFill/>
                </a:ln>
                <a:solidFill>
                  <a:srgbClr val="FF0000"/>
                </a:solidFill>
                <a:latin typeface="Times New Roman" pitchFamily="18"/>
                <a:ea typeface="DejaVu Sans" pitchFamily="2"/>
                <a:cs typeface="DejaVu Sans" pitchFamily="2"/>
              </a:rPr>
              <a:t>8</a:t>
            </a:r>
            <a:r>
              <a:rPr lang="sl-SI" sz="2400" b="1" i="1" u="none" strike="noStrike" baseline="0">
                <a:ln>
                  <a:noFill/>
                </a:ln>
                <a:solidFill>
                  <a:srgbClr val="FF0000"/>
                </a:solidFill>
                <a:latin typeface="Times New Roman" pitchFamily="18"/>
                <a:ea typeface="DejaVu Sans" pitchFamily="2"/>
                <a:cs typeface="DejaVu Sans" pitchFamily="2"/>
              </a:rPr>
              <a:t> m/s</a:t>
            </a:r>
            <a:r>
              <a:rPr lang="sl-SI" sz="2400" b="0" i="1" u="none" strike="noStrike" baseline="0">
                <a:ln>
                  <a:noFill/>
                </a:ln>
                <a:solidFill>
                  <a:srgbClr val="000000"/>
                </a:solidFill>
                <a:latin typeface="Times New Roman" pitchFamily="18"/>
                <a:ea typeface="DejaVu Sans" pitchFamily="2"/>
                <a:cs typeface="DejaVu Sans" pitchFamily="2"/>
              </a:rPr>
              <a:t>.</a:t>
            </a:r>
          </a:p>
        </p:txBody>
      </p:sp>
      <p:sp>
        <p:nvSpPr>
          <p:cNvPr id="4" name="Straight Connector 3">
            <a:extLst>
              <a:ext uri="{FF2B5EF4-FFF2-40B4-BE49-F238E27FC236}">
                <a16:creationId xmlns:a16="http://schemas.microsoft.com/office/drawing/2014/main" id="{0BC19DC1-1750-4AC3-AFA2-6C51E7B4574D}"/>
              </a:ext>
            </a:extLst>
          </p:cNvPr>
          <p:cNvSpPr/>
          <p:nvPr/>
        </p:nvSpPr>
        <p:spPr>
          <a:xfrm>
            <a:off x="3733920" y="3276720"/>
            <a:ext cx="380880" cy="0"/>
          </a:xfrm>
          <a:prstGeom prst="line">
            <a:avLst/>
          </a:prstGeom>
          <a:noFill/>
          <a:ln w="19080">
            <a:solidFill>
              <a:srgbClr val="6600CC"/>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E122523E-DA98-4E79-94C4-C0934B52249C}"/>
              </a:ext>
            </a:extLst>
          </p:cNvPr>
          <p:cNvSpPr/>
          <p:nvPr/>
        </p:nvSpPr>
        <p:spPr>
          <a:xfrm>
            <a:off x="293760" y="4495680"/>
            <a:ext cx="8321760" cy="1922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99CC"/>
                </a:solidFill>
                <a:effectLst>
                  <a:outerShdw dist="17961" dir="2700000">
                    <a:scrgbClr r="0" g="0" b="0"/>
                  </a:outerShdw>
                </a:effectLst>
                <a:latin typeface="Times New Roman" pitchFamily="18"/>
                <a:ea typeface="DejaVu Sans" pitchFamily="2"/>
                <a:cs typeface="DejaVu Sans" pitchFamily="2"/>
              </a:rPr>
              <a:t>Enake enačbe lahko uporabimo tudi za prehode med višjimi stanji,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99CC"/>
                </a:solidFill>
                <a:effectLst>
                  <a:outerShdw dist="17961" dir="2700000">
                    <a:scrgbClr r="0" g="0" b="0"/>
                  </a:outerShdw>
                </a:effectLst>
                <a:latin typeface="Times New Roman" pitchFamily="18"/>
                <a:ea typeface="DejaVu Sans" pitchFamily="2"/>
                <a:cs typeface="DejaVu Sans" pitchFamily="2"/>
              </a:rPr>
              <a:t>le da je potem razlika energij drugačna.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99CC"/>
              </a:solidFill>
              <a:effectLst>
                <a:outerShdw dist="17961" dir="2700000">
                  <a:scrgbClr r="0" g="0" b="0"/>
                </a:outerShdw>
              </a:effectLst>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3366CC"/>
                </a:solidFill>
                <a:effectLst>
                  <a:outerShdw dist="17961" dir="2700000">
                    <a:scrgbClr r="0" g="0" b="0"/>
                  </a:outerShdw>
                </a:effectLst>
                <a:latin typeface="Times New Roman" pitchFamily="18"/>
                <a:ea typeface="DejaVu Sans" pitchFamily="2"/>
                <a:cs typeface="DejaVu Sans" pitchFamily="2"/>
              </a:rPr>
              <a:t>Za primer, ko poznamo valovno dolžino fotona in iščemo energijo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3366CC"/>
                </a:solidFill>
                <a:effectLst>
                  <a:outerShdw dist="17961" dir="2700000">
                    <a:scrgbClr r="0" g="0" b="0"/>
                  </a:outerShdw>
                </a:effectLst>
                <a:latin typeface="Times New Roman" pitchFamily="18"/>
                <a:ea typeface="DejaVu Sans" pitchFamily="2"/>
                <a:cs typeface="DejaVu Sans" pitchFamily="2"/>
              </a:rPr>
              <a:t>stanja, je potrebno enačbe nekoliko preoblikovati.</a:t>
            </a:r>
          </a:p>
        </p:txBody>
      </p:sp>
      <p:pic>
        <p:nvPicPr>
          <p:cNvPr id="6" name="Picture 5">
            <a:extLst>
              <a:ext uri="{FF2B5EF4-FFF2-40B4-BE49-F238E27FC236}">
                <a16:creationId xmlns:a16="http://schemas.microsoft.com/office/drawing/2014/main" id="{8DB233C5-8A71-47D8-99F2-236BFF43B03D}"/>
              </a:ext>
            </a:extLst>
          </p:cNvPr>
          <p:cNvPicPr>
            <a:picLocks noChangeAspect="1"/>
          </p:cNvPicPr>
          <p:nvPr/>
        </p:nvPicPr>
        <p:blipFill>
          <a:blip r:embed="rId3">
            <a:lum/>
            <a:alphaModFix/>
          </a:blip>
          <a:srcRect/>
          <a:stretch>
            <a:fillRect/>
          </a:stretch>
        </p:blipFill>
        <p:spPr>
          <a:xfrm>
            <a:off x="4572000" y="1371599"/>
            <a:ext cx="374760" cy="779400"/>
          </a:xfrm>
          <a:prstGeom prst="rect">
            <a:avLst/>
          </a:prstGeom>
          <a:noFill/>
          <a:ln>
            <a:noFill/>
          </a:ln>
        </p:spPr>
      </p:pic>
      <p:pic>
        <p:nvPicPr>
          <p:cNvPr id="7" name="Picture 6">
            <a:extLst>
              <a:ext uri="{FF2B5EF4-FFF2-40B4-BE49-F238E27FC236}">
                <a16:creationId xmlns:a16="http://schemas.microsoft.com/office/drawing/2014/main" id="{74E0851A-7C77-4743-987F-9AC811039BAE}"/>
              </a:ext>
            </a:extLst>
          </p:cNvPr>
          <p:cNvPicPr>
            <a:picLocks noChangeAspect="1"/>
          </p:cNvPicPr>
          <p:nvPr/>
        </p:nvPicPr>
        <p:blipFill>
          <a:blip r:embed="rId4">
            <a:lum/>
            <a:alphaModFix/>
          </a:blip>
          <a:srcRect/>
          <a:stretch>
            <a:fillRect/>
          </a:stretch>
        </p:blipFill>
        <p:spPr>
          <a:xfrm>
            <a:off x="7240680" y="3962520"/>
            <a:ext cx="490320" cy="609480"/>
          </a:xfrm>
          <a:prstGeom prst="rect">
            <a:avLst/>
          </a:prstGeom>
          <a:noFill/>
          <a:ln>
            <a:noFill/>
          </a:ln>
        </p:spPr>
      </p:pic>
      <p:pic>
        <p:nvPicPr>
          <p:cNvPr id="8" name="Picture 7">
            <a:extLst>
              <a:ext uri="{FF2B5EF4-FFF2-40B4-BE49-F238E27FC236}">
                <a16:creationId xmlns:a16="http://schemas.microsoft.com/office/drawing/2014/main" id="{FB269D96-F40E-42A6-9BC8-7EEE29F41D19}"/>
              </a:ext>
            </a:extLst>
          </p:cNvPr>
          <p:cNvPicPr>
            <a:picLocks noChangeAspect="1"/>
          </p:cNvPicPr>
          <p:nvPr/>
        </p:nvPicPr>
        <p:blipFill>
          <a:blip r:embed="rId5">
            <a:lum/>
            <a:alphaModFix/>
          </a:blip>
          <a:srcRect/>
          <a:stretch>
            <a:fillRect/>
          </a:stretch>
        </p:blipFill>
        <p:spPr>
          <a:xfrm>
            <a:off x="2209680" y="2895479"/>
            <a:ext cx="981360" cy="919439"/>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name="page32">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A2386622-0E2E-4A23-B6DD-F48B250C0F9C}"/>
              </a:ext>
            </a:extLst>
          </p:cNvPr>
          <p:cNvSpPr/>
          <p:nvPr/>
        </p:nvSpPr>
        <p:spPr>
          <a:xfrm>
            <a:off x="227520" y="0"/>
            <a:ext cx="8422560" cy="2226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Najmanjši možni radij, po katerem elektron v vodikovem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atomu kroži okoli jedra imenujemo </a:t>
            </a:r>
            <a:r>
              <a:rPr lang="sl-SI" sz="2800" b="1" i="0" u="none" strike="noStrike" baseline="0">
                <a:ln>
                  <a:noFill/>
                </a:ln>
                <a:solidFill>
                  <a:srgbClr val="FF0066"/>
                </a:solidFill>
                <a:effectLst>
                  <a:outerShdw dist="17961" dir="2700000">
                    <a:scrgbClr r="0" g="0" b="0"/>
                  </a:outerShdw>
                </a:effectLst>
                <a:latin typeface="Times New Roman" pitchFamily="18"/>
                <a:ea typeface="DejaVu Sans" pitchFamily="2"/>
                <a:cs typeface="DejaVu Sans" pitchFamily="2"/>
              </a:rPr>
              <a:t>Bohrov radij</a:t>
            </a:r>
            <a:r>
              <a:rPr lang="sl-SI" sz="2800" b="0" i="0" u="none" strike="noStrike" baseline="0">
                <a:ln>
                  <a:noFill/>
                </a:ln>
                <a:solidFill>
                  <a:srgbClr val="000000"/>
                </a:solidFill>
                <a:latin typeface="Times New Roman" pitchFamily="18"/>
                <a:ea typeface="DejaVu Sans" pitchFamily="2"/>
                <a:cs typeface="DejaVu Sans" pitchFamily="2"/>
              </a:rPr>
              <a:t>. Tega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lahko tudi izračunamo.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FF"/>
                </a:solidFill>
                <a:latin typeface="Times New Roman" pitchFamily="18"/>
                <a:ea typeface="DejaVu Sans" pitchFamily="2"/>
                <a:cs typeface="DejaVu Sans" pitchFamily="2"/>
              </a:rPr>
              <a:t>Sila, s katero jedro drži elektron je elektrostastka:</a:t>
            </a:r>
          </a:p>
        </p:txBody>
      </p:sp>
      <p:sp>
        <p:nvSpPr>
          <p:cNvPr id="3" name="Freeform: Shape 2">
            <a:extLst>
              <a:ext uri="{FF2B5EF4-FFF2-40B4-BE49-F238E27FC236}">
                <a16:creationId xmlns:a16="http://schemas.microsoft.com/office/drawing/2014/main" id="{A6EA09C3-5B75-43B3-9775-D0FED245FC87}"/>
              </a:ext>
            </a:extLst>
          </p:cNvPr>
          <p:cNvSpPr/>
          <p:nvPr/>
        </p:nvSpPr>
        <p:spPr>
          <a:xfrm>
            <a:off x="2517840" y="2362320"/>
            <a:ext cx="1020599"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F = -</a:t>
            </a:r>
          </a:p>
        </p:txBody>
      </p:sp>
      <p:sp>
        <p:nvSpPr>
          <p:cNvPr id="4" name="Straight Connector 3">
            <a:extLst>
              <a:ext uri="{FF2B5EF4-FFF2-40B4-BE49-F238E27FC236}">
                <a16:creationId xmlns:a16="http://schemas.microsoft.com/office/drawing/2014/main" id="{9BC78D66-298D-4A71-AAE8-E4987ACB7782}"/>
              </a:ext>
            </a:extLst>
          </p:cNvPr>
          <p:cNvSpPr/>
          <p:nvPr/>
        </p:nvSpPr>
        <p:spPr>
          <a:xfrm>
            <a:off x="3522600" y="2600280"/>
            <a:ext cx="91440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0FF64A1F-241C-4FD3-B54D-A74793738C95}"/>
              </a:ext>
            </a:extLst>
          </p:cNvPr>
          <p:cNvSpPr/>
          <p:nvPr/>
        </p:nvSpPr>
        <p:spPr>
          <a:xfrm>
            <a:off x="3610440" y="2133720"/>
            <a:ext cx="709920" cy="57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e</a:t>
            </a:r>
            <a:r>
              <a:rPr lang="sl-SI" sz="2800" b="0" i="1" u="none" strike="noStrike" baseline="30000">
                <a:ln>
                  <a:noFill/>
                </a:ln>
                <a:solidFill>
                  <a:srgbClr val="000000"/>
                </a:solidFill>
                <a:latin typeface="Times New Roman" pitchFamily="18"/>
                <a:ea typeface="DejaVu Sans" pitchFamily="2"/>
                <a:cs typeface="DejaVu Sans" pitchFamily="2"/>
              </a:rPr>
              <a:t>-</a:t>
            </a:r>
            <a:r>
              <a:rPr lang="sl-SI" sz="2800" b="0" i="1" u="none" strike="noStrike" baseline="0">
                <a:ln>
                  <a:noFill/>
                </a:ln>
                <a:solidFill>
                  <a:srgbClr val="000000"/>
                </a:solidFill>
                <a:latin typeface="Times New Roman" pitchFamily="18"/>
                <a:ea typeface="DejaVu Sans" pitchFamily="2"/>
                <a:cs typeface="DejaVu Sans" pitchFamily="2"/>
              </a:rPr>
              <a:t>·e</a:t>
            </a:r>
            <a:r>
              <a:rPr lang="sl-SI" sz="2800" b="0" i="1" u="none" strike="noStrike" baseline="-25000">
                <a:ln>
                  <a:noFill/>
                </a:ln>
                <a:solidFill>
                  <a:srgbClr val="000000"/>
                </a:solidFill>
                <a:latin typeface="Times New Roman" pitchFamily="18"/>
                <a:ea typeface="DejaVu Sans" pitchFamily="2"/>
                <a:cs typeface="DejaVu Sans" pitchFamily="2"/>
              </a:rPr>
              <a:t>j</a:t>
            </a:r>
          </a:p>
        </p:txBody>
      </p:sp>
      <p:sp>
        <p:nvSpPr>
          <p:cNvPr id="6" name="Freeform: Shape 5">
            <a:extLst>
              <a:ext uri="{FF2B5EF4-FFF2-40B4-BE49-F238E27FC236}">
                <a16:creationId xmlns:a16="http://schemas.microsoft.com/office/drawing/2014/main" id="{2670F68E-0118-494C-BA9D-333B41E1BECD}"/>
              </a:ext>
            </a:extLst>
          </p:cNvPr>
          <p:cNvSpPr/>
          <p:nvPr/>
        </p:nvSpPr>
        <p:spPr>
          <a:xfrm>
            <a:off x="3429360" y="2523960"/>
            <a:ext cx="1172880" cy="57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4</a:t>
            </a: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25000">
                <a:ln>
                  <a:noFill/>
                </a:ln>
                <a:solidFill>
                  <a:srgbClr val="000000"/>
                </a:solidFill>
                <a:latin typeface="Times New Roman" pitchFamily="18"/>
                <a:ea typeface="DejaVu Sans" pitchFamily="2"/>
                <a:cs typeface="DejaVu Sans" pitchFamily="2"/>
              </a:rPr>
              <a:t>0</a:t>
            </a:r>
          </a:p>
        </p:txBody>
      </p:sp>
      <p:sp>
        <p:nvSpPr>
          <p:cNvPr id="7" name="Freeform: Shape 6">
            <a:extLst>
              <a:ext uri="{FF2B5EF4-FFF2-40B4-BE49-F238E27FC236}">
                <a16:creationId xmlns:a16="http://schemas.microsoft.com/office/drawing/2014/main" id="{B2CF20A5-EEDA-4C1B-9482-E53D276879A0}"/>
              </a:ext>
            </a:extLst>
          </p:cNvPr>
          <p:cNvSpPr/>
          <p:nvPr/>
        </p:nvSpPr>
        <p:spPr>
          <a:xfrm>
            <a:off x="439920" y="3191040"/>
            <a:ext cx="8411760" cy="1800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 krožečem koordinatnem sistemu (pripetem na elektron)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vpeljemo silo, ki je nasprotno usmerjena in enako velika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kot elektrostatska.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Zapišemo jo:</a:t>
            </a:r>
          </a:p>
        </p:txBody>
      </p:sp>
      <p:sp>
        <p:nvSpPr>
          <p:cNvPr id="8" name="Freeform: Shape 7">
            <a:extLst>
              <a:ext uri="{FF2B5EF4-FFF2-40B4-BE49-F238E27FC236}">
                <a16:creationId xmlns:a16="http://schemas.microsoft.com/office/drawing/2014/main" id="{0E074D7A-1668-43AD-9505-F523B9998334}"/>
              </a:ext>
            </a:extLst>
          </p:cNvPr>
          <p:cNvSpPr/>
          <p:nvPr/>
        </p:nvSpPr>
        <p:spPr>
          <a:xfrm>
            <a:off x="5513040" y="2362320"/>
            <a:ext cx="2585160" cy="7873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e</a:t>
            </a:r>
            <a:r>
              <a:rPr lang="sl-SI" sz="2000" b="0" i="1" u="none" strike="noStrike" baseline="30000">
                <a:ln>
                  <a:noFill/>
                </a:ln>
                <a:solidFill>
                  <a:srgbClr val="000000"/>
                </a:solidFill>
                <a:latin typeface="Times New Roman" pitchFamily="18"/>
                <a:ea typeface="DejaVu Sans" pitchFamily="2"/>
                <a:cs typeface="DejaVu Sans" pitchFamily="2"/>
              </a:rPr>
              <a:t>-</a:t>
            </a:r>
            <a:r>
              <a:rPr lang="sl-SI" sz="2000" b="0" i="1" u="none" strike="noStrike" baseline="0">
                <a:ln>
                  <a:noFill/>
                </a:ln>
                <a:solidFill>
                  <a:srgbClr val="000000"/>
                </a:solidFill>
                <a:latin typeface="Times New Roman" pitchFamily="18"/>
                <a:ea typeface="DejaVu Sans" pitchFamily="2"/>
                <a:cs typeface="DejaVu Sans" pitchFamily="2"/>
              </a:rPr>
              <a:t> = - e</a:t>
            </a:r>
            <a:r>
              <a:rPr lang="sl-SI" sz="2000" b="0" i="1" u="none" strike="noStrike" baseline="-25000">
                <a:ln>
                  <a:noFill/>
                </a:ln>
                <a:solidFill>
                  <a:srgbClr val="000000"/>
                </a:solidFill>
                <a:latin typeface="Times New Roman" pitchFamily="18"/>
                <a:ea typeface="DejaVu Sans" pitchFamily="2"/>
                <a:cs typeface="DejaVu Sans" pitchFamily="2"/>
              </a:rPr>
              <a:t>0</a:t>
            </a:r>
            <a:r>
              <a:rPr lang="sl-SI" sz="2000" b="0" i="1" u="none" strike="noStrike" baseline="0">
                <a:ln>
                  <a:noFill/>
                </a:ln>
                <a:solidFill>
                  <a:srgbClr val="000000"/>
                </a:solidFill>
                <a:latin typeface="Times New Roman" pitchFamily="18"/>
                <a:ea typeface="DejaVu Sans" pitchFamily="2"/>
                <a:cs typeface="DejaVu Sans" pitchFamily="2"/>
              </a:rPr>
              <a:t> = - 1,6·10</a:t>
            </a:r>
            <a:r>
              <a:rPr lang="sl-SI" sz="2000" b="0" i="1" u="none" strike="noStrike" baseline="30000">
                <a:ln>
                  <a:noFill/>
                </a:ln>
                <a:solidFill>
                  <a:srgbClr val="000000"/>
                </a:solidFill>
                <a:latin typeface="Times New Roman" pitchFamily="18"/>
                <a:ea typeface="DejaVu Sans" pitchFamily="2"/>
                <a:cs typeface="DejaVu Sans" pitchFamily="2"/>
              </a:rPr>
              <a:t>-19</a:t>
            </a:r>
            <a:r>
              <a:rPr lang="sl-SI" sz="2000" b="0" i="1" u="none" strike="noStrike" baseline="0">
                <a:ln>
                  <a:noFill/>
                </a:ln>
                <a:solidFill>
                  <a:srgbClr val="000000"/>
                </a:solidFill>
                <a:latin typeface="Times New Roman" pitchFamily="18"/>
                <a:ea typeface="DejaVu Sans" pitchFamily="2"/>
                <a:cs typeface="DejaVu Sans" pitchFamily="2"/>
              </a:rPr>
              <a:t> As</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e</a:t>
            </a:r>
            <a:r>
              <a:rPr lang="sl-SI" sz="2000" b="0" i="1" u="none" strike="noStrike" baseline="-25000">
                <a:ln>
                  <a:noFill/>
                </a:ln>
                <a:solidFill>
                  <a:srgbClr val="000000"/>
                </a:solidFill>
                <a:latin typeface="Times New Roman" pitchFamily="18"/>
                <a:ea typeface="DejaVu Sans" pitchFamily="2"/>
                <a:cs typeface="DejaVu Sans" pitchFamily="2"/>
              </a:rPr>
              <a:t>j</a:t>
            </a:r>
            <a:r>
              <a:rPr lang="sl-SI" sz="2000" b="0" i="1" u="none" strike="noStrike" baseline="0">
                <a:ln>
                  <a:noFill/>
                </a:ln>
                <a:solidFill>
                  <a:srgbClr val="000000"/>
                </a:solidFill>
                <a:latin typeface="Times New Roman" pitchFamily="18"/>
                <a:ea typeface="DejaVu Sans" pitchFamily="2"/>
                <a:cs typeface="DejaVu Sans" pitchFamily="2"/>
              </a:rPr>
              <a:t> = e</a:t>
            </a:r>
            <a:r>
              <a:rPr lang="sl-SI" sz="2000" b="0" i="1" u="none" strike="noStrike" baseline="-25000">
                <a:ln>
                  <a:noFill/>
                </a:ln>
                <a:solidFill>
                  <a:srgbClr val="000000"/>
                </a:solidFill>
                <a:latin typeface="Times New Roman" pitchFamily="18"/>
                <a:ea typeface="DejaVu Sans" pitchFamily="2"/>
                <a:cs typeface="DejaVu Sans" pitchFamily="2"/>
              </a:rPr>
              <a:t>0</a:t>
            </a:r>
          </a:p>
        </p:txBody>
      </p:sp>
      <p:sp>
        <p:nvSpPr>
          <p:cNvPr id="9" name="Freeform: Shape 8">
            <a:extLst>
              <a:ext uri="{FF2B5EF4-FFF2-40B4-BE49-F238E27FC236}">
                <a16:creationId xmlns:a16="http://schemas.microsoft.com/office/drawing/2014/main" id="{55B5FFF2-2E2B-4B9A-99D5-42F02A48A05D}"/>
              </a:ext>
            </a:extLst>
          </p:cNvPr>
          <p:cNvSpPr/>
          <p:nvPr/>
        </p:nvSpPr>
        <p:spPr>
          <a:xfrm>
            <a:off x="2364840" y="5257800"/>
            <a:ext cx="72468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F =</a:t>
            </a:r>
          </a:p>
        </p:txBody>
      </p:sp>
      <p:sp>
        <p:nvSpPr>
          <p:cNvPr id="10" name="Straight Connector 9">
            <a:extLst>
              <a:ext uri="{FF2B5EF4-FFF2-40B4-BE49-F238E27FC236}">
                <a16:creationId xmlns:a16="http://schemas.microsoft.com/office/drawing/2014/main" id="{46D82E4D-512C-4D11-9C3A-B135C3185236}"/>
              </a:ext>
            </a:extLst>
          </p:cNvPr>
          <p:cNvSpPr/>
          <p:nvPr/>
        </p:nvSpPr>
        <p:spPr>
          <a:xfrm>
            <a:off x="3048120" y="5486399"/>
            <a:ext cx="91440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1" name="Freeform: Shape 10">
            <a:extLst>
              <a:ext uri="{FF2B5EF4-FFF2-40B4-BE49-F238E27FC236}">
                <a16:creationId xmlns:a16="http://schemas.microsoft.com/office/drawing/2014/main" id="{D054F9CA-FE3C-493A-B297-5697094D6238}"/>
              </a:ext>
            </a:extLst>
          </p:cNvPr>
          <p:cNvSpPr/>
          <p:nvPr/>
        </p:nvSpPr>
        <p:spPr>
          <a:xfrm>
            <a:off x="3076200" y="4952880"/>
            <a:ext cx="80712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m·</a:t>
            </a:r>
            <a:r>
              <a:rPr lang="sl-SI" sz="2800" b="0" i="0" u="none" strike="noStrike" baseline="0">
                <a:ln>
                  <a:noFill/>
                </a:ln>
                <a:solidFill>
                  <a:srgbClr val="000000"/>
                </a:solidFill>
                <a:latin typeface="Times New Roman" pitchFamily="18"/>
                <a:ea typeface="DejaVu Sans" pitchFamily="2"/>
                <a:cs typeface="DejaVu Sans" pitchFamily="2"/>
              </a:rPr>
              <a:t>v</a:t>
            </a:r>
            <a:r>
              <a:rPr lang="sl-SI" sz="2800" b="0" i="1" u="none" strike="noStrike" baseline="30000">
                <a:ln>
                  <a:noFill/>
                </a:ln>
                <a:solidFill>
                  <a:srgbClr val="000000"/>
                </a:solidFill>
                <a:latin typeface="Times New Roman" pitchFamily="18"/>
                <a:ea typeface="DejaVu Sans" pitchFamily="2"/>
                <a:cs typeface="DejaVu Sans" pitchFamily="2"/>
              </a:rPr>
              <a:t>2</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30000">
                <a:ln>
                  <a:noFill/>
                </a:ln>
                <a:solidFill>
                  <a:srgbClr val="000000"/>
                </a:solidFill>
                <a:latin typeface="Times New Roman" pitchFamily="18"/>
                <a:ea typeface="DejaVu Sans" pitchFamily="2"/>
                <a:cs typeface="DejaVu Sans" pitchFamily="2"/>
              </a:rPr>
              <a:t>    </a:t>
            </a:r>
            <a:r>
              <a:rPr lang="sl-SI" sz="2800" b="0" i="1" u="none" strike="noStrike" baseline="0">
                <a:ln>
                  <a:noFill/>
                </a:ln>
                <a:solidFill>
                  <a:srgbClr val="000000"/>
                </a:solidFill>
                <a:latin typeface="Times New Roman" pitchFamily="18"/>
                <a:ea typeface="DejaVu Sans" pitchFamily="2"/>
                <a:cs typeface="DejaVu Sans" pitchFamily="2"/>
              </a:rPr>
              <a:t>r</a:t>
            </a:r>
          </a:p>
        </p:txBody>
      </p:sp>
      <p:sp>
        <p:nvSpPr>
          <p:cNvPr id="12" name="Freeform: Shape 11">
            <a:extLst>
              <a:ext uri="{FF2B5EF4-FFF2-40B4-BE49-F238E27FC236}">
                <a16:creationId xmlns:a16="http://schemas.microsoft.com/office/drawing/2014/main" id="{06670674-A9C5-40D1-9955-CD9CD653879C}"/>
              </a:ext>
            </a:extLst>
          </p:cNvPr>
          <p:cNvSpPr/>
          <p:nvPr/>
        </p:nvSpPr>
        <p:spPr>
          <a:xfrm>
            <a:off x="4417920" y="4648320"/>
            <a:ext cx="1262880" cy="1008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v</a:t>
            </a:r>
            <a:r>
              <a:rPr lang="sl-SI" sz="2000" b="0" i="1" u="none" strike="noStrike" baseline="0">
                <a:ln>
                  <a:noFill/>
                </a:ln>
                <a:solidFill>
                  <a:srgbClr val="000000"/>
                </a:solidFill>
                <a:latin typeface="Times New Roman" pitchFamily="18"/>
                <a:ea typeface="DejaVu Sans" pitchFamily="2"/>
                <a:cs typeface="DejaVu Sans" pitchFamily="2"/>
              </a:rPr>
              <a:t> …hitrost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r…polmer</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m…masa</a:t>
            </a:r>
          </a:p>
        </p:txBody>
      </p:sp>
      <p:sp>
        <p:nvSpPr>
          <p:cNvPr id="13" name="Freeform: Shape 12">
            <a:extLst>
              <a:ext uri="{FF2B5EF4-FFF2-40B4-BE49-F238E27FC236}">
                <a16:creationId xmlns:a16="http://schemas.microsoft.com/office/drawing/2014/main" id="{384B2D3A-41D3-44AD-9C1F-EDF4F8222C83}"/>
              </a:ext>
            </a:extLst>
          </p:cNvPr>
          <p:cNvSpPr/>
          <p:nvPr/>
        </p:nvSpPr>
        <p:spPr>
          <a:xfrm>
            <a:off x="7010280" y="4495680"/>
            <a:ext cx="1524240" cy="1447919"/>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4" name="Straight Connector 13">
            <a:extLst>
              <a:ext uri="{FF2B5EF4-FFF2-40B4-BE49-F238E27FC236}">
                <a16:creationId xmlns:a16="http://schemas.microsoft.com/office/drawing/2014/main" id="{7E3F50E9-2EE1-478D-B850-75668C9A2919}"/>
              </a:ext>
            </a:extLst>
          </p:cNvPr>
          <p:cNvSpPr/>
          <p:nvPr/>
        </p:nvSpPr>
        <p:spPr>
          <a:xfrm flipV="1">
            <a:off x="7772400" y="4647960"/>
            <a:ext cx="457200" cy="60948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5" name="Straight Connector 14">
            <a:extLst>
              <a:ext uri="{FF2B5EF4-FFF2-40B4-BE49-F238E27FC236}">
                <a16:creationId xmlns:a16="http://schemas.microsoft.com/office/drawing/2014/main" id="{A065A08B-C7D7-42FE-BA72-E4170E7FF410}"/>
              </a:ext>
            </a:extLst>
          </p:cNvPr>
          <p:cNvSpPr/>
          <p:nvPr/>
        </p:nvSpPr>
        <p:spPr>
          <a:xfrm flipH="1" flipV="1">
            <a:off x="7696080" y="4343040"/>
            <a:ext cx="533520" cy="30492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6" name="Freeform: Shape 15">
            <a:extLst>
              <a:ext uri="{FF2B5EF4-FFF2-40B4-BE49-F238E27FC236}">
                <a16:creationId xmlns:a16="http://schemas.microsoft.com/office/drawing/2014/main" id="{5D9B2F84-1342-4705-B0C7-B0DAFC365B09}"/>
              </a:ext>
            </a:extLst>
          </p:cNvPr>
          <p:cNvSpPr/>
          <p:nvPr/>
        </p:nvSpPr>
        <p:spPr>
          <a:xfrm>
            <a:off x="7909919" y="4205160"/>
            <a:ext cx="29340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v</a:t>
            </a:r>
          </a:p>
        </p:txBody>
      </p:sp>
      <p:sp>
        <p:nvSpPr>
          <p:cNvPr id="17" name="Freeform: Shape 16">
            <a:extLst>
              <a:ext uri="{FF2B5EF4-FFF2-40B4-BE49-F238E27FC236}">
                <a16:creationId xmlns:a16="http://schemas.microsoft.com/office/drawing/2014/main" id="{A21461FA-387E-4ECF-B159-11C17DA0C3A0}"/>
              </a:ext>
            </a:extLst>
          </p:cNvPr>
          <p:cNvSpPr/>
          <p:nvPr/>
        </p:nvSpPr>
        <p:spPr>
          <a:xfrm>
            <a:off x="8000999" y="4952880"/>
            <a:ext cx="18432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1247"/>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r</a:t>
            </a:r>
          </a:p>
        </p:txBody>
      </p:sp>
      <p:sp>
        <p:nvSpPr>
          <p:cNvPr id="18" name="Freeform: Shape 17">
            <a:extLst>
              <a:ext uri="{FF2B5EF4-FFF2-40B4-BE49-F238E27FC236}">
                <a16:creationId xmlns:a16="http://schemas.microsoft.com/office/drawing/2014/main" id="{0C0F9662-D2E0-4E44-921B-BF25EF95398B}"/>
              </a:ext>
            </a:extLst>
          </p:cNvPr>
          <p:cNvSpPr/>
          <p:nvPr/>
        </p:nvSpPr>
        <p:spPr>
          <a:xfrm>
            <a:off x="8153280" y="4495680"/>
            <a:ext cx="152640" cy="15264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00"/>
          </a:solid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9" name="Freeform: Shape 18">
            <a:extLst>
              <a:ext uri="{FF2B5EF4-FFF2-40B4-BE49-F238E27FC236}">
                <a16:creationId xmlns:a16="http://schemas.microsoft.com/office/drawing/2014/main" id="{737FC678-5D6F-420B-892F-ABFA7690E417}"/>
              </a:ext>
            </a:extLst>
          </p:cNvPr>
          <p:cNvSpPr/>
          <p:nvPr/>
        </p:nvSpPr>
        <p:spPr>
          <a:xfrm>
            <a:off x="8307360" y="4419720"/>
            <a:ext cx="36504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m</a:t>
            </a:r>
          </a:p>
        </p:txBody>
      </p:sp>
      <p:pic>
        <p:nvPicPr>
          <p:cNvPr id="20" name="Picture 19">
            <a:extLst>
              <a:ext uri="{FF2B5EF4-FFF2-40B4-BE49-F238E27FC236}">
                <a16:creationId xmlns:a16="http://schemas.microsoft.com/office/drawing/2014/main" id="{C826EB2C-3F06-4CA9-8C52-37AC192AB068}"/>
              </a:ext>
            </a:extLst>
          </p:cNvPr>
          <p:cNvPicPr>
            <a:picLocks noChangeAspect="1"/>
          </p:cNvPicPr>
          <p:nvPr/>
        </p:nvPicPr>
        <p:blipFill>
          <a:blip r:embed="rId3">
            <a:lum/>
            <a:alphaModFix/>
          </a:blip>
          <a:srcRect/>
          <a:stretch>
            <a:fillRect/>
          </a:stretch>
        </p:blipFill>
        <p:spPr>
          <a:xfrm>
            <a:off x="1149480" y="2209680"/>
            <a:ext cx="893519" cy="990719"/>
          </a:xfrm>
          <a:prstGeom prst="rect">
            <a:avLst/>
          </a:prstGeom>
          <a:noFill/>
          <a:ln>
            <a:noFill/>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name="page33">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AE1A1026-47DF-4E89-A5BA-75B3DA71A7E6}"/>
              </a:ext>
            </a:extLst>
          </p:cNvPr>
          <p:cNvSpPr/>
          <p:nvPr/>
        </p:nvSpPr>
        <p:spPr>
          <a:xfrm>
            <a:off x="198360" y="270000"/>
            <a:ext cx="6959520" cy="4597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a:ln>
                  <a:noFill/>
                </a:ln>
                <a:solidFill>
                  <a:srgbClr val="000000"/>
                </a:solidFill>
                <a:latin typeface="Times New Roman" pitchFamily="18"/>
                <a:ea typeface="DejaVu Sans" pitchFamily="2"/>
                <a:cs typeface="DejaVu Sans" pitchFamily="2"/>
              </a:rPr>
              <a:t>Če izenačimo obe sili, lahko iz enačbe izrazimo hitrost:</a:t>
            </a:r>
          </a:p>
        </p:txBody>
      </p:sp>
      <p:sp>
        <p:nvSpPr>
          <p:cNvPr id="3" name="Freeform: Shape 2">
            <a:extLst>
              <a:ext uri="{FF2B5EF4-FFF2-40B4-BE49-F238E27FC236}">
                <a16:creationId xmlns:a16="http://schemas.microsoft.com/office/drawing/2014/main" id="{BB0923E5-39D4-42FE-A379-9F8C7702F3B6}"/>
              </a:ext>
            </a:extLst>
          </p:cNvPr>
          <p:cNvSpPr/>
          <p:nvPr/>
        </p:nvSpPr>
        <p:spPr>
          <a:xfrm>
            <a:off x="2440440" y="1143000"/>
            <a:ext cx="686519"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a:t>
            </a:r>
            <a:r>
              <a:rPr lang="sl-SI" sz="2800" b="0" i="1" u="none" strike="noStrike" baseline="0">
                <a:ln>
                  <a:noFill/>
                </a:ln>
                <a:solidFill>
                  <a:srgbClr val="000000"/>
                </a:solidFill>
                <a:latin typeface="Times New Roman" pitchFamily="18"/>
                <a:ea typeface="DejaVu Sans" pitchFamily="2"/>
                <a:cs typeface="DejaVu Sans" pitchFamily="2"/>
              </a:rPr>
              <a:t> =</a:t>
            </a:r>
          </a:p>
        </p:txBody>
      </p:sp>
      <p:sp>
        <p:nvSpPr>
          <p:cNvPr id="4" name="Straight Connector 3">
            <a:extLst>
              <a:ext uri="{FF2B5EF4-FFF2-40B4-BE49-F238E27FC236}">
                <a16:creationId xmlns:a16="http://schemas.microsoft.com/office/drawing/2014/main" id="{C77231BD-D6B6-4A7D-8357-D7AD21157391}"/>
              </a:ext>
            </a:extLst>
          </p:cNvPr>
          <p:cNvSpPr/>
          <p:nvPr/>
        </p:nvSpPr>
        <p:spPr>
          <a:xfrm>
            <a:off x="3065400" y="1380959"/>
            <a:ext cx="137160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930DE976-0781-4C05-8EE6-F759A6B84B10}"/>
              </a:ext>
            </a:extLst>
          </p:cNvPr>
          <p:cNvSpPr/>
          <p:nvPr/>
        </p:nvSpPr>
        <p:spPr>
          <a:xfrm>
            <a:off x="2687400" y="1457280"/>
            <a:ext cx="1844999" cy="57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0">
                <a:ln>
                  <a:noFill/>
                </a:ln>
                <a:solidFill>
                  <a:srgbClr val="000000"/>
                </a:solidFill>
                <a:latin typeface="Times New Roman" pitchFamily="18"/>
                <a:ea typeface="DejaVu Sans" pitchFamily="2"/>
                <a:cs typeface="DejaVu Sans" pitchFamily="2"/>
              </a:rPr>
              <a:t>4</a:t>
            </a: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25000">
                <a:ln>
                  <a:noFill/>
                </a:ln>
                <a:solidFill>
                  <a:srgbClr val="000000"/>
                </a:solidFill>
                <a:latin typeface="Times New Roman" pitchFamily="18"/>
                <a:ea typeface="DejaVu Sans" pitchFamily="2"/>
                <a:cs typeface="DejaVu Sans" pitchFamily="2"/>
              </a:rPr>
              <a:t>0</a:t>
            </a:r>
            <a:r>
              <a:rPr lang="sl-SI" sz="2800" b="0" i="1" u="none" strike="noStrike" baseline="0">
                <a:ln>
                  <a:noFill/>
                </a:ln>
                <a:solidFill>
                  <a:srgbClr val="000000"/>
                </a:solidFill>
                <a:latin typeface="Times New Roman" pitchFamily="18"/>
                <a:ea typeface="DejaVu Sans" pitchFamily="2"/>
                <a:cs typeface="DejaVu Sans" pitchFamily="2"/>
              </a:rPr>
              <a:t>m·r</a:t>
            </a:r>
          </a:p>
        </p:txBody>
      </p:sp>
      <p:sp>
        <p:nvSpPr>
          <p:cNvPr id="6" name="Straight Connector 5">
            <a:extLst>
              <a:ext uri="{FF2B5EF4-FFF2-40B4-BE49-F238E27FC236}">
                <a16:creationId xmlns:a16="http://schemas.microsoft.com/office/drawing/2014/main" id="{999BD8C3-77C0-48FD-A764-9D988430AF56}"/>
              </a:ext>
            </a:extLst>
          </p:cNvPr>
          <p:cNvSpPr/>
          <p:nvPr/>
        </p:nvSpPr>
        <p:spPr>
          <a:xfrm>
            <a:off x="3218040" y="1515960"/>
            <a:ext cx="1218960" cy="0"/>
          </a:xfrm>
          <a:prstGeom prst="line">
            <a:avLst/>
          </a:prstGeom>
          <a:noFill/>
          <a:ln w="9360">
            <a:solidFill>
              <a:srgbClr val="0000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7" name="Freeform: Shape 6">
            <a:extLst>
              <a:ext uri="{FF2B5EF4-FFF2-40B4-BE49-F238E27FC236}">
                <a16:creationId xmlns:a16="http://schemas.microsoft.com/office/drawing/2014/main" id="{33A9D043-5C40-436D-995F-404D7ED9EE1E}"/>
              </a:ext>
            </a:extLst>
          </p:cNvPr>
          <p:cNvSpPr/>
          <p:nvPr/>
        </p:nvSpPr>
        <p:spPr>
          <a:xfrm>
            <a:off x="3296160" y="838080"/>
            <a:ext cx="545040" cy="57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e</a:t>
            </a:r>
            <a:r>
              <a:rPr lang="sl-SI" sz="2800" b="0" i="1" u="none" strike="noStrike" baseline="-25000">
                <a:ln>
                  <a:noFill/>
                </a:ln>
                <a:solidFill>
                  <a:srgbClr val="000000"/>
                </a:solidFill>
                <a:latin typeface="Times New Roman" pitchFamily="18"/>
                <a:ea typeface="DejaVu Sans" pitchFamily="2"/>
                <a:cs typeface="DejaVu Sans" pitchFamily="2"/>
              </a:rPr>
              <a:t>0</a:t>
            </a:r>
            <a:r>
              <a:rPr lang="sl-SI" sz="2800" b="0" i="1" u="none" strike="noStrike" baseline="30000">
                <a:ln>
                  <a:noFill/>
                </a:ln>
                <a:solidFill>
                  <a:srgbClr val="000000"/>
                </a:solidFill>
                <a:latin typeface="Times New Roman" pitchFamily="18"/>
                <a:ea typeface="DejaVu Sans" pitchFamily="2"/>
                <a:cs typeface="DejaVu Sans" pitchFamily="2"/>
              </a:rPr>
              <a:t>2</a:t>
            </a:r>
          </a:p>
        </p:txBody>
      </p:sp>
      <p:sp>
        <p:nvSpPr>
          <p:cNvPr id="8" name="Freeform: Shape 7">
            <a:extLst>
              <a:ext uri="{FF2B5EF4-FFF2-40B4-BE49-F238E27FC236}">
                <a16:creationId xmlns:a16="http://schemas.microsoft.com/office/drawing/2014/main" id="{C842BCE9-F0B7-4146-8023-7157A735304C}"/>
              </a:ext>
            </a:extLst>
          </p:cNvPr>
          <p:cNvSpPr/>
          <p:nvPr/>
        </p:nvSpPr>
        <p:spPr>
          <a:xfrm>
            <a:off x="278640" y="2403360"/>
            <a:ext cx="8067600" cy="1922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Kot lahko svetlobo opišemo z delci - fotoni, lahko tudi elektrone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opišemo kot valovanje. Če je torej elektron valovanje, se mora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njegova valovna dolžina na radiu r okoli jedra iziti, drugače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bi seval. Obseg kroga, po katerem kroži elektron mora biti enak</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večkratniku valovne dolžine.</a:t>
            </a:r>
          </a:p>
        </p:txBody>
      </p:sp>
      <p:graphicFrame>
        <p:nvGraphicFramePr>
          <p:cNvPr id="9" name="Object 8">
            <a:extLst>
              <a:ext uri="{FF2B5EF4-FFF2-40B4-BE49-F238E27FC236}">
                <a16:creationId xmlns:a16="http://schemas.microsoft.com/office/drawing/2014/main" id="{8E3BE780-648D-4370-BC69-55FBC1CAF656}"/>
              </a:ext>
            </a:extLst>
          </p:cNvPr>
          <p:cNvGraphicFramePr/>
          <p:nvPr/>
        </p:nvGraphicFramePr>
        <p:xfrm>
          <a:off x="4114800" y="3962520"/>
          <a:ext cx="2943360" cy="2528639"/>
        </p:xfrm>
        <a:graphic>
          <a:graphicData uri="http://schemas.openxmlformats.org/presentationml/2006/ole">
            <mc:AlternateContent xmlns:mc="http://schemas.openxmlformats.org/markup-compatibility/2006">
              <mc:Choice xmlns:v="urn:schemas-microsoft-com:vml" Requires="v">
                <p:oleObj spid="_x0000_s1040" r:id="rId4" imgW="3448462" imgH="2962642" progId="">
                  <p:embed/>
                </p:oleObj>
              </mc:Choice>
              <mc:Fallback>
                <p:oleObj r:id="rId4" imgW="3448462" imgH="2962642" progId="">
                  <p:embed/>
                  <p:pic>
                    <p:nvPicPr>
                      <p:cNvPr id="0" name=""/>
                      <p:cNvPicPr/>
                      <p:nvPr/>
                    </p:nvPicPr>
                    <p:blipFill>
                      <a:blip r:embed="rId5"/>
                      <a:stretch>
                        <a:fillRect/>
                      </a:stretch>
                    </p:blipFill>
                    <p:spPr>
                      <a:xfrm>
                        <a:off x="4114800" y="3962520"/>
                        <a:ext cx="2943360" cy="2528639"/>
                      </a:xfrm>
                      <a:prstGeom prst="rect">
                        <a:avLst/>
                      </a:prstGeom>
                      <a:solidFill>
                        <a:srgbClr val="99CCFF"/>
                      </a:solidFill>
                      <a:ln w="0">
                        <a:solidFill>
                          <a:srgbClr val="000000"/>
                        </a:solidFill>
                        <a:prstDash val="solid"/>
                      </a:ln>
                    </p:spPr>
                  </p:pic>
                </p:oleObj>
              </mc:Fallback>
            </mc:AlternateContent>
          </a:graphicData>
        </a:graphic>
      </p:graphicFrame>
      <p:sp>
        <p:nvSpPr>
          <p:cNvPr id="10" name="Freeform: Shape 9">
            <a:extLst>
              <a:ext uri="{FF2B5EF4-FFF2-40B4-BE49-F238E27FC236}">
                <a16:creationId xmlns:a16="http://schemas.microsoft.com/office/drawing/2014/main" id="{395FC7C8-4763-47EE-81A2-DC9BF58C7F5B}"/>
              </a:ext>
            </a:extLst>
          </p:cNvPr>
          <p:cNvSpPr/>
          <p:nvPr/>
        </p:nvSpPr>
        <p:spPr>
          <a:xfrm>
            <a:off x="782640" y="5173560"/>
            <a:ext cx="2874960" cy="9471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1749"/>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n</a:t>
            </a: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0">
                <a:ln>
                  <a:noFill/>
                </a:ln>
                <a:solidFill>
                  <a:srgbClr val="000000"/>
                </a:solidFill>
                <a:latin typeface="Times New Roman" pitchFamily="18"/>
                <a:ea typeface="DejaVu Sans" pitchFamily="2"/>
                <a:cs typeface="DejaVu Sans" pitchFamily="2"/>
              </a:rPr>
              <a:t> = 2</a:t>
            </a: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0">
                <a:ln>
                  <a:noFill/>
                </a:ln>
                <a:solidFill>
                  <a:srgbClr val="000000"/>
                </a:solidFill>
                <a:latin typeface="Times New Roman" pitchFamily="18"/>
                <a:ea typeface="DejaVu Sans" pitchFamily="2"/>
                <a:cs typeface="DejaVu Sans" pitchFamily="2"/>
              </a:rPr>
              <a:t>·r    n</a:t>
            </a:r>
            <a:r>
              <a:rPr lang="sl-SI" sz="2800" b="0" i="1" u="none" strike="noStrike" baseline="0">
                <a:ln>
                  <a:noFill/>
                </a:ln>
                <a:solidFill>
                  <a:srgbClr val="000000"/>
                </a:solidFill>
                <a:latin typeface="Symbol" pitchFamily="18"/>
                <a:ea typeface="DejaVu Sans" pitchFamily="2"/>
                <a:cs typeface="DejaVu Sans" pitchFamily="2"/>
              </a:rPr>
              <a:t></a:t>
            </a:r>
            <a:r>
              <a:rPr lang="sl-SI" sz="2800" b="0" i="1" u="none" strike="noStrike" baseline="0">
                <a:ln>
                  <a:noFill/>
                </a:ln>
                <a:solidFill>
                  <a:srgbClr val="000000"/>
                </a:solidFill>
                <a:latin typeface="Times New Roman" pitchFamily="18"/>
                <a:ea typeface="DejaVu Sans" pitchFamily="2"/>
                <a:cs typeface="DejaVu Sans" pitchFamily="2"/>
              </a:rPr>
              <a:t>N</a:t>
            </a:r>
          </a:p>
        </p:txBody>
      </p:sp>
      <p:sp>
        <p:nvSpPr>
          <p:cNvPr id="11" name="Straight Connector 10">
            <a:extLst>
              <a:ext uri="{FF2B5EF4-FFF2-40B4-BE49-F238E27FC236}">
                <a16:creationId xmlns:a16="http://schemas.microsoft.com/office/drawing/2014/main" id="{93F5C7C5-E2AB-41A2-B30B-BAC0EB0C0ABF}"/>
              </a:ext>
            </a:extLst>
          </p:cNvPr>
          <p:cNvSpPr/>
          <p:nvPr/>
        </p:nvSpPr>
        <p:spPr>
          <a:xfrm flipH="1" flipV="1">
            <a:off x="4817880" y="4505040"/>
            <a:ext cx="685799" cy="609480"/>
          </a:xfrm>
          <a:prstGeom prst="line">
            <a:avLst/>
          </a:prstGeom>
          <a:noFill/>
          <a:ln w="9360">
            <a:solidFill>
              <a:srgbClr val="000000"/>
            </a:solidFill>
            <a:prstDash val="solid"/>
            <a:miter/>
            <a:tailEnd type="arrow"/>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12" name="Freeform: Shape 11">
            <a:extLst>
              <a:ext uri="{FF2B5EF4-FFF2-40B4-BE49-F238E27FC236}">
                <a16:creationId xmlns:a16="http://schemas.microsoft.com/office/drawing/2014/main" id="{78F995D6-82A8-4052-90D8-9FC20615F045}"/>
              </a:ext>
            </a:extLst>
          </p:cNvPr>
          <p:cNvSpPr/>
          <p:nvPr/>
        </p:nvSpPr>
        <p:spPr>
          <a:xfrm>
            <a:off x="5182920" y="4419720"/>
            <a:ext cx="31932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1" u="none" strike="noStrike" baseline="0">
                <a:ln>
                  <a:noFill/>
                </a:ln>
                <a:solidFill>
                  <a:srgbClr val="000000"/>
                </a:solidFill>
                <a:latin typeface="Times New Roman" pitchFamily="18"/>
                <a:ea typeface="DejaVu Sans" pitchFamily="2"/>
                <a:cs typeface="DejaVu Sans" pitchFamily="2"/>
              </a:rPr>
              <a:t>r</a:t>
            </a:r>
          </a:p>
        </p:txBody>
      </p:sp>
      <p:pic>
        <p:nvPicPr>
          <p:cNvPr id="13" name="Picture 12">
            <a:extLst>
              <a:ext uri="{FF2B5EF4-FFF2-40B4-BE49-F238E27FC236}">
                <a16:creationId xmlns:a16="http://schemas.microsoft.com/office/drawing/2014/main" id="{40666824-70B0-42A5-B3E1-2EFD9BF8F3D1}"/>
              </a:ext>
            </a:extLst>
          </p:cNvPr>
          <p:cNvPicPr>
            <a:picLocks noChangeAspect="1"/>
          </p:cNvPicPr>
          <p:nvPr/>
        </p:nvPicPr>
        <p:blipFill>
          <a:blip r:embed="rId6">
            <a:lum/>
            <a:alphaModFix/>
          </a:blip>
          <a:srcRect/>
          <a:stretch>
            <a:fillRect/>
          </a:stretch>
        </p:blipFill>
        <p:spPr>
          <a:xfrm>
            <a:off x="2182680" y="1500119"/>
            <a:ext cx="458999" cy="914400"/>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name="page34">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38C7973-CE81-4FB4-B026-ABA4A7A7ED34}"/>
              </a:ext>
            </a:extLst>
          </p:cNvPr>
          <p:cNvSpPr/>
          <p:nvPr/>
        </p:nvSpPr>
        <p:spPr>
          <a:xfrm>
            <a:off x="209160" y="1717560"/>
            <a:ext cx="6249240" cy="1191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Valovno dolžino pa lahko zapišemo tudi drugače: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400" b="0" i="1" u="none" strike="noStrike" baseline="0">
                <a:ln>
                  <a:noFill/>
                </a:ln>
                <a:solidFill>
                  <a:srgbClr val="6600CC"/>
                </a:solidFill>
                <a:latin typeface="Symbol" pitchFamily="18"/>
                <a:ea typeface="DejaVu Sans" pitchFamily="2"/>
                <a:cs typeface="DejaVu Sans" pitchFamily="2"/>
              </a:rPr>
              <a:t></a:t>
            </a:r>
            <a:r>
              <a:rPr lang="sl-SI" sz="2400" b="0" i="1" u="none" strike="noStrike" baseline="0">
                <a:ln>
                  <a:noFill/>
                </a:ln>
                <a:solidFill>
                  <a:srgbClr val="6600CC"/>
                </a:solidFill>
                <a:latin typeface="Times New Roman" pitchFamily="18"/>
                <a:ea typeface="DejaVu Sans" pitchFamily="2"/>
                <a:cs typeface="DejaVu Sans" pitchFamily="2"/>
              </a:rPr>
              <a:t> =</a:t>
            </a:r>
          </a:p>
        </p:txBody>
      </p:sp>
      <p:sp>
        <p:nvSpPr>
          <p:cNvPr id="3" name="Freeform: Shape 2">
            <a:extLst>
              <a:ext uri="{FF2B5EF4-FFF2-40B4-BE49-F238E27FC236}">
                <a16:creationId xmlns:a16="http://schemas.microsoft.com/office/drawing/2014/main" id="{A503812B-1A68-46AC-8233-680464286A3E}"/>
              </a:ext>
            </a:extLst>
          </p:cNvPr>
          <p:cNvSpPr/>
          <p:nvPr/>
        </p:nvSpPr>
        <p:spPr>
          <a:xfrm>
            <a:off x="3541320" y="4114800"/>
            <a:ext cx="1382039" cy="106523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1" u="none" strike="noStrike" baseline="0">
                <a:ln>
                  <a:noFill/>
                </a:ln>
                <a:solidFill>
                  <a:srgbClr val="D60093"/>
                </a:solidFill>
                <a:latin typeface="Times New Roman" pitchFamily="18"/>
                <a:ea typeface="DejaVu Sans" pitchFamily="2"/>
                <a:cs typeface="DejaVu Sans" pitchFamily="2"/>
              </a:rPr>
              <a:t>h</a:t>
            </a:r>
            <a:r>
              <a:rPr lang="sl-SI" sz="2800" b="1" i="1" u="none" strike="noStrike" baseline="30000">
                <a:ln>
                  <a:noFill/>
                </a:ln>
                <a:solidFill>
                  <a:srgbClr val="D60093"/>
                </a:solidFill>
                <a:latin typeface="Times New Roman" pitchFamily="18"/>
                <a:ea typeface="DejaVu Sans" pitchFamily="2"/>
                <a:cs typeface="DejaVu Sans" pitchFamily="2"/>
              </a:rPr>
              <a:t>2</a:t>
            </a:r>
            <a:r>
              <a:rPr lang="sl-SI" sz="2800" b="1" i="1" u="none" strike="noStrike" baseline="0">
                <a:ln>
                  <a:noFill/>
                </a:ln>
                <a:solidFill>
                  <a:srgbClr val="D60093"/>
                </a:solidFill>
                <a:latin typeface="Times New Roman" pitchFamily="18"/>
                <a:ea typeface="DejaVu Sans" pitchFamily="2"/>
                <a:cs typeface="DejaVu Sans" pitchFamily="2"/>
              </a:rPr>
              <a:t>·</a:t>
            </a:r>
            <a:r>
              <a:rPr lang="sl-SI" sz="2800" b="1" i="0" u="none" strike="noStrike" baseline="0">
                <a:ln>
                  <a:noFill/>
                </a:ln>
                <a:solidFill>
                  <a:srgbClr val="D60093"/>
                </a:solidFill>
                <a:latin typeface="Symbol" pitchFamily="18"/>
                <a:ea typeface="DejaVu Sans" pitchFamily="2"/>
                <a:cs typeface="DejaVu Sans" pitchFamily="2"/>
              </a:rPr>
              <a:t></a:t>
            </a:r>
            <a:r>
              <a:rPr lang="sl-SI" sz="2800" b="1" i="1" u="none" strike="noStrike" baseline="-25000">
                <a:ln>
                  <a:noFill/>
                </a:ln>
                <a:solidFill>
                  <a:srgbClr val="D60093"/>
                </a:solidFill>
                <a:latin typeface="Times New Roman" pitchFamily="18"/>
                <a:ea typeface="DejaVu Sans" pitchFamily="2"/>
                <a:cs typeface="DejaVu Sans" pitchFamily="2"/>
              </a:rPr>
              <a:t>o</a:t>
            </a:r>
          </a:p>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1" u="none" strike="noStrike" baseline="0">
                <a:ln>
                  <a:noFill/>
                </a:ln>
                <a:solidFill>
                  <a:srgbClr val="D60093"/>
                </a:solidFill>
                <a:latin typeface="Times New Roman" pitchFamily="18"/>
                <a:ea typeface="DejaVu Sans" pitchFamily="2"/>
                <a:cs typeface="DejaVu Sans" pitchFamily="2"/>
              </a:rPr>
              <a:t>m·e</a:t>
            </a:r>
            <a:r>
              <a:rPr lang="sl-SI" sz="2800" b="1" i="1" u="none" strike="noStrike" baseline="-25000">
                <a:ln>
                  <a:noFill/>
                </a:ln>
                <a:solidFill>
                  <a:srgbClr val="D60093"/>
                </a:solidFill>
                <a:latin typeface="Times New Roman" pitchFamily="18"/>
                <a:ea typeface="DejaVu Sans" pitchFamily="2"/>
                <a:cs typeface="DejaVu Sans" pitchFamily="2"/>
              </a:rPr>
              <a:t>o</a:t>
            </a:r>
            <a:r>
              <a:rPr lang="sl-SI" sz="2800" b="1" i="1" u="none" strike="noStrike" baseline="30000">
                <a:ln>
                  <a:noFill/>
                </a:ln>
                <a:solidFill>
                  <a:srgbClr val="D60093"/>
                </a:solidFill>
                <a:latin typeface="Times New Roman" pitchFamily="18"/>
                <a:ea typeface="DejaVu Sans" pitchFamily="2"/>
                <a:cs typeface="DejaVu Sans" pitchFamily="2"/>
              </a:rPr>
              <a:t>2</a:t>
            </a:r>
            <a:r>
              <a:rPr lang="sl-SI" sz="2800" b="1" i="1" u="none" strike="noStrike" baseline="0">
                <a:ln>
                  <a:noFill/>
                </a:ln>
                <a:solidFill>
                  <a:srgbClr val="D60093"/>
                </a:solidFill>
                <a:latin typeface="Times New Roman" pitchFamily="18"/>
                <a:ea typeface="DejaVu Sans" pitchFamily="2"/>
                <a:cs typeface="DejaVu Sans" pitchFamily="2"/>
              </a:rPr>
              <a:t>·</a:t>
            </a:r>
            <a:r>
              <a:rPr lang="sl-SI" sz="2800" b="1" i="0" u="none" strike="noStrike" baseline="0">
                <a:ln>
                  <a:noFill/>
                </a:ln>
                <a:solidFill>
                  <a:srgbClr val="D60093"/>
                </a:solidFill>
                <a:latin typeface="Symbol" pitchFamily="18"/>
                <a:ea typeface="DejaVu Sans" pitchFamily="2"/>
                <a:cs typeface="DejaVu Sans" pitchFamily="2"/>
              </a:rPr>
              <a:t></a:t>
            </a:r>
          </a:p>
        </p:txBody>
      </p:sp>
      <p:sp>
        <p:nvSpPr>
          <p:cNvPr id="4" name="Freeform: Shape 3">
            <a:extLst>
              <a:ext uri="{FF2B5EF4-FFF2-40B4-BE49-F238E27FC236}">
                <a16:creationId xmlns:a16="http://schemas.microsoft.com/office/drawing/2014/main" id="{B875E8E6-4204-4C80-AA86-050B94790C54}"/>
              </a:ext>
            </a:extLst>
          </p:cNvPr>
          <p:cNvSpPr/>
          <p:nvPr/>
        </p:nvSpPr>
        <p:spPr>
          <a:xfrm>
            <a:off x="210960" y="270000"/>
            <a:ext cx="8815345" cy="1241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dirty="0">
                <a:ln>
                  <a:noFill/>
                </a:ln>
                <a:solidFill>
                  <a:srgbClr val="000000"/>
                </a:solidFill>
                <a:latin typeface="Times New Roman" pitchFamily="18"/>
                <a:ea typeface="DejaVu Sans" pitchFamily="2"/>
                <a:cs typeface="DejaVu Sans" pitchFamily="2"/>
              </a:rPr>
              <a:t>Za najmanjši, torej Bohrov radij, mora biti obseg kroga enak eni valovni dolžini </a:t>
            </a:r>
            <a:r>
              <a:rPr lang="sl-SI" sz="2400" b="0" i="1" u="none" strike="noStrike" baseline="0" dirty="0">
                <a:ln>
                  <a:noFill/>
                </a:ln>
                <a:solidFill>
                  <a:srgbClr val="000000"/>
                </a:solidFill>
                <a:latin typeface="Symbol" pitchFamily="18"/>
                <a:ea typeface="DejaVu Sans" pitchFamily="2"/>
                <a:cs typeface="DejaVu Sans" pitchFamily="2"/>
              </a:rPr>
              <a:t></a:t>
            </a:r>
            <a:r>
              <a:rPr lang="sl-SI" sz="2400" b="0" i="1" u="none" strike="noStrike" baseline="0" dirty="0">
                <a:ln>
                  <a:noFill/>
                </a:ln>
                <a:solidFill>
                  <a:srgbClr val="000000"/>
                </a:solidFill>
                <a:latin typeface="Times New Roman" pitchFamily="18"/>
                <a:ea typeface="DejaVu Sans" pitchFamily="2"/>
                <a:cs typeface="DejaVu Sans" pitchFamily="2"/>
              </a:rPr>
              <a:t> .</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dirty="0">
                <a:ln>
                  <a:noFill/>
                </a:ln>
                <a:solidFill>
                  <a:srgbClr val="000000"/>
                </a:solidFill>
                <a:latin typeface="Times New Roman" pitchFamily="18"/>
                <a:ea typeface="DejaVu Sans" pitchFamily="2"/>
                <a:cs typeface="DejaVu Sans" pitchFamily="2"/>
              </a:rPr>
              <a:t>			 </a:t>
            </a:r>
            <a:r>
              <a:rPr lang="sl-SI" sz="2400" b="1" i="1" u="none" strike="noStrike" baseline="0" dirty="0">
                <a:ln>
                  <a:noFill/>
                </a:ln>
                <a:solidFill>
                  <a:srgbClr val="0000FF"/>
                </a:solidFill>
                <a:latin typeface="Symbol" pitchFamily="18"/>
                <a:ea typeface="DejaVu Sans" pitchFamily="2"/>
                <a:cs typeface="DejaVu Sans" pitchFamily="2"/>
              </a:rPr>
              <a:t></a:t>
            </a:r>
            <a:r>
              <a:rPr lang="sl-SI" sz="2400" b="1" i="1" u="none" strike="noStrike" baseline="0" dirty="0">
                <a:ln>
                  <a:noFill/>
                </a:ln>
                <a:solidFill>
                  <a:srgbClr val="0000FF"/>
                </a:solidFill>
                <a:latin typeface="Times New Roman" pitchFamily="18"/>
                <a:ea typeface="DejaVu Sans" pitchFamily="2"/>
                <a:cs typeface="DejaVu Sans" pitchFamily="2"/>
              </a:rPr>
              <a:t> =2</a:t>
            </a:r>
            <a:r>
              <a:rPr lang="sl-SI" sz="2400" b="1" i="0" u="none" strike="noStrike" baseline="0" dirty="0">
                <a:ln>
                  <a:noFill/>
                </a:ln>
                <a:solidFill>
                  <a:srgbClr val="0000FF"/>
                </a:solidFill>
                <a:latin typeface="Symbol" pitchFamily="18"/>
                <a:ea typeface="DejaVu Sans" pitchFamily="2"/>
                <a:cs typeface="DejaVu Sans" pitchFamily="2"/>
              </a:rPr>
              <a:t></a:t>
            </a:r>
            <a:r>
              <a:rPr lang="sl-SI" sz="2400" b="1" i="1" u="none" strike="noStrike" baseline="0" dirty="0">
                <a:ln>
                  <a:noFill/>
                </a:ln>
                <a:solidFill>
                  <a:srgbClr val="0000FF"/>
                </a:solidFill>
                <a:latin typeface="Times New Roman" pitchFamily="18"/>
                <a:ea typeface="DejaVu Sans" pitchFamily="2"/>
                <a:cs typeface="DejaVu Sans" pitchFamily="2"/>
              </a:rPr>
              <a:t> </a:t>
            </a:r>
            <a:r>
              <a:rPr lang="sl-SI" sz="2400" b="1" i="1" u="none" strike="noStrike" baseline="0" dirty="0" err="1">
                <a:ln>
                  <a:noFill/>
                </a:ln>
                <a:solidFill>
                  <a:srgbClr val="0000FF"/>
                </a:solidFill>
                <a:latin typeface="Times New Roman" pitchFamily="18"/>
                <a:ea typeface="DejaVu Sans" pitchFamily="2"/>
                <a:cs typeface="DejaVu Sans" pitchFamily="2"/>
              </a:rPr>
              <a:t>r</a:t>
            </a:r>
            <a:r>
              <a:rPr lang="sl-SI" sz="2400" b="1" i="1" u="none" strike="noStrike" baseline="-25000" dirty="0" err="1">
                <a:ln>
                  <a:noFill/>
                </a:ln>
                <a:solidFill>
                  <a:srgbClr val="0000FF"/>
                </a:solidFill>
                <a:latin typeface="Times New Roman" pitchFamily="18"/>
                <a:ea typeface="DejaVu Sans" pitchFamily="2"/>
                <a:cs typeface="DejaVu Sans" pitchFamily="2"/>
              </a:rPr>
              <a:t>o</a:t>
            </a:r>
            <a:endParaRPr lang="sl-SI" sz="2400" b="1" i="1" u="none" strike="noStrike" baseline="-25000" dirty="0">
              <a:ln>
                <a:noFill/>
              </a:ln>
              <a:solidFill>
                <a:srgbClr val="0000FF"/>
              </a:solidFill>
              <a:latin typeface="Times New Roman" pitchFamily="18"/>
              <a:ea typeface="DejaVu Sans" pitchFamily="2"/>
              <a:cs typeface="DejaVu Sans" pitchFamily="2"/>
            </a:endParaRPr>
          </a:p>
        </p:txBody>
      </p:sp>
      <p:sp>
        <p:nvSpPr>
          <p:cNvPr id="5" name="Straight Connector 4">
            <a:extLst>
              <a:ext uri="{FF2B5EF4-FFF2-40B4-BE49-F238E27FC236}">
                <a16:creationId xmlns:a16="http://schemas.microsoft.com/office/drawing/2014/main" id="{F0CB3085-0BE1-439C-B95D-F69D547A24E7}"/>
              </a:ext>
            </a:extLst>
          </p:cNvPr>
          <p:cNvSpPr/>
          <p:nvPr/>
        </p:nvSpPr>
        <p:spPr>
          <a:xfrm>
            <a:off x="3657600" y="2666880"/>
            <a:ext cx="609480" cy="0"/>
          </a:xfrm>
          <a:prstGeom prst="line">
            <a:avLst/>
          </a:prstGeom>
          <a:noFill/>
          <a:ln w="12600">
            <a:solidFill>
              <a:srgbClr val="6600CC"/>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6" name="Freeform: Shape 5">
            <a:extLst>
              <a:ext uri="{FF2B5EF4-FFF2-40B4-BE49-F238E27FC236}">
                <a16:creationId xmlns:a16="http://schemas.microsoft.com/office/drawing/2014/main" id="{330F8570-1F87-42BB-BB48-DEAE60DC9826}"/>
              </a:ext>
            </a:extLst>
          </p:cNvPr>
          <p:cNvSpPr/>
          <p:nvPr/>
        </p:nvSpPr>
        <p:spPr>
          <a:xfrm>
            <a:off x="3658320" y="2251080"/>
            <a:ext cx="628560" cy="8254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6600CC"/>
                </a:solidFill>
                <a:latin typeface="Times New Roman" pitchFamily="18"/>
                <a:ea typeface="DejaVu Sans" pitchFamily="2"/>
                <a:cs typeface="DejaVu Sans" pitchFamily="2"/>
              </a:rPr>
              <a:t>  h</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6600CC"/>
                </a:solidFill>
                <a:latin typeface="Times New Roman" pitchFamily="18"/>
                <a:ea typeface="DejaVu Sans" pitchFamily="2"/>
                <a:cs typeface="DejaVu Sans" pitchFamily="2"/>
              </a:rPr>
              <a:t>m·</a:t>
            </a:r>
            <a:r>
              <a:rPr lang="sl-SI" sz="2400" b="0" i="0" u="none" strike="noStrike" baseline="0">
                <a:ln>
                  <a:noFill/>
                </a:ln>
                <a:solidFill>
                  <a:srgbClr val="6600CC"/>
                </a:solidFill>
                <a:latin typeface="Times New Roman" pitchFamily="18"/>
                <a:ea typeface="DejaVu Sans" pitchFamily="2"/>
                <a:cs typeface="DejaVu Sans" pitchFamily="2"/>
              </a:rPr>
              <a:t>v</a:t>
            </a:r>
          </a:p>
        </p:txBody>
      </p:sp>
      <p:sp>
        <p:nvSpPr>
          <p:cNvPr id="7" name="Freeform: Shape 6">
            <a:extLst>
              <a:ext uri="{FF2B5EF4-FFF2-40B4-BE49-F238E27FC236}">
                <a16:creationId xmlns:a16="http://schemas.microsoft.com/office/drawing/2014/main" id="{37E08997-EB8A-40B1-8817-FD47FD9C16B0}"/>
              </a:ext>
            </a:extLst>
          </p:cNvPr>
          <p:cNvSpPr/>
          <p:nvPr/>
        </p:nvSpPr>
        <p:spPr>
          <a:xfrm>
            <a:off x="208080" y="3241800"/>
            <a:ext cx="8556479" cy="17272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Ko v to enačbo vstavimo izraz za hitrost, vse kvadriramo in izrazimo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najmanjši radij r</a:t>
            </a:r>
            <a:r>
              <a:rPr lang="sl-SI" sz="2400" b="0" i="1" u="none" strike="noStrike" baseline="-25000">
                <a:ln>
                  <a:noFill/>
                </a:ln>
                <a:solidFill>
                  <a:srgbClr val="000000"/>
                </a:solidFill>
                <a:latin typeface="Times New Roman" pitchFamily="18"/>
                <a:ea typeface="DejaVu Sans" pitchFamily="2"/>
                <a:cs typeface="DejaVu Sans" pitchFamily="2"/>
              </a:rPr>
              <a:t>0</a:t>
            </a:r>
            <a:r>
              <a:rPr lang="sl-SI" sz="2400" b="0" i="1" u="none" strike="noStrike" baseline="0">
                <a:ln>
                  <a:noFill/>
                </a:ln>
                <a:solidFill>
                  <a:srgbClr val="000000"/>
                </a:solidFill>
                <a:latin typeface="Times New Roman" pitchFamily="18"/>
                <a:ea typeface="DejaVu Sans" pitchFamily="2"/>
                <a:cs typeface="DejaVu Sans" pitchFamily="2"/>
              </a:rPr>
              <a:t>, dobimo: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1"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1" u="none" strike="noStrike" baseline="0">
                <a:ln>
                  <a:noFill/>
                </a:ln>
                <a:solidFill>
                  <a:srgbClr val="000000"/>
                </a:solidFill>
                <a:latin typeface="Times New Roman" pitchFamily="18"/>
                <a:ea typeface="DejaVu Sans" pitchFamily="2"/>
                <a:cs typeface="DejaVu Sans" pitchFamily="2"/>
              </a:rPr>
              <a:t>			</a:t>
            </a:r>
            <a:r>
              <a:rPr lang="sl-SI" sz="2800" b="1" i="1" u="none" strike="noStrike" baseline="0">
                <a:ln>
                  <a:noFill/>
                </a:ln>
                <a:solidFill>
                  <a:srgbClr val="D60093"/>
                </a:solidFill>
                <a:latin typeface="Times New Roman" pitchFamily="18"/>
                <a:ea typeface="DejaVu Sans" pitchFamily="2"/>
                <a:cs typeface="DejaVu Sans" pitchFamily="2"/>
              </a:rPr>
              <a:t>r</a:t>
            </a:r>
            <a:r>
              <a:rPr lang="sl-SI" sz="2800" b="1" i="1" u="none" strike="noStrike" baseline="-25000">
                <a:ln>
                  <a:noFill/>
                </a:ln>
                <a:solidFill>
                  <a:srgbClr val="D60093"/>
                </a:solidFill>
                <a:latin typeface="Times New Roman" pitchFamily="18"/>
                <a:ea typeface="DejaVu Sans" pitchFamily="2"/>
                <a:cs typeface="DejaVu Sans" pitchFamily="2"/>
              </a:rPr>
              <a:t>o</a:t>
            </a:r>
            <a:r>
              <a:rPr lang="sl-SI" sz="2800" b="1" i="1" u="none" strike="noStrike" baseline="0">
                <a:ln>
                  <a:noFill/>
                </a:ln>
                <a:solidFill>
                  <a:srgbClr val="D60093"/>
                </a:solidFill>
                <a:latin typeface="Times New Roman" pitchFamily="18"/>
                <a:ea typeface="DejaVu Sans" pitchFamily="2"/>
                <a:cs typeface="DejaVu Sans" pitchFamily="2"/>
              </a:rPr>
              <a:t> =</a:t>
            </a:r>
          </a:p>
        </p:txBody>
      </p:sp>
      <p:sp>
        <p:nvSpPr>
          <p:cNvPr id="8" name="Straight Connector 7">
            <a:extLst>
              <a:ext uri="{FF2B5EF4-FFF2-40B4-BE49-F238E27FC236}">
                <a16:creationId xmlns:a16="http://schemas.microsoft.com/office/drawing/2014/main" id="{73815C50-EDAB-4EB9-9585-0D3D689EEFD0}"/>
              </a:ext>
            </a:extLst>
          </p:cNvPr>
          <p:cNvSpPr/>
          <p:nvPr/>
        </p:nvSpPr>
        <p:spPr>
          <a:xfrm>
            <a:off x="3657600" y="4606920"/>
            <a:ext cx="1295280" cy="0"/>
          </a:xfrm>
          <a:prstGeom prst="line">
            <a:avLst/>
          </a:prstGeom>
          <a:noFill/>
          <a:ln w="19080">
            <a:solidFill>
              <a:srgbClr val="D60093"/>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9" name="Freeform: Shape 8">
            <a:extLst>
              <a:ext uri="{FF2B5EF4-FFF2-40B4-BE49-F238E27FC236}">
                <a16:creationId xmlns:a16="http://schemas.microsoft.com/office/drawing/2014/main" id="{5740FCEB-7335-44E7-9AAB-214319EDDE80}"/>
              </a:ext>
            </a:extLst>
          </p:cNvPr>
          <p:cNvSpPr/>
          <p:nvPr/>
        </p:nvSpPr>
        <p:spPr>
          <a:xfrm>
            <a:off x="5238720" y="2681280"/>
            <a:ext cx="2155680" cy="3988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1" u="none" strike="noStrike" baseline="0">
                <a:ln>
                  <a:noFill/>
                </a:ln>
                <a:solidFill>
                  <a:srgbClr val="000000"/>
                </a:solidFill>
                <a:latin typeface="Times New Roman" pitchFamily="18"/>
                <a:ea typeface="DejaVu Sans" pitchFamily="2"/>
                <a:cs typeface="DejaVu Sans" pitchFamily="2"/>
              </a:rPr>
              <a:t>m…masa elektrona</a:t>
            </a:r>
          </a:p>
        </p:txBody>
      </p:sp>
      <p:sp>
        <p:nvSpPr>
          <p:cNvPr id="10" name="Freeform: Shape 9">
            <a:extLst>
              <a:ext uri="{FF2B5EF4-FFF2-40B4-BE49-F238E27FC236}">
                <a16:creationId xmlns:a16="http://schemas.microsoft.com/office/drawing/2014/main" id="{76FBD768-47B9-498B-8E56-A6D73431C9BE}"/>
              </a:ext>
            </a:extLst>
          </p:cNvPr>
          <p:cNvSpPr/>
          <p:nvPr/>
        </p:nvSpPr>
        <p:spPr>
          <a:xfrm>
            <a:off x="0" y="5105520"/>
            <a:ext cx="9026305" cy="185140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150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0000FF"/>
                </a:solidFill>
                <a:latin typeface="Times New Roman" pitchFamily="18"/>
                <a:ea typeface="DejaVu Sans" pitchFamily="2"/>
                <a:cs typeface="DejaVu Sans" pitchFamily="2"/>
              </a:rPr>
              <a:t>Radij r</a:t>
            </a:r>
            <a:r>
              <a:rPr lang="sl-SI" sz="2400" b="0" i="0" u="none" strike="noStrike" baseline="-25000" dirty="0">
                <a:ln>
                  <a:noFill/>
                </a:ln>
                <a:solidFill>
                  <a:srgbClr val="0000FF"/>
                </a:solidFill>
                <a:latin typeface="Times New Roman" pitchFamily="18"/>
                <a:ea typeface="DejaVu Sans" pitchFamily="2"/>
                <a:cs typeface="DejaVu Sans" pitchFamily="2"/>
              </a:rPr>
              <a:t>0</a:t>
            </a:r>
            <a:r>
              <a:rPr lang="sl-SI" sz="2400" b="0" i="0" u="none" strike="noStrike" baseline="0" dirty="0">
                <a:ln>
                  <a:noFill/>
                </a:ln>
                <a:solidFill>
                  <a:srgbClr val="0000FF"/>
                </a:solidFill>
                <a:latin typeface="Times New Roman" pitchFamily="18"/>
                <a:ea typeface="DejaVu Sans" pitchFamily="2"/>
                <a:cs typeface="DejaVu Sans" pitchFamily="2"/>
              </a:rPr>
              <a:t> imenujemo Bohrov radij in je najmanjši radij, na katerem se nahaja elektron v vodikovem atomu! Vse večje radije lahko izrazimo kot:</a:t>
            </a:r>
          </a:p>
          <a:p>
            <a:pPr marL="0" marR="0" lvl="0" indent="0" algn="l" rtl="0" hangingPunct="0">
              <a:lnSpc>
                <a:spcPct val="100000"/>
              </a:lnSpc>
              <a:spcBef>
                <a:spcPts val="1749"/>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400" b="0" i="0" u="none" strike="noStrike" baseline="0" dirty="0">
                <a:ln>
                  <a:noFill/>
                </a:ln>
                <a:solidFill>
                  <a:srgbClr val="000000"/>
                </a:solidFill>
                <a:latin typeface="Times New Roman" pitchFamily="18"/>
                <a:ea typeface="DejaVu Sans" pitchFamily="2"/>
                <a:cs typeface="DejaVu Sans" pitchFamily="2"/>
              </a:rPr>
              <a:t>			</a:t>
            </a:r>
            <a:r>
              <a:rPr lang="sl-SI" sz="2800" b="1" i="0" u="none" strike="noStrike" baseline="0" dirty="0">
                <a:ln>
                  <a:noFill/>
                </a:ln>
                <a:solidFill>
                  <a:srgbClr val="FF0000"/>
                </a:solidFill>
                <a:effectLst>
                  <a:outerShdw dist="17961" dir="2700000">
                    <a:scrgbClr r="0" g="0" b="0"/>
                  </a:outerShdw>
                </a:effectLst>
                <a:latin typeface="Times New Roman" pitchFamily="18"/>
                <a:ea typeface="DejaVu Sans" pitchFamily="2"/>
                <a:cs typeface="DejaVu Sans" pitchFamily="2"/>
              </a:rPr>
              <a:t>r = </a:t>
            </a:r>
            <a:r>
              <a:rPr lang="sl-SI" sz="2800" b="1" i="0" u="none" strike="noStrike" baseline="0" dirty="0" err="1">
                <a:ln>
                  <a:noFill/>
                </a:ln>
                <a:solidFill>
                  <a:srgbClr val="FF0000"/>
                </a:solidFill>
                <a:effectLst>
                  <a:outerShdw dist="17961" dir="2700000">
                    <a:scrgbClr r="0" g="0" b="0"/>
                  </a:outerShdw>
                </a:effectLst>
                <a:latin typeface="Times New Roman" pitchFamily="18"/>
                <a:ea typeface="DejaVu Sans" pitchFamily="2"/>
                <a:cs typeface="DejaVu Sans" pitchFamily="2"/>
              </a:rPr>
              <a:t>n·r</a:t>
            </a:r>
            <a:r>
              <a:rPr lang="sl-SI" sz="2800" b="1" i="0" u="none" strike="noStrike" baseline="-25000" dirty="0" err="1">
                <a:ln>
                  <a:noFill/>
                </a:ln>
                <a:solidFill>
                  <a:srgbClr val="FF0000"/>
                </a:solidFill>
                <a:effectLst>
                  <a:outerShdw dist="17961" dir="2700000">
                    <a:scrgbClr r="0" g="0" b="0"/>
                  </a:outerShdw>
                </a:effectLst>
                <a:latin typeface="Times New Roman" pitchFamily="18"/>
                <a:ea typeface="DejaVu Sans" pitchFamily="2"/>
                <a:cs typeface="DejaVu Sans" pitchFamily="2"/>
              </a:rPr>
              <a:t>o</a:t>
            </a:r>
            <a:r>
              <a:rPr lang="sl-SI" sz="2800" b="1" i="0" u="none" strike="noStrike" baseline="0" dirty="0">
                <a:ln>
                  <a:noFill/>
                </a:ln>
                <a:solidFill>
                  <a:srgbClr val="FF0000"/>
                </a:solidFill>
                <a:effectLst>
                  <a:outerShdw dist="17961" dir="2700000">
                    <a:scrgbClr r="0" g="0" b="0"/>
                  </a:outerShdw>
                </a:effectLst>
                <a:latin typeface="Times New Roman" pitchFamily="18"/>
                <a:ea typeface="DejaVu Sans" pitchFamily="2"/>
                <a:cs typeface="DejaVu Sans" pitchFamily="2"/>
              </a:rPr>
              <a:t>	</a:t>
            </a:r>
            <a:r>
              <a:rPr lang="sl-SI" sz="2800" b="1" i="0" u="none" strike="noStrike" baseline="0" dirty="0" err="1">
                <a:ln>
                  <a:noFill/>
                </a:ln>
                <a:solidFill>
                  <a:srgbClr val="FF0000"/>
                </a:solidFill>
                <a:effectLst>
                  <a:outerShdw dist="17961" dir="2700000">
                    <a:scrgbClr r="0" g="0" b="0"/>
                  </a:outerShdw>
                </a:effectLst>
                <a:latin typeface="Times New Roman" pitchFamily="18"/>
                <a:ea typeface="DejaVu Sans" pitchFamily="2"/>
                <a:cs typeface="DejaVu Sans" pitchFamily="2"/>
              </a:rPr>
              <a:t>n</a:t>
            </a:r>
            <a:r>
              <a:rPr lang="sl-SI" sz="2800" b="1" i="0" u="none" strike="noStrike" baseline="0" dirty="0" err="1">
                <a:ln>
                  <a:noFill/>
                </a:ln>
                <a:solidFill>
                  <a:srgbClr val="FF0000"/>
                </a:solidFill>
                <a:effectLst>
                  <a:outerShdw dist="17961" dir="2700000">
                    <a:scrgbClr r="0" g="0" b="0"/>
                  </a:outerShdw>
                </a:effectLst>
                <a:latin typeface="Symbol" pitchFamily="18"/>
                <a:ea typeface="DejaVu Sans" pitchFamily="2"/>
                <a:cs typeface="DejaVu Sans" pitchFamily="2"/>
              </a:rPr>
              <a:t></a:t>
            </a:r>
            <a:r>
              <a:rPr lang="sl-SI" sz="2800" b="1" i="1" u="none" strike="noStrike" baseline="0" dirty="0" err="1">
                <a:ln>
                  <a:noFill/>
                </a:ln>
                <a:solidFill>
                  <a:srgbClr val="FF0000"/>
                </a:solidFill>
                <a:effectLst>
                  <a:outerShdw dist="17961" dir="2700000">
                    <a:scrgbClr r="0" g="0" b="0"/>
                  </a:outerShdw>
                </a:effectLst>
                <a:latin typeface="Times New Roman" pitchFamily="18"/>
                <a:ea typeface="DejaVu Sans" pitchFamily="2"/>
                <a:cs typeface="DejaVu Sans" pitchFamily="2"/>
              </a:rPr>
              <a:t>N</a:t>
            </a:r>
            <a:endParaRPr lang="sl-SI" sz="2800" b="1" i="1" u="none" strike="noStrike" baseline="0" dirty="0">
              <a:ln>
                <a:noFill/>
              </a:ln>
              <a:solidFill>
                <a:srgbClr val="FF0000"/>
              </a:solidFill>
              <a:effectLst>
                <a:outerShdw dist="17961" dir="2700000">
                  <a:scrgbClr r="0" g="0" b="0"/>
                </a:outerShdw>
              </a:effectLst>
              <a:latin typeface="Times New Roman" pitchFamily="18"/>
              <a:ea typeface="DejaVu Sans" pitchFamily="2"/>
              <a:cs typeface="DejaVu Sans" pitchFamily="2"/>
            </a:endParaRPr>
          </a:p>
        </p:txBody>
      </p:sp>
      <p:pic>
        <p:nvPicPr>
          <p:cNvPr id="11" name="Picture 10">
            <a:extLst>
              <a:ext uri="{FF2B5EF4-FFF2-40B4-BE49-F238E27FC236}">
                <a16:creationId xmlns:a16="http://schemas.microsoft.com/office/drawing/2014/main" id="{D78DC28A-C766-41DE-A2DA-F53C509957D9}"/>
              </a:ext>
            </a:extLst>
          </p:cNvPr>
          <p:cNvPicPr>
            <a:picLocks noChangeAspect="1"/>
          </p:cNvPicPr>
          <p:nvPr/>
        </p:nvPicPr>
        <p:blipFill>
          <a:blip r:embed="rId3">
            <a:lum/>
            <a:alphaModFix/>
          </a:blip>
          <a:srcRect/>
          <a:stretch>
            <a:fillRect/>
          </a:stretch>
        </p:blipFill>
        <p:spPr>
          <a:xfrm>
            <a:off x="2208240" y="2209680"/>
            <a:ext cx="495360" cy="1067040"/>
          </a:xfrm>
          <a:prstGeom prst="rect">
            <a:avLst/>
          </a:prstGeom>
          <a:noFill/>
          <a:ln>
            <a:noFill/>
          </a:ln>
        </p:spPr>
      </p:pic>
      <p:pic>
        <p:nvPicPr>
          <p:cNvPr id="12" name="Picture 11">
            <a:extLst>
              <a:ext uri="{FF2B5EF4-FFF2-40B4-BE49-F238E27FC236}">
                <a16:creationId xmlns:a16="http://schemas.microsoft.com/office/drawing/2014/main" id="{D0238701-0255-45BA-8DC7-DE352B0264C8}"/>
              </a:ext>
            </a:extLst>
          </p:cNvPr>
          <p:cNvPicPr>
            <a:picLocks noChangeAspect="1"/>
          </p:cNvPicPr>
          <p:nvPr/>
        </p:nvPicPr>
        <p:blipFill>
          <a:blip r:embed="rId4">
            <a:lum/>
            <a:alphaModFix/>
          </a:blip>
          <a:srcRect/>
          <a:stretch>
            <a:fillRect/>
          </a:stretch>
        </p:blipFill>
        <p:spPr>
          <a:xfrm>
            <a:off x="4419720" y="609480"/>
            <a:ext cx="561960" cy="1067040"/>
          </a:xfrm>
          <a:prstGeom prst="rect">
            <a:avLst/>
          </a:prstGeom>
          <a:noFill/>
          <a:ln>
            <a:noFill/>
          </a:ln>
        </p:spPr>
      </p:pic>
      <p:pic>
        <p:nvPicPr>
          <p:cNvPr id="13" name="Picture 12">
            <a:extLst>
              <a:ext uri="{FF2B5EF4-FFF2-40B4-BE49-F238E27FC236}">
                <a16:creationId xmlns:a16="http://schemas.microsoft.com/office/drawing/2014/main" id="{E2771144-4A8A-408E-85F3-1C4D515ACB22}"/>
              </a:ext>
            </a:extLst>
          </p:cNvPr>
          <p:cNvPicPr>
            <a:picLocks noChangeAspect="1"/>
          </p:cNvPicPr>
          <p:nvPr/>
        </p:nvPicPr>
        <p:blipFill>
          <a:blip r:embed="rId5">
            <a:lum/>
            <a:alphaModFix/>
          </a:blip>
          <a:srcRect/>
          <a:stretch>
            <a:fillRect/>
          </a:stretch>
        </p:blipFill>
        <p:spPr>
          <a:xfrm>
            <a:off x="5713560" y="3809880"/>
            <a:ext cx="1199880" cy="121932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name="page35">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EDEAE463-5780-46B7-80FF-460F33F985EF}"/>
              </a:ext>
            </a:extLst>
          </p:cNvPr>
          <p:cNvSpPr/>
          <p:nvPr/>
        </p:nvSpPr>
        <p:spPr>
          <a:xfrm>
            <a:off x="225720" y="228600"/>
            <a:ext cx="8710560" cy="56397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Spoznanje, da ima lahko elektron v atomu samo določene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energije, ne velja samo za vodikov atom, ampak velja 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splošno, za vse atome.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Gibanje elektronov in podobnih delcev ne moremo opisati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tako, kot opišemo gibanje velikih stvari, kot je recimo žoga.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Danes  vemo, da elektroni v resnici ne krožijo okoli jedra,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ampak se nahajajo na </a:t>
            </a:r>
            <a:r>
              <a:rPr lang="sl-SI" sz="2800" b="1" i="0" u="none" strike="noStrike" baseline="0">
                <a:ln>
                  <a:noFill/>
                </a:ln>
                <a:solidFill>
                  <a:srgbClr val="000000"/>
                </a:solidFill>
                <a:latin typeface="Times New Roman" pitchFamily="18"/>
                <a:ea typeface="DejaVu Sans" pitchFamily="2"/>
                <a:cs typeface="DejaVu Sans" pitchFamily="2"/>
              </a:rPr>
              <a:t>orbitalah</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1" u="none" strike="noStrike" baseline="0">
                <a:ln>
                  <a:noFill/>
                </a:ln>
                <a:solidFill>
                  <a:srgbClr val="000000"/>
                </a:solidFill>
                <a:latin typeface="Times New Roman" pitchFamily="18"/>
                <a:ea typeface="DejaVu Sans" pitchFamily="2"/>
                <a:cs typeface="DejaVu Sans" pitchFamily="2"/>
              </a:rPr>
              <a:t>Orbitale so področja, kjer je verjetnost, da najdemo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1" u="none" strike="noStrike" baseline="0">
                <a:ln>
                  <a:noFill/>
                </a:ln>
                <a:solidFill>
                  <a:srgbClr val="000000"/>
                </a:solidFill>
                <a:latin typeface="Times New Roman" pitchFamily="18"/>
                <a:ea typeface="DejaVu Sans" pitchFamily="2"/>
                <a:cs typeface="DejaVu Sans" pitchFamily="2"/>
              </a:rPr>
              <a:t>elektron, največja.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1" i="1" u="none" strike="noStrike" baseline="0">
              <a:ln>
                <a:noFill/>
              </a:ln>
              <a:solidFill>
                <a:srgbClr val="000000"/>
              </a:solidFill>
              <a:latin typeface="Times New Roman" pitchFamily="18"/>
              <a:ea typeface="DejaVu Sans" pitchFamily="2"/>
              <a:cs typeface="DejaVu Sans" pitchFamily="2"/>
            </a:endParaRPr>
          </a:p>
        </p:txBody>
      </p:sp>
      <p:pic>
        <p:nvPicPr>
          <p:cNvPr id="3" name="Picture 2">
            <a:extLst>
              <a:ext uri="{FF2B5EF4-FFF2-40B4-BE49-F238E27FC236}">
                <a16:creationId xmlns:a16="http://schemas.microsoft.com/office/drawing/2014/main" id="{9637C990-BC21-4A51-94A2-E3D26E847344}"/>
              </a:ext>
            </a:extLst>
          </p:cNvPr>
          <p:cNvPicPr>
            <a:picLocks noChangeAspect="1"/>
          </p:cNvPicPr>
          <p:nvPr/>
        </p:nvPicPr>
        <p:blipFill>
          <a:blip r:embed="rId3">
            <a:lum/>
            <a:alphaModFix/>
          </a:blip>
          <a:srcRect/>
          <a:stretch>
            <a:fillRect/>
          </a:stretch>
        </p:blipFill>
        <p:spPr>
          <a:xfrm>
            <a:off x="4343400" y="5105520"/>
            <a:ext cx="1336680" cy="1447560"/>
          </a:xfrm>
          <a:prstGeom prst="rect">
            <a:avLst/>
          </a:prstGeom>
          <a:noFill/>
          <a:ln>
            <a:noFill/>
          </a:ln>
        </p:spPr>
      </p:pic>
      <p:sp>
        <p:nvSpPr>
          <p:cNvPr id="4" name="Title 3">
            <a:extLst>
              <a:ext uri="{FF2B5EF4-FFF2-40B4-BE49-F238E27FC236}">
                <a16:creationId xmlns:a16="http://schemas.microsoft.com/office/drawing/2014/main" id="{033A9950-6073-4279-9271-5A6B300954C1}"/>
              </a:ext>
            </a:extLst>
          </p:cNvPr>
          <p:cNvSpPr txBox="1">
            <a:spLocks noGrp="1"/>
          </p:cNvSpPr>
          <p:nvPr>
            <p:ph type="title" idx="4294967295"/>
          </p:nvPr>
        </p:nvSpPr>
        <p:spPr>
          <a:xfrm>
            <a:off x="685799" y="609120"/>
            <a:ext cx="7772400" cy="1143360"/>
          </a:xfrm>
        </p:spPr>
        <p:txBody>
          <a:bodyPr wrap="none" lIns="90000" tIns="46800" rIns="90000" bIns="46800" anchorCtr="0">
            <a:spAutoFit/>
          </a:bodyPr>
          <a:lstStyle/>
          <a:p>
            <a:pPr lvl="0"/>
            <a:endParaRPr lang="sl-SI"/>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name="page36">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2EA0296-9CA7-4AA6-B0D5-980B8B1D840B}"/>
              </a:ext>
            </a:extLst>
          </p:cNvPr>
          <p:cNvSpPr txBox="1">
            <a:spLocks noGrp="1"/>
          </p:cNvSpPr>
          <p:nvPr>
            <p:ph type="body" idx="4294967295"/>
          </p:nvPr>
        </p:nvSpPr>
        <p:spPr>
          <a:xfrm>
            <a:off x="685798" y="837720"/>
            <a:ext cx="7806351" cy="4936865"/>
          </a:xfrm>
        </p:spPr>
        <p:txBody>
          <a:bodyPr wrap="square" lIns="90000" tIns="46800" rIns="90000" bIns="46800" anchor="t" anchorCtr="0">
            <a:spAutoFit/>
          </a:bodyPr>
          <a:lstStyle/>
          <a:p>
            <a:pPr lvl="0" indent="-342720"/>
            <a:r>
              <a:rPr lang="sl-SI" dirty="0"/>
              <a:t>Poleg protonov in elektronov pa so v jedru tudi nevtralni delci. Imenujemo jih nevtroni.</a:t>
            </a:r>
          </a:p>
          <a:p>
            <a:pPr lvl="0" indent="-342720" algn="ctr"/>
            <a:r>
              <a:rPr lang="sl-SI" dirty="0"/>
              <a:t> </a:t>
            </a:r>
          </a:p>
          <a:p>
            <a:pPr lvl="0" indent="-342720"/>
            <a:endParaRPr lang="sl-SI" dirty="0"/>
          </a:p>
          <a:p>
            <a:pPr lvl="0" indent="-342720"/>
            <a:endParaRPr lang="sl-SI" dirty="0"/>
          </a:p>
          <a:p>
            <a:pPr lvl="0" indent="-342720"/>
            <a:r>
              <a:rPr lang="sl-SI" dirty="0"/>
              <a:t>Dva najbolj znana izotopa vodika DEVTERIJ in TRICIJ imata ENAKO število protonov in elektronov kot vodik. A sta težja. Na ta način lahko dokažemo prisotnost nevtronov.</a:t>
            </a:r>
          </a:p>
        </p:txBody>
      </p:sp>
      <p:pic>
        <p:nvPicPr>
          <p:cNvPr id="3" name="isotope">
            <a:extLst>
              <a:ext uri="{FF2B5EF4-FFF2-40B4-BE49-F238E27FC236}">
                <a16:creationId xmlns:a16="http://schemas.microsoft.com/office/drawing/2014/main" id="{C7ACD0E8-4DC8-4FB1-9BFB-D43CAB8C253B}"/>
              </a:ext>
            </a:extLst>
          </p:cNvPr>
          <p:cNvPicPr>
            <a:picLocks noChangeAspect="1"/>
          </p:cNvPicPr>
          <p:nvPr/>
        </p:nvPicPr>
        <p:blipFill>
          <a:blip r:embed="rId3">
            <a:lum/>
            <a:alphaModFix/>
          </a:blip>
          <a:srcRect/>
          <a:stretch>
            <a:fillRect/>
          </a:stretch>
        </p:blipFill>
        <p:spPr>
          <a:xfrm>
            <a:off x="1371599" y="2133720"/>
            <a:ext cx="3292559" cy="1131840"/>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name="page37">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56EE1DE-E9ED-4F8C-B3B9-1CCA7A17F9F9}"/>
              </a:ext>
            </a:extLst>
          </p:cNvPr>
          <p:cNvSpPr txBox="1">
            <a:spLocks noGrp="1"/>
          </p:cNvSpPr>
          <p:nvPr>
            <p:ph type="body" idx="4294967295"/>
          </p:nvPr>
        </p:nvSpPr>
        <p:spPr>
          <a:xfrm>
            <a:off x="685799" y="837720"/>
            <a:ext cx="7772400" cy="5258160"/>
          </a:xfrm>
        </p:spPr>
        <p:txBody>
          <a:bodyPr wrap="none" lIns="90000" tIns="46800" rIns="90000" bIns="46800" anchor="t" anchorCtr="0">
            <a:spAutoFit/>
          </a:bodyPr>
          <a:lstStyle/>
          <a:p>
            <a:pPr lvl="0" indent="-342720"/>
            <a:r>
              <a:rPr lang="sl-SI"/>
              <a:t>Tako je nastal izpopolnjen Bohrov model atoma.</a:t>
            </a:r>
          </a:p>
        </p:txBody>
      </p:sp>
      <p:pic>
        <p:nvPicPr>
          <p:cNvPr id="3" name="atom-rutherford">
            <a:extLst>
              <a:ext uri="{FF2B5EF4-FFF2-40B4-BE49-F238E27FC236}">
                <a16:creationId xmlns:a16="http://schemas.microsoft.com/office/drawing/2014/main" id="{282F7E92-2249-40AA-A94C-7756545E102A}"/>
              </a:ext>
            </a:extLst>
          </p:cNvPr>
          <p:cNvPicPr>
            <a:picLocks noChangeAspect="1"/>
          </p:cNvPicPr>
          <p:nvPr/>
        </p:nvPicPr>
        <p:blipFill>
          <a:blip r:embed="rId3">
            <a:lum/>
            <a:alphaModFix/>
          </a:blip>
          <a:srcRect/>
          <a:stretch>
            <a:fillRect/>
          </a:stretch>
        </p:blipFill>
        <p:spPr>
          <a:xfrm>
            <a:off x="2438280" y="2209680"/>
            <a:ext cx="4419720" cy="2962439"/>
          </a:xfrm>
          <a:prstGeom prst="rect">
            <a:avLst/>
          </a:prstGeom>
          <a:noFill/>
          <a:ln>
            <a:noFill/>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name="page38">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8252C400-D9C2-4119-81C5-5261D2E3D001}"/>
              </a:ext>
            </a:extLst>
          </p:cNvPr>
          <p:cNvSpPr/>
          <p:nvPr/>
        </p:nvSpPr>
        <p:spPr>
          <a:xfrm>
            <a:off x="286560" y="219240"/>
            <a:ext cx="8892000" cy="6492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Bohrov model atoma je le model, ki ne opisuje realnega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stanja, vendar lahko z njim vseeno zelo natančno izračunamo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energijska stanja v vodikovem atomu in velikost vodikovega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atoma.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FFCCFF"/>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Novo teorijo za gibanje elektronov  - kvantno mehaniko - sta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v med obema vojnama postavila fizike </a:t>
            </a:r>
            <a:r>
              <a:rPr lang="sl-SI" sz="2800" b="1" i="0" u="sng" strike="noStrike" baseline="0">
                <a:ln>
                  <a:noFill/>
                </a:ln>
                <a:solidFill>
                  <a:srgbClr val="000000"/>
                </a:solidFill>
                <a:effectLst>
                  <a:outerShdw dist="17961" dir="2700000">
                    <a:scrgbClr r="0" g="0" b="0"/>
                  </a:outerShdw>
                </a:effectLst>
                <a:uFillTx/>
                <a:latin typeface="Times New Roman" pitchFamily="18"/>
                <a:ea typeface="DejaVu Sans" pitchFamily="2"/>
                <a:cs typeface="DejaVu Sans" pitchFamily="2"/>
              </a:rPr>
              <a:t>Werner Heisenberg</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in </a:t>
            </a:r>
            <a:r>
              <a:rPr lang="sl-SI" sz="2800" b="1" i="0" u="sng" strike="noStrike" baseline="0">
                <a:ln>
                  <a:noFill/>
                </a:ln>
                <a:solidFill>
                  <a:srgbClr val="000000"/>
                </a:solidFill>
                <a:effectLst>
                  <a:outerShdw dist="17961" dir="2700000">
                    <a:scrgbClr r="0" g="0" b="0"/>
                  </a:outerShdw>
                </a:effectLst>
                <a:uFillTx/>
                <a:latin typeface="Times New Roman" pitchFamily="18"/>
                <a:ea typeface="DejaVu Sans" pitchFamily="2"/>
                <a:cs typeface="DejaVu Sans" pitchFamily="2"/>
              </a:rPr>
              <a:t>Erwin Schroedinger</a:t>
            </a:r>
            <a:r>
              <a:rPr lang="sl-SI" sz="2800" b="0" i="0" u="sng" strike="noStrike" baseline="0">
                <a:ln>
                  <a:noFill/>
                </a:ln>
                <a:solidFill>
                  <a:srgbClr val="000000"/>
                </a:solidFill>
                <a:uFillTx/>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sng" strike="noStrike" baseline="0">
              <a:ln>
                <a:noFill/>
              </a:ln>
              <a:solidFill>
                <a:srgbClr val="000000"/>
              </a:solidFill>
              <a:uFillTx/>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FFCCFF"/>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FFCCFF"/>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FFCCFF"/>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FFCCFF"/>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		      </a:t>
            </a:r>
            <a:r>
              <a:rPr lang="sl-SI" sz="2800" b="0" i="0" u="none" strike="noStrike" baseline="0">
                <a:ln>
                  <a:noFill/>
                </a:ln>
                <a:solidFill>
                  <a:srgbClr val="000000"/>
                </a:solidFill>
                <a:latin typeface="Times New Roman" pitchFamily="18"/>
                <a:ea typeface="DejaVu Sans" pitchFamily="2"/>
                <a:cs typeface="DejaVu Sans" pitchFamily="2"/>
              </a:rPr>
              <a:t>To pa je že druga zgodba...</a:t>
            </a:r>
          </a:p>
        </p:txBody>
      </p:sp>
      <p:pic>
        <p:nvPicPr>
          <p:cNvPr id="3" name="heisenberg">
            <a:extLst>
              <a:ext uri="{FF2B5EF4-FFF2-40B4-BE49-F238E27FC236}">
                <a16:creationId xmlns:a16="http://schemas.microsoft.com/office/drawing/2014/main" id="{CA4D3992-9B92-4850-834C-AE6621BB01FE}"/>
              </a:ext>
            </a:extLst>
          </p:cNvPr>
          <p:cNvPicPr>
            <a:picLocks noChangeAspect="1"/>
          </p:cNvPicPr>
          <p:nvPr/>
        </p:nvPicPr>
        <p:blipFill>
          <a:blip r:embed="rId3">
            <a:lum/>
            <a:alphaModFix/>
          </a:blip>
          <a:srcRect/>
          <a:stretch>
            <a:fillRect/>
          </a:stretch>
        </p:blipFill>
        <p:spPr>
          <a:xfrm>
            <a:off x="6019919" y="3809880"/>
            <a:ext cx="1574639" cy="1905120"/>
          </a:xfrm>
          <a:prstGeom prst="rect">
            <a:avLst/>
          </a:prstGeom>
          <a:noFill/>
          <a:ln>
            <a:noFill/>
          </a:ln>
        </p:spPr>
      </p:pic>
      <p:pic>
        <p:nvPicPr>
          <p:cNvPr id="4" name="schrodinger">
            <a:extLst>
              <a:ext uri="{FF2B5EF4-FFF2-40B4-BE49-F238E27FC236}">
                <a16:creationId xmlns:a16="http://schemas.microsoft.com/office/drawing/2014/main" id="{4571D367-B759-43A6-8644-34F48F145C76}"/>
              </a:ext>
            </a:extLst>
          </p:cNvPr>
          <p:cNvPicPr>
            <a:picLocks noChangeAspect="1"/>
          </p:cNvPicPr>
          <p:nvPr/>
        </p:nvPicPr>
        <p:blipFill>
          <a:blip r:embed="rId4">
            <a:lum/>
            <a:alphaModFix/>
          </a:blip>
          <a:srcRect/>
          <a:stretch>
            <a:fillRect/>
          </a:stretch>
        </p:blipFill>
        <p:spPr>
          <a:xfrm>
            <a:off x="762120" y="4267080"/>
            <a:ext cx="1574639" cy="1905120"/>
          </a:xfrm>
          <a:prstGeom prst="rect">
            <a:avLst/>
          </a:prstGeom>
          <a:noFill/>
          <a:ln>
            <a:noFill/>
          </a:ln>
        </p:spPr>
      </p:pic>
      <p:pic>
        <p:nvPicPr>
          <p:cNvPr id="5" name="Picture 4">
            <a:extLst>
              <a:ext uri="{FF2B5EF4-FFF2-40B4-BE49-F238E27FC236}">
                <a16:creationId xmlns:a16="http://schemas.microsoft.com/office/drawing/2014/main" id="{DEA47A18-6B84-479B-9B08-7B2FF66A96AD}"/>
              </a:ext>
            </a:extLst>
          </p:cNvPr>
          <p:cNvPicPr>
            <a:picLocks noChangeAspect="1"/>
          </p:cNvPicPr>
          <p:nvPr/>
        </p:nvPicPr>
        <p:blipFill>
          <a:blip r:embed="rId5">
            <a:lum/>
            <a:alphaModFix/>
          </a:blip>
          <a:srcRect/>
          <a:stretch>
            <a:fillRect/>
          </a:stretch>
        </p:blipFill>
        <p:spPr>
          <a:xfrm>
            <a:off x="3809880" y="1828800"/>
            <a:ext cx="1219320" cy="841319"/>
          </a:xfrm>
          <a:prstGeom prst="rect">
            <a:avLst/>
          </a:prstGeom>
          <a:noFill/>
          <a:ln>
            <a:noFill/>
          </a:ln>
        </p:spPr>
      </p:pic>
      <p:pic>
        <p:nvPicPr>
          <p:cNvPr id="6" name="Picture 5">
            <a:extLst>
              <a:ext uri="{FF2B5EF4-FFF2-40B4-BE49-F238E27FC236}">
                <a16:creationId xmlns:a16="http://schemas.microsoft.com/office/drawing/2014/main" id="{6AF7C828-5A32-4E78-AD98-0AF12DB4E82E}"/>
              </a:ext>
            </a:extLst>
          </p:cNvPr>
          <p:cNvPicPr>
            <a:picLocks noChangeAspect="1"/>
          </p:cNvPicPr>
          <p:nvPr/>
        </p:nvPicPr>
        <p:blipFill>
          <a:blip r:embed="rId6">
            <a:lum/>
            <a:alphaModFix/>
          </a:blip>
          <a:srcRect/>
          <a:stretch>
            <a:fillRect/>
          </a:stretch>
        </p:blipFill>
        <p:spPr>
          <a:xfrm>
            <a:off x="3736800" y="4419720"/>
            <a:ext cx="1446480" cy="1317600"/>
          </a:xfrm>
          <a:prstGeom prst="rect">
            <a:avLst/>
          </a:prstGeom>
          <a:noFill/>
          <a:ln>
            <a:noFill/>
          </a:ln>
        </p:spPr>
      </p:pic>
      <p:sp>
        <p:nvSpPr>
          <p:cNvPr id="7" name="Title 6">
            <a:extLst>
              <a:ext uri="{FF2B5EF4-FFF2-40B4-BE49-F238E27FC236}">
                <a16:creationId xmlns:a16="http://schemas.microsoft.com/office/drawing/2014/main" id="{0C613CF9-F2D5-424A-B833-3F73C7780649}"/>
              </a:ext>
            </a:extLst>
          </p:cNvPr>
          <p:cNvSpPr txBox="1">
            <a:spLocks noGrp="1"/>
          </p:cNvSpPr>
          <p:nvPr>
            <p:ph type="title" idx="4294967295"/>
          </p:nvPr>
        </p:nvSpPr>
        <p:spPr>
          <a:xfrm>
            <a:off x="685799" y="609120"/>
            <a:ext cx="7772400" cy="1143360"/>
          </a:xfrm>
        </p:spPr>
        <p:txBody>
          <a:bodyPr wrap="none" lIns="90000" tIns="46800" rIns="90000" bIns="46800" anchorCtr="0">
            <a:spAutoFit/>
          </a:bodyPr>
          <a:lstStyle/>
          <a:p>
            <a:pPr lvl="0"/>
            <a:endParaRPr lang="sl-S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438586DE-15EF-4E11-8425-B7A80B3C19ED}"/>
              </a:ext>
            </a:extLst>
          </p:cNvPr>
          <p:cNvSpPr/>
          <p:nvPr/>
        </p:nvSpPr>
        <p:spPr>
          <a:xfrm>
            <a:off x="437760" y="447840"/>
            <a:ext cx="8187840" cy="6066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Prvi, ki bi naj bil pomislil na atome, je bil </a:t>
            </a:r>
            <a:r>
              <a:rPr lang="sl-SI" sz="2800" b="0" i="0" u="none" strike="noStrike" baseline="0">
                <a:ln>
                  <a:noFill/>
                </a:ln>
                <a:solidFill>
                  <a:srgbClr val="000099"/>
                </a:solidFill>
                <a:latin typeface="Times New Roman" pitchFamily="18"/>
                <a:ea typeface="DejaVu Sans" pitchFamily="2"/>
                <a:cs typeface="DejaVu Sans" pitchFamily="2"/>
              </a:rPr>
              <a:t>LEVKIP</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Bistveno več vemo o </a:t>
            </a:r>
            <a:r>
              <a:rPr lang="sl-SI" sz="2800" b="1" i="0" u="none" strike="noStrike" baseline="0">
                <a:ln>
                  <a:noFill/>
                </a:ln>
                <a:solidFill>
                  <a:srgbClr val="000099"/>
                </a:solidFill>
                <a:latin typeface="Times New Roman" pitchFamily="18"/>
                <a:ea typeface="DejaVu Sans" pitchFamily="2"/>
                <a:cs typeface="DejaVu Sans" pitchFamily="2"/>
              </a:rPr>
              <a:t>DEMOKRIT</a:t>
            </a:r>
            <a:r>
              <a:rPr lang="sl-SI" sz="2800" b="0" i="0" u="none" strike="noStrike" baseline="0">
                <a:ln>
                  <a:noFill/>
                </a:ln>
                <a:solidFill>
                  <a:srgbClr val="000000"/>
                </a:solidFill>
                <a:latin typeface="Times New Roman" pitchFamily="18"/>
                <a:ea typeface="DejaVu Sans" pitchFamily="2"/>
                <a:cs typeface="DejaVu Sans" pitchFamily="2"/>
              </a:rPr>
              <a:t>-u. Zanj je bila snov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sestavljena iz </a:t>
            </a:r>
            <a:r>
              <a:rPr lang="sl-SI" sz="2800" b="0" i="0" u="sng" strike="noStrike" baseline="0">
                <a:ln>
                  <a:noFill/>
                </a:ln>
                <a:solidFill>
                  <a:srgbClr val="000000"/>
                </a:solidFill>
                <a:uFillTx/>
                <a:latin typeface="Times New Roman" pitchFamily="18"/>
                <a:ea typeface="DejaVu Sans" pitchFamily="2"/>
                <a:cs typeface="DejaVu Sans" pitchFamily="2"/>
              </a:rPr>
              <a:t>drobnih delcev, ki si jih ni bilo mogoče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zamisliti in jih ni mogoče dalje deliti</a:t>
            </a:r>
            <a:r>
              <a:rPr lang="sl-SI" sz="2800" b="0" i="0" u="none" strike="noStrike" baseline="0">
                <a:ln>
                  <a:noFill/>
                </a:ln>
                <a:solidFill>
                  <a:srgbClr val="000000"/>
                </a:solidFill>
                <a:latin typeface="Times New Roman" pitchFamily="18"/>
                <a:ea typeface="DejaVu Sans" pitchFamily="2"/>
                <a:cs typeface="DejaVu Sans" pitchFamily="2"/>
              </a:rPr>
              <a:t>. Imenoval jih je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nedeljivi - </a:t>
            </a:r>
            <a:r>
              <a:rPr lang="sl-SI" sz="2800" b="1" i="0" u="none" strike="noStrike" baseline="0">
                <a:ln>
                  <a:noFill/>
                </a:ln>
                <a:solidFill>
                  <a:srgbClr val="FF00FF"/>
                </a:solidFill>
                <a:latin typeface="Times New Roman" pitchFamily="18"/>
                <a:ea typeface="DejaVu Sans" pitchFamily="2"/>
                <a:cs typeface="DejaVu Sans" pitchFamily="2"/>
              </a:rPr>
              <a:t>ATOMI</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				    </a:t>
            </a:r>
            <a:r>
              <a:rPr lang="sl-SI" sz="1800" b="0" i="0" u="none" strike="noStrike" baseline="0">
                <a:ln>
                  <a:noFill/>
                </a:ln>
                <a:solidFill>
                  <a:srgbClr val="000000"/>
                </a:solidFill>
                <a:latin typeface="Symbol" pitchFamily="18"/>
                <a:ea typeface="DejaVu Sans" pitchFamily="2"/>
                <a:cs typeface="DejaVu Sans" pitchFamily="2"/>
              </a:rPr>
              <a:t></a:t>
            </a:r>
            <a:r>
              <a:rPr lang="sl-SI" sz="1800" b="0" i="0" u="none" strike="noStrike" baseline="0">
                <a:ln>
                  <a:noFill/>
                </a:ln>
                <a:solidFill>
                  <a:srgbClr val="000000"/>
                </a:solidFill>
                <a:latin typeface="Times New Roman" pitchFamily="18"/>
                <a:ea typeface="DejaVu Sans" pitchFamily="2"/>
                <a:cs typeface="DejaVu Sans" pitchFamily="2"/>
              </a:rPr>
              <a:t>Demokrit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Od takrat naprej je obveljalo mnenje, da so atomi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skrivnostne snovi, o katerih je mogoče samo razmišljati.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Dolga stoletja je ostalo pri tem.</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9900FF"/>
                </a:solidFill>
                <a:effectLst>
                  <a:outerShdw dist="17961" dir="2700000">
                    <a:scrgbClr r="0" g="0" b="0"/>
                  </a:outerShdw>
                </a:effectLst>
                <a:latin typeface="Times New Roman" pitchFamily="18"/>
                <a:ea typeface="DejaVu Sans" pitchFamily="2"/>
                <a:cs typeface="DejaVu Sans" pitchFamily="2"/>
              </a:rPr>
              <a:t>V znanost so v 17. in 18. stoletju atomi zašli po drugi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9900FF"/>
                </a:solidFill>
                <a:effectLst>
                  <a:outerShdw dist="17961" dir="2700000">
                    <a:scrgbClr r="0" g="0" b="0"/>
                  </a:outerShdw>
                </a:effectLst>
                <a:latin typeface="Times New Roman" pitchFamily="18"/>
                <a:ea typeface="DejaVu Sans" pitchFamily="2"/>
                <a:cs typeface="DejaVu Sans" pitchFamily="2"/>
              </a:rPr>
              <a:t>poti - tokrat skozi kemijo!</a:t>
            </a:r>
          </a:p>
        </p:txBody>
      </p:sp>
      <p:pic>
        <p:nvPicPr>
          <p:cNvPr id="3" name="democritus">
            <a:extLst>
              <a:ext uri="{FF2B5EF4-FFF2-40B4-BE49-F238E27FC236}">
                <a16:creationId xmlns:a16="http://schemas.microsoft.com/office/drawing/2014/main" id="{B48F12FA-D317-4E68-B853-48217812BA14}"/>
              </a:ext>
            </a:extLst>
          </p:cNvPr>
          <p:cNvPicPr>
            <a:picLocks noChangeAspect="1"/>
          </p:cNvPicPr>
          <p:nvPr/>
        </p:nvPicPr>
        <p:blipFill>
          <a:blip r:embed="rId3">
            <a:lum/>
            <a:alphaModFix/>
          </a:blip>
          <a:srcRect/>
          <a:stretch>
            <a:fillRect/>
          </a:stretch>
        </p:blipFill>
        <p:spPr>
          <a:xfrm>
            <a:off x="3657600" y="2743199"/>
            <a:ext cx="782640" cy="10666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3A7D4473-A0C1-4D61-9FA4-DF225A8954D9}"/>
              </a:ext>
            </a:extLst>
          </p:cNvPr>
          <p:cNvSpPr/>
          <p:nvPr/>
        </p:nvSpPr>
        <p:spPr>
          <a:xfrm>
            <a:off x="363959" y="324000"/>
            <a:ext cx="3744000" cy="581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3200" b="1" i="0" u="none" strike="noStrike" baseline="0">
                <a:ln>
                  <a:noFill/>
                </a:ln>
                <a:solidFill>
                  <a:srgbClr val="FF0000"/>
                </a:solidFill>
                <a:effectLst>
                  <a:outerShdw dist="17961" dir="2700000">
                    <a:scrgbClr r="0" g="0" b="0"/>
                  </a:outerShdw>
                </a:effectLst>
                <a:latin typeface="Times New Roman" pitchFamily="18"/>
                <a:ea typeface="DejaVu Sans" pitchFamily="2"/>
                <a:cs typeface="DejaVu Sans" pitchFamily="2"/>
              </a:rPr>
              <a:t>KEMIJSKI ATOMI</a:t>
            </a:r>
          </a:p>
        </p:txBody>
      </p:sp>
      <p:sp>
        <p:nvSpPr>
          <p:cNvPr id="3" name="Freeform: Shape 2">
            <a:extLst>
              <a:ext uri="{FF2B5EF4-FFF2-40B4-BE49-F238E27FC236}">
                <a16:creationId xmlns:a16="http://schemas.microsoft.com/office/drawing/2014/main" id="{99349944-EBFD-4F90-9300-751567784A38}"/>
              </a:ext>
            </a:extLst>
          </p:cNvPr>
          <p:cNvSpPr/>
          <p:nvPr/>
        </p:nvSpPr>
        <p:spPr>
          <a:xfrm>
            <a:off x="133200" y="1057320"/>
            <a:ext cx="8931600" cy="521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Danes je eksperiment v znanosti nekaj vsakdanjega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nujnega. Vedno ni bilo tako. To pomembno mesto je začel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pridobivati šele v 17.stoletju.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Nekako v tistem času je </a:t>
            </a:r>
            <a:r>
              <a:rPr lang="sl-SI" sz="2800" b="1" i="0" u="none" strike="noStrike" baseline="0">
                <a:ln>
                  <a:noFill/>
                </a:ln>
                <a:solidFill>
                  <a:srgbClr val="9900CC"/>
                </a:solidFill>
                <a:latin typeface="Times New Roman" pitchFamily="18"/>
                <a:ea typeface="DejaVu Sans" pitchFamily="2"/>
                <a:cs typeface="DejaVu Sans" pitchFamily="2"/>
              </a:rPr>
              <a:t>Robert BOYLE</a:t>
            </a:r>
            <a:r>
              <a:rPr lang="sl-SI" sz="2800" b="0" i="0" u="none" strike="noStrike" baseline="0">
                <a:ln>
                  <a:noFill/>
                </a:ln>
                <a:solidFill>
                  <a:srgbClr val="000000"/>
                </a:solidFill>
                <a:latin typeface="Times New Roman" pitchFamily="18"/>
                <a:ea typeface="DejaVu Sans" pitchFamily="2"/>
                <a:cs typeface="DejaVu Sans" pitchFamily="2"/>
              </a:rPr>
              <a:t> izvajal poskuse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med drugim prišel do ugotovitve, da je </a:t>
            </a:r>
            <a:r>
              <a:rPr lang="sl-SI" sz="2800" b="0" i="0" u="sng" strike="noStrike" baseline="0">
                <a:ln>
                  <a:noFill/>
                </a:ln>
                <a:solidFill>
                  <a:srgbClr val="000000"/>
                </a:solidFill>
                <a:uFillTx/>
                <a:latin typeface="Times New Roman" pitchFamily="18"/>
                <a:ea typeface="DejaVu Sans" pitchFamily="2"/>
                <a:cs typeface="DejaVu Sans" pitchFamily="2"/>
              </a:rPr>
              <a:t>zrak stisljiv</a:t>
            </a:r>
            <a:r>
              <a:rPr lang="sl-SI" sz="2800" b="0" i="0" u="none" strike="noStrike" baseline="0">
                <a:ln>
                  <a:noFill/>
                </a:ln>
                <a:solidFill>
                  <a:srgbClr val="000000"/>
                </a:solidFill>
                <a:latin typeface="Times New Roman" pitchFamily="18"/>
                <a:ea typeface="DejaVu Sans" pitchFamily="2"/>
                <a:cs typeface="DejaVu Sans" pitchFamily="2"/>
              </a:rPr>
              <a:t>. Da bi to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pojasnil si je zrak predstavljal zgrajen iz ločenih delcev, med</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katerimi je praznina!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Elemente je imenoval snovi, za katere je poskus pokazal, da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jih ni mogoče razstaviti na preprostejše!</a:t>
            </a:r>
          </a:p>
        </p:txBody>
      </p:sp>
      <p:pic>
        <p:nvPicPr>
          <p:cNvPr id="4" name="boyle">
            <a:extLst>
              <a:ext uri="{FF2B5EF4-FFF2-40B4-BE49-F238E27FC236}">
                <a16:creationId xmlns:a16="http://schemas.microsoft.com/office/drawing/2014/main" id="{3A07968B-BEAF-4C56-B4DA-472D083CFBF0}"/>
              </a:ext>
            </a:extLst>
          </p:cNvPr>
          <p:cNvPicPr>
            <a:picLocks noChangeAspect="1"/>
          </p:cNvPicPr>
          <p:nvPr/>
        </p:nvPicPr>
        <p:blipFill>
          <a:blip r:embed="rId3">
            <a:lum/>
            <a:alphaModFix/>
          </a:blip>
          <a:srcRect/>
          <a:stretch>
            <a:fillRect/>
          </a:stretch>
        </p:blipFill>
        <p:spPr>
          <a:xfrm>
            <a:off x="5943600" y="4191120"/>
            <a:ext cx="992159" cy="1141200"/>
          </a:xfrm>
          <a:prstGeom prst="rect">
            <a:avLst/>
          </a:prstGeom>
          <a:noFill/>
          <a:ln>
            <a:noFill/>
          </a:ln>
        </p:spPr>
      </p:pic>
      <p:pic>
        <p:nvPicPr>
          <p:cNvPr id="5" name="Picture 4">
            <a:extLst>
              <a:ext uri="{FF2B5EF4-FFF2-40B4-BE49-F238E27FC236}">
                <a16:creationId xmlns:a16="http://schemas.microsoft.com/office/drawing/2014/main" id="{B7AE3DEF-A979-49F8-835A-EA6D7B8ECFD2}"/>
              </a:ext>
            </a:extLst>
          </p:cNvPr>
          <p:cNvPicPr>
            <a:picLocks noChangeAspect="1"/>
          </p:cNvPicPr>
          <p:nvPr/>
        </p:nvPicPr>
        <p:blipFill>
          <a:blip r:embed="rId4">
            <a:lum/>
            <a:alphaModFix/>
          </a:blip>
          <a:srcRect/>
          <a:stretch>
            <a:fillRect/>
          </a:stretch>
        </p:blipFill>
        <p:spPr>
          <a:xfrm>
            <a:off x="8077320" y="228600"/>
            <a:ext cx="874439" cy="110808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18A827C1-0F49-488A-BB4F-3595552534F3}"/>
              </a:ext>
            </a:extLst>
          </p:cNvPr>
          <p:cNvSpPr/>
          <p:nvPr/>
        </p:nvSpPr>
        <p:spPr>
          <a:xfrm>
            <a:off x="439559" y="371520"/>
            <a:ext cx="8705880" cy="4786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Do ponovnega “odkritja” atomov pa je bilo še daleč. Veliko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je še bilo potrebno postoriti in se naučiti prej.</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9900CC"/>
                </a:solidFill>
                <a:latin typeface="Times New Roman" pitchFamily="18"/>
                <a:ea typeface="DejaVu Sans" pitchFamily="2"/>
                <a:cs typeface="DejaVu Sans" pitchFamily="2"/>
              </a:rPr>
              <a:t>Antonie L. Lavoisier</a:t>
            </a:r>
            <a:r>
              <a:rPr lang="sl-SI" sz="2800" b="0" i="0" u="none" strike="noStrike" baseline="0">
                <a:ln>
                  <a:noFill/>
                </a:ln>
                <a:solidFill>
                  <a:srgbClr val="000000"/>
                </a:solidFill>
                <a:latin typeface="Times New Roman" pitchFamily="18"/>
                <a:ea typeface="DejaVu Sans" pitchFamily="2"/>
                <a:cs typeface="DejaVu Sans" pitchFamily="2"/>
              </a:rPr>
              <a:t> je v Franciji uvajal za takratne čase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nekaj čisto novega - </a:t>
            </a:r>
            <a:r>
              <a:rPr lang="sl-SI" sz="2800" b="0" i="0" u="sng" strike="noStrike" baseline="0">
                <a:ln>
                  <a:noFill/>
                </a:ln>
                <a:solidFill>
                  <a:srgbClr val="000000"/>
                </a:solidFill>
                <a:uFillTx/>
                <a:latin typeface="Times New Roman" pitchFamily="18"/>
                <a:ea typeface="DejaVu Sans" pitchFamily="2"/>
                <a:cs typeface="DejaVu Sans" pitchFamily="2"/>
              </a:rPr>
              <a:t>natančno tehtanje</a:t>
            </a:r>
            <a:r>
              <a:rPr lang="sl-SI" sz="2800" b="0" i="0" u="none" strike="noStrike" baseline="0">
                <a:ln>
                  <a:noFill/>
                </a:ln>
                <a:solidFill>
                  <a:srgbClr val="000000"/>
                </a:solidFill>
                <a:latin typeface="Times New Roman" pitchFamily="18"/>
                <a:ea typeface="DejaVu Sans" pitchFamily="2"/>
                <a:cs typeface="DejaVu Sans" pitchFamily="2"/>
              </a:rPr>
              <a:t>. Pri tem je naletel</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na zanimivo in pomembno ugotovitev: </a:t>
            </a:r>
            <a:r>
              <a:rPr lang="sl-SI" sz="2800" b="1" i="0" u="none" strike="noStrike" baseline="0">
                <a:ln>
                  <a:noFill/>
                </a:ln>
                <a:solidFill>
                  <a:srgbClr val="FF0000"/>
                </a:solidFill>
                <a:latin typeface="Times New Roman" pitchFamily="18"/>
                <a:ea typeface="DejaVu Sans" pitchFamily="2"/>
                <a:cs typeface="DejaVu Sans" pitchFamily="2"/>
              </a:rPr>
              <a:t>masa se ohranja</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Ne glede na to, kaj počnemo s snovjo, masa vedno ostaja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enaka.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p:txBody>
      </p:sp>
      <p:pic>
        <p:nvPicPr>
          <p:cNvPr id="3" name="lavoiser">
            <a:extLst>
              <a:ext uri="{FF2B5EF4-FFF2-40B4-BE49-F238E27FC236}">
                <a16:creationId xmlns:a16="http://schemas.microsoft.com/office/drawing/2014/main" id="{BE584ED3-BCFE-4685-9412-F9764C7A1FF7}"/>
              </a:ext>
            </a:extLst>
          </p:cNvPr>
          <p:cNvPicPr>
            <a:picLocks noChangeAspect="1"/>
          </p:cNvPicPr>
          <p:nvPr/>
        </p:nvPicPr>
        <p:blipFill>
          <a:blip r:embed="rId3">
            <a:lum/>
            <a:alphaModFix/>
          </a:blip>
          <a:srcRect/>
          <a:stretch>
            <a:fillRect/>
          </a:stretch>
        </p:blipFill>
        <p:spPr>
          <a:xfrm>
            <a:off x="5145120" y="3962520"/>
            <a:ext cx="2076480" cy="25146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262DB7C3-4852-4998-928B-AC00E08EDA5D}"/>
              </a:ext>
            </a:extLst>
          </p:cNvPr>
          <p:cNvSpPr/>
          <p:nvPr/>
        </p:nvSpPr>
        <p:spPr>
          <a:xfrm>
            <a:off x="226440" y="838080"/>
            <a:ext cx="8905680" cy="52131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9900CC"/>
                </a:solidFill>
                <a:latin typeface="Times New Roman" pitchFamily="18"/>
                <a:ea typeface="DejaVu Sans" pitchFamily="2"/>
                <a:cs typeface="DejaVu Sans" pitchFamily="2"/>
              </a:rPr>
              <a:t>Louis J. Proust</a:t>
            </a:r>
            <a:r>
              <a:rPr lang="sl-SI" sz="2800" b="0" i="0" u="none" strike="noStrike" baseline="0">
                <a:ln>
                  <a:noFill/>
                </a:ln>
                <a:solidFill>
                  <a:srgbClr val="000000"/>
                </a:solidFill>
                <a:latin typeface="Times New Roman" pitchFamily="18"/>
                <a:ea typeface="DejaVu Sans" pitchFamily="2"/>
                <a:cs typeface="DejaVu Sans" pitchFamily="2"/>
              </a:rPr>
              <a:t> je zdaj že znal tehtati in tudi zakon 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ohranitvi mase je poznal. To mu je pomagalo, da je tudi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on prišel do še enega zanimivega odkritja - masi elementov,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ki se vežeta v spojino, sta vedno v enakem razmerju!</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		</a:t>
            </a:r>
            <a:r>
              <a:rPr lang="sl-SI" sz="2800" b="1" i="0" u="none" strike="noStrike" baseline="0">
                <a:ln>
                  <a:noFill/>
                </a:ln>
                <a:solidFill>
                  <a:srgbClr val="9900CC"/>
                </a:solidFill>
                <a:latin typeface="Times New Roman" pitchFamily="18"/>
                <a:ea typeface="DejaVu Sans" pitchFamily="2"/>
                <a:cs typeface="DejaVu Sans" pitchFamily="2"/>
              </a:rPr>
              <a:t>John DALTON</a:t>
            </a:r>
            <a:r>
              <a:rPr lang="sl-SI" sz="2800" b="0" i="0" u="none" strike="noStrike" baseline="0">
                <a:ln>
                  <a:noFill/>
                </a:ln>
                <a:solidFill>
                  <a:srgbClr val="000000"/>
                </a:solidFill>
                <a:latin typeface="Times New Roman" pitchFamily="18"/>
                <a:ea typeface="DejaVu Sans" pitchFamily="2"/>
                <a:cs typeface="DejaVu Sans" pitchFamily="2"/>
              </a:rPr>
              <a:t> je s poskusi ugotovil, da so 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različnih spojinah dveh elementov </a:t>
            </a:r>
            <a:r>
              <a:rPr lang="sl-SI" sz="2800" b="0" i="0" u="none" strike="noStrike" baseline="0">
                <a:ln>
                  <a:noFill/>
                </a:ln>
                <a:solidFill>
                  <a:srgbClr val="FF0000"/>
                </a:solidFill>
                <a:latin typeface="Times New Roman" pitchFamily="18"/>
                <a:ea typeface="DejaVu Sans" pitchFamily="2"/>
                <a:cs typeface="DejaVu Sans" pitchFamily="2"/>
              </a:rPr>
              <a:t>mase prvega elementa,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00"/>
                </a:solidFill>
                <a:latin typeface="Times New Roman" pitchFamily="18"/>
                <a:ea typeface="DejaVu Sans" pitchFamily="2"/>
                <a:cs typeface="DejaVu Sans" pitchFamily="2"/>
              </a:rPr>
              <a:t>ki se spojijo z maso drugega, v razmerju majhnih celih števil</a:t>
            </a:r>
            <a:r>
              <a:rPr lang="sl-SI" sz="2800" b="0" i="0" u="none" strike="noStrike" baseline="0">
                <a:ln>
                  <a:noFill/>
                </a:ln>
                <a:solidFill>
                  <a:srgbClr val="000000"/>
                </a:solidFill>
                <a:latin typeface="Times New Roman" pitchFamily="18"/>
                <a:ea typeface="DejaVu Sans" pitchFamily="2"/>
                <a:cs typeface="DejaVu Sans" pitchFamily="2"/>
              </a:rPr>
              <a:t>.</a:t>
            </a:r>
          </a:p>
        </p:txBody>
      </p:sp>
      <p:pic>
        <p:nvPicPr>
          <p:cNvPr id="3" name="proust">
            <a:extLst>
              <a:ext uri="{FF2B5EF4-FFF2-40B4-BE49-F238E27FC236}">
                <a16:creationId xmlns:a16="http://schemas.microsoft.com/office/drawing/2014/main" id="{E624F2F3-2874-4E68-92BB-D26007339E2E}"/>
              </a:ext>
            </a:extLst>
          </p:cNvPr>
          <p:cNvPicPr>
            <a:picLocks noChangeAspect="1"/>
          </p:cNvPicPr>
          <p:nvPr/>
        </p:nvPicPr>
        <p:blipFill>
          <a:blip r:embed="rId3">
            <a:lum/>
            <a:alphaModFix/>
          </a:blip>
          <a:srcRect/>
          <a:stretch>
            <a:fillRect/>
          </a:stretch>
        </p:blipFill>
        <p:spPr>
          <a:xfrm>
            <a:off x="6858000" y="2666880"/>
            <a:ext cx="1600200" cy="1600200"/>
          </a:xfrm>
          <a:prstGeom prst="rect">
            <a:avLst/>
          </a:prstGeom>
          <a:noFill/>
          <a:ln>
            <a:noFill/>
          </a:ln>
        </p:spPr>
      </p:pic>
      <p:pic>
        <p:nvPicPr>
          <p:cNvPr id="4" name="dalton">
            <a:extLst>
              <a:ext uri="{FF2B5EF4-FFF2-40B4-BE49-F238E27FC236}">
                <a16:creationId xmlns:a16="http://schemas.microsoft.com/office/drawing/2014/main" id="{96C65360-FC30-4B5F-B77C-AFAE3A3BFD10}"/>
              </a:ext>
            </a:extLst>
          </p:cNvPr>
          <p:cNvPicPr>
            <a:picLocks noChangeAspect="1"/>
          </p:cNvPicPr>
          <p:nvPr/>
        </p:nvPicPr>
        <p:blipFill>
          <a:blip r:embed="rId4">
            <a:lum/>
            <a:alphaModFix/>
          </a:blip>
          <a:srcRect/>
          <a:stretch>
            <a:fillRect/>
          </a:stretch>
        </p:blipFill>
        <p:spPr>
          <a:xfrm>
            <a:off x="380880" y="3200400"/>
            <a:ext cx="1575000" cy="1905120"/>
          </a:xfrm>
          <a:prstGeom prst="rect">
            <a:avLst/>
          </a:prstGeom>
          <a:noFill/>
          <a:ln>
            <a:noFill/>
          </a:ln>
        </p:spPr>
      </p:pic>
      <p:pic>
        <p:nvPicPr>
          <p:cNvPr id="5" name="Picture 4">
            <a:extLst>
              <a:ext uri="{FF2B5EF4-FFF2-40B4-BE49-F238E27FC236}">
                <a16:creationId xmlns:a16="http://schemas.microsoft.com/office/drawing/2014/main" id="{C94E3E63-31E3-44EC-8105-6925A662F2CC}"/>
              </a:ext>
            </a:extLst>
          </p:cNvPr>
          <p:cNvPicPr>
            <a:picLocks noChangeAspect="1"/>
          </p:cNvPicPr>
          <p:nvPr/>
        </p:nvPicPr>
        <p:blipFill>
          <a:blip r:embed="rId5">
            <a:lum/>
            <a:alphaModFix/>
          </a:blip>
          <a:srcRect/>
          <a:stretch>
            <a:fillRect/>
          </a:stretch>
        </p:blipFill>
        <p:spPr>
          <a:xfrm>
            <a:off x="3354480" y="2971800"/>
            <a:ext cx="1784160" cy="142884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82C067DD-6B81-411E-A05F-D4C84177862D}"/>
              </a:ext>
            </a:extLst>
          </p:cNvPr>
          <p:cNvSpPr/>
          <p:nvPr/>
        </p:nvSpPr>
        <p:spPr>
          <a:xfrm>
            <a:off x="512999" y="447840"/>
            <a:ext cx="8648280" cy="36248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Za primer: Ogljik (C) in kisik (O) se spajata v CO</a:t>
            </a:r>
            <a:r>
              <a:rPr lang="sl-SI" sz="2800" b="0" i="0" u="none" strike="noStrike" baseline="-25000">
                <a:ln>
                  <a:noFill/>
                </a:ln>
                <a:solidFill>
                  <a:srgbClr val="000000"/>
                </a:solidFill>
                <a:latin typeface="Times New Roman" pitchFamily="18"/>
                <a:ea typeface="DejaVu Sans" pitchFamily="2"/>
                <a:cs typeface="DejaVu Sans" pitchFamily="2"/>
              </a:rPr>
              <a:t>2</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(ogljikov dioksid) v razmerju mas 3:8 in v CO (ogljikov</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oksid) v razmerju mas 3:4.</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sng" strike="noStrike" baseline="0">
                <a:ln>
                  <a:noFill/>
                </a:ln>
                <a:solidFill>
                  <a:srgbClr val="000000"/>
                </a:solidFill>
                <a:uFillTx/>
                <a:latin typeface="Times New Roman" pitchFamily="18"/>
                <a:ea typeface="DejaVu Sans" pitchFamily="2"/>
                <a:cs typeface="DejaVu Sans" pitchFamily="2"/>
              </a:rPr>
              <a:t>Daltonova razlaga</a:t>
            </a:r>
            <a:r>
              <a:rPr lang="sl-SI" sz="2800" b="0" i="0" u="none" strike="noStrike" baseline="0">
                <a:ln>
                  <a:noFill/>
                </a:ln>
                <a:solidFill>
                  <a:srgbClr val="000000"/>
                </a:solidFill>
                <a:latin typeface="Times New Roman" pitchFamily="18"/>
                <a:ea typeface="DejaVu Sans" pitchFamily="2"/>
                <a:cs typeface="DejaVu Sans" pitchFamily="2"/>
              </a:rPr>
              <a:t>: </a:t>
            </a:r>
            <a:r>
              <a:rPr lang="sl-SI" sz="2800" b="0" i="0" u="none" strike="noStrike" baseline="0">
                <a:ln>
                  <a:noFill/>
                </a:ln>
                <a:solidFill>
                  <a:srgbClr val="FF0066"/>
                </a:solidFill>
                <a:latin typeface="Times New Roman" pitchFamily="18"/>
                <a:ea typeface="DejaVu Sans" pitchFamily="2"/>
                <a:cs typeface="DejaVu Sans" pitchFamily="2"/>
              </a:rPr>
              <a:t>ogljik sestavljajo med seboj enaki delci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66"/>
                </a:solidFill>
                <a:latin typeface="Times New Roman" pitchFamily="18"/>
                <a:ea typeface="DejaVu Sans" pitchFamily="2"/>
                <a:cs typeface="DejaVu Sans" pitchFamily="2"/>
              </a:rPr>
              <a:t>in kisik sestavljajo med seboj enaki delci, ki se razlikujejo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66"/>
                </a:solidFill>
                <a:latin typeface="Times New Roman" pitchFamily="18"/>
                <a:ea typeface="DejaVu Sans" pitchFamily="2"/>
                <a:cs typeface="DejaVu Sans" pitchFamily="2"/>
              </a:rPr>
              <a:t>od delcev ogljika. V CO</a:t>
            </a:r>
            <a:r>
              <a:rPr lang="sl-SI" sz="2800" b="0" i="0" u="none" strike="noStrike" baseline="-25000">
                <a:ln>
                  <a:noFill/>
                </a:ln>
                <a:solidFill>
                  <a:srgbClr val="FF0066"/>
                </a:solidFill>
                <a:latin typeface="Times New Roman" pitchFamily="18"/>
                <a:ea typeface="DejaVu Sans" pitchFamily="2"/>
                <a:cs typeface="DejaVu Sans" pitchFamily="2"/>
              </a:rPr>
              <a:t>2</a:t>
            </a:r>
            <a:r>
              <a:rPr lang="sl-SI" sz="2800" b="0" i="0" u="none" strike="noStrike" baseline="0">
                <a:ln>
                  <a:noFill/>
                </a:ln>
                <a:solidFill>
                  <a:srgbClr val="FF0066"/>
                </a:solidFill>
                <a:latin typeface="Times New Roman" pitchFamily="18"/>
                <a:ea typeface="DejaVu Sans" pitchFamily="2"/>
                <a:cs typeface="DejaVu Sans" pitchFamily="2"/>
              </a:rPr>
              <a:t> se spojita en delec ogljika in dva</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0066"/>
                </a:solidFill>
                <a:latin typeface="Times New Roman" pitchFamily="18"/>
                <a:ea typeface="DejaVu Sans" pitchFamily="2"/>
                <a:cs typeface="DejaVu Sans" pitchFamily="2"/>
              </a:rPr>
              <a:t>delca kisika, v CO pa en delec ogljika in en delec kisika</a:t>
            </a:r>
            <a:r>
              <a:rPr lang="sl-SI" sz="2800" b="0" i="0" u="none" strike="noStrike" baseline="0">
                <a:ln>
                  <a:noFill/>
                </a:ln>
                <a:solidFill>
                  <a:srgbClr val="000000"/>
                </a:solidFill>
                <a:latin typeface="Times New Roman" pitchFamily="18"/>
                <a:ea typeface="DejaVu Sans" pitchFamily="2"/>
                <a:cs typeface="DejaVu Sans" pitchFamily="2"/>
              </a:rPr>
              <a:t>.</a:t>
            </a:r>
          </a:p>
        </p:txBody>
      </p:sp>
      <p:sp>
        <p:nvSpPr>
          <p:cNvPr id="3" name="Freeform: Shape 2">
            <a:extLst>
              <a:ext uri="{FF2B5EF4-FFF2-40B4-BE49-F238E27FC236}">
                <a16:creationId xmlns:a16="http://schemas.microsoft.com/office/drawing/2014/main" id="{8BBC443F-087D-4AF4-A520-F1CA1D4CB9F8}"/>
              </a:ext>
            </a:extLst>
          </p:cNvPr>
          <p:cNvSpPr/>
          <p:nvPr/>
        </p:nvSpPr>
        <p:spPr>
          <a:xfrm>
            <a:off x="1828800" y="4686480"/>
            <a:ext cx="609480" cy="6094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00"/>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FFFF"/>
                </a:solidFill>
                <a:latin typeface="Times New Roman" pitchFamily="18"/>
                <a:ea typeface="DejaVu Sans" pitchFamily="2"/>
                <a:cs typeface="DejaVu Sans" pitchFamily="2"/>
              </a:rPr>
              <a:t>C</a:t>
            </a:r>
          </a:p>
        </p:txBody>
      </p:sp>
      <p:sp>
        <p:nvSpPr>
          <p:cNvPr id="4" name="Freeform: Shape 3">
            <a:extLst>
              <a:ext uri="{FF2B5EF4-FFF2-40B4-BE49-F238E27FC236}">
                <a16:creationId xmlns:a16="http://schemas.microsoft.com/office/drawing/2014/main" id="{A4A02A65-FB9F-41DA-8843-48BB7CE83EF1}"/>
              </a:ext>
            </a:extLst>
          </p:cNvPr>
          <p:cNvSpPr/>
          <p:nvPr/>
        </p:nvSpPr>
        <p:spPr>
          <a:xfrm>
            <a:off x="5715000" y="4686480"/>
            <a:ext cx="609480" cy="6094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000000"/>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FFFFFF"/>
                </a:solidFill>
                <a:latin typeface="Times New Roman" pitchFamily="18"/>
                <a:ea typeface="DejaVu Sans" pitchFamily="2"/>
                <a:cs typeface="DejaVu Sans" pitchFamily="2"/>
              </a:rPr>
              <a:t>C</a:t>
            </a:r>
          </a:p>
        </p:txBody>
      </p:sp>
      <p:sp>
        <p:nvSpPr>
          <p:cNvPr id="5" name="Freeform: Shape 4">
            <a:extLst>
              <a:ext uri="{FF2B5EF4-FFF2-40B4-BE49-F238E27FC236}">
                <a16:creationId xmlns:a16="http://schemas.microsoft.com/office/drawing/2014/main" id="{1B5F2CB5-1024-42F3-A383-CD051E63209A}"/>
              </a:ext>
            </a:extLst>
          </p:cNvPr>
          <p:cNvSpPr/>
          <p:nvPr/>
        </p:nvSpPr>
        <p:spPr>
          <a:xfrm>
            <a:off x="990719" y="4572000"/>
            <a:ext cx="838080" cy="838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a:t>
            </a:r>
          </a:p>
        </p:txBody>
      </p:sp>
      <p:sp>
        <p:nvSpPr>
          <p:cNvPr id="6" name="Freeform: Shape 5">
            <a:extLst>
              <a:ext uri="{FF2B5EF4-FFF2-40B4-BE49-F238E27FC236}">
                <a16:creationId xmlns:a16="http://schemas.microsoft.com/office/drawing/2014/main" id="{9B15CE8D-F055-4F98-9DF0-AB191162611E}"/>
              </a:ext>
            </a:extLst>
          </p:cNvPr>
          <p:cNvSpPr/>
          <p:nvPr/>
        </p:nvSpPr>
        <p:spPr>
          <a:xfrm>
            <a:off x="2438280" y="4572000"/>
            <a:ext cx="838439" cy="838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a:t>
            </a:r>
          </a:p>
        </p:txBody>
      </p:sp>
      <p:sp>
        <p:nvSpPr>
          <p:cNvPr id="7" name="Freeform: Shape 6">
            <a:extLst>
              <a:ext uri="{FF2B5EF4-FFF2-40B4-BE49-F238E27FC236}">
                <a16:creationId xmlns:a16="http://schemas.microsoft.com/office/drawing/2014/main" id="{3A06AA23-1A79-41BB-8746-E0429E1E9F80}"/>
              </a:ext>
            </a:extLst>
          </p:cNvPr>
          <p:cNvSpPr/>
          <p:nvPr/>
        </p:nvSpPr>
        <p:spPr>
          <a:xfrm>
            <a:off x="6324479" y="4572000"/>
            <a:ext cx="838439" cy="838080"/>
          </a:xfrm>
          <a:custGeom>
            <a:avLst/>
            <a:gdLst>
              <a:gd name="f0" fmla="val 10800000"/>
              <a:gd name="f1" fmla="val 5400000"/>
              <a:gd name="f2" fmla="val 180"/>
              <a:gd name="f3" fmla="val w"/>
              <a:gd name="f4" fmla="val h"/>
              <a:gd name="f5" fmla="*/ 5419351 1 1725033"/>
              <a:gd name="f6" fmla="*/ 10800 10800 1"/>
              <a:gd name="f7" fmla="+- 0 0 0"/>
              <a:gd name="f8" fmla="+- 0 0 360"/>
              <a:gd name="f9" fmla="val 10800"/>
              <a:gd name="f10" fmla="*/ f3 1 21600"/>
              <a:gd name="f11" fmla="*/ f4 1 21600"/>
              <a:gd name="f12" fmla="*/ 0 f5 1"/>
              <a:gd name="f13" fmla="*/ f7 f0 1"/>
              <a:gd name="f14" fmla="*/ f8 f0 1"/>
              <a:gd name="f15" fmla="*/ 3200 f10 1"/>
              <a:gd name="f16" fmla="*/ 18400 f10 1"/>
              <a:gd name="f17" fmla="*/ 18400 f11 1"/>
              <a:gd name="f18" fmla="*/ 3200 f11 1"/>
              <a:gd name="f19" fmla="*/ f12 1 f2"/>
              <a:gd name="f20" fmla="*/ f13 1 f2"/>
              <a:gd name="f21" fmla="*/ f14 1 f2"/>
              <a:gd name="f22" fmla="*/ 10800 f10 1"/>
              <a:gd name="f23" fmla="*/ 0 f11 1"/>
              <a:gd name="f24" fmla="*/ 3160 f10 1"/>
              <a:gd name="f25" fmla="*/ 3160 f11 1"/>
              <a:gd name="f26" fmla="*/ 0 f10 1"/>
              <a:gd name="f27" fmla="*/ 10800 f11 1"/>
              <a:gd name="f28" fmla="*/ 18440 f11 1"/>
              <a:gd name="f29" fmla="*/ 21600 f11 1"/>
              <a:gd name="f30" fmla="*/ 18440 f10 1"/>
              <a:gd name="f31" fmla="*/ 21600 f10 1"/>
              <a:gd name="f32" fmla="+- 0 0 f19"/>
              <a:gd name="f33" fmla="+- f20 0 f1"/>
              <a:gd name="f34" fmla="+- f21 0 f1"/>
              <a:gd name="f35" fmla="*/ f32 f0 1"/>
              <a:gd name="f36" fmla="+- f34 0 f33"/>
              <a:gd name="f37" fmla="*/ f35 1 f5"/>
              <a:gd name="f38" fmla="+- f37 0 f1"/>
              <a:gd name="f39" fmla="cos 1 f38"/>
              <a:gd name="f40" fmla="sin 1 f38"/>
              <a:gd name="f41" fmla="+- 0 0 f39"/>
              <a:gd name="f42" fmla="+- 0 0 f40"/>
              <a:gd name="f43" fmla="*/ 10800 f41 1"/>
              <a:gd name="f44" fmla="*/ 10800 f42 1"/>
              <a:gd name="f45" fmla="*/ f43 f43 1"/>
              <a:gd name="f46" fmla="*/ f44 f44 1"/>
              <a:gd name="f47" fmla="+- f45 f46 0"/>
              <a:gd name="f48" fmla="sqrt f47"/>
              <a:gd name="f49" fmla="*/ f6 1 f48"/>
              <a:gd name="f50" fmla="*/ f41 f49 1"/>
              <a:gd name="f51" fmla="*/ f42 f49 1"/>
              <a:gd name="f52" fmla="+- 10800 0 f50"/>
              <a:gd name="f53" fmla="+- 10800 0 f51"/>
            </a:gdLst>
            <a:ahLst/>
            <a:cxnLst>
              <a:cxn ang="3cd4">
                <a:pos x="hc" y="t"/>
              </a:cxn>
              <a:cxn ang="0">
                <a:pos x="r" y="vc"/>
              </a:cxn>
              <a:cxn ang="cd4">
                <a:pos x="hc" y="b"/>
              </a:cxn>
              <a:cxn ang="cd2">
                <a:pos x="l" y="vc"/>
              </a:cxn>
              <a:cxn ang="f33">
                <a:pos x="f22" y="f23"/>
              </a:cxn>
              <a:cxn ang="f33">
                <a:pos x="f24" y="f25"/>
              </a:cxn>
              <a:cxn ang="f33">
                <a:pos x="f26" y="f27"/>
              </a:cxn>
              <a:cxn ang="f33">
                <a:pos x="f24" y="f28"/>
              </a:cxn>
              <a:cxn ang="f33">
                <a:pos x="f22" y="f29"/>
              </a:cxn>
              <a:cxn ang="f33">
                <a:pos x="f30" y="f28"/>
              </a:cxn>
              <a:cxn ang="f33">
                <a:pos x="f31" y="f27"/>
              </a:cxn>
              <a:cxn ang="f33">
                <a:pos x="f30" y="f25"/>
              </a:cxn>
            </a:cxnLst>
            <a:rect l="f15" t="f18" r="f16" b="f17"/>
            <a:pathLst>
              <a:path w="21600" h="21600">
                <a:moveTo>
                  <a:pt x="f52" y="f53"/>
                </a:moveTo>
                <a:arcTo wR="f9" hR="f9" stAng="f33" swAng="f36"/>
                <a:close/>
              </a:path>
            </a:pathLst>
          </a:custGeom>
          <a:solidFill>
            <a:srgbClr val="FFFFFF"/>
          </a:solidFill>
          <a:ln w="9360">
            <a:solidFill>
              <a:srgbClr val="000000"/>
            </a:solidFill>
            <a:prstDash val="solid"/>
            <a:miter/>
          </a:ln>
        </p:spPr>
        <p:txBody>
          <a:bodyPr vert="horz" wrap="square" lIns="90000" tIns="46800" rIns="90000" bIns="46800" anchor="ctr" anchorCtr="0" compatLnSpc="1">
            <a:noAutofit/>
          </a:bodyPr>
          <a:lstStyle/>
          <a:p>
            <a:pPr marL="0" marR="0" lvl="0" indent="0" algn="ctr"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a:t>
            </a:r>
          </a:p>
        </p:txBody>
      </p:sp>
      <p:sp>
        <p:nvSpPr>
          <p:cNvPr id="8" name="Freeform: Shape 7">
            <a:extLst>
              <a:ext uri="{FF2B5EF4-FFF2-40B4-BE49-F238E27FC236}">
                <a16:creationId xmlns:a16="http://schemas.microsoft.com/office/drawing/2014/main" id="{E96FBF19-EC6F-400F-A12A-A387FE12CDCF}"/>
              </a:ext>
            </a:extLst>
          </p:cNvPr>
          <p:cNvSpPr/>
          <p:nvPr/>
        </p:nvSpPr>
        <p:spPr>
          <a:xfrm>
            <a:off x="1585800" y="5477039"/>
            <a:ext cx="5244840" cy="579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CO</a:t>
            </a:r>
            <a:r>
              <a:rPr lang="sl-SI" sz="2800" b="0" i="0" u="none" strike="noStrike" baseline="-25000">
                <a:ln>
                  <a:noFill/>
                </a:ln>
                <a:solidFill>
                  <a:srgbClr val="000000"/>
                </a:solidFill>
                <a:latin typeface="Times New Roman" pitchFamily="18"/>
                <a:ea typeface="DejaVu Sans" pitchFamily="2"/>
                <a:cs typeface="DejaVu Sans" pitchFamily="2"/>
              </a:rPr>
              <a:t>2</a:t>
            </a:r>
            <a:r>
              <a:rPr lang="sl-SI" sz="2800" b="0" i="0" u="none" strike="noStrike" baseline="0">
                <a:ln>
                  <a:noFill/>
                </a:ln>
                <a:solidFill>
                  <a:srgbClr val="000000"/>
                </a:solidFill>
                <a:latin typeface="Times New Roman" pitchFamily="18"/>
                <a:ea typeface="DejaVu Sans" pitchFamily="2"/>
                <a:cs typeface="DejaVu Sans" pitchFamily="2"/>
              </a:rPr>
              <a:t>				     	CO</a:t>
            </a:r>
          </a:p>
        </p:txBody>
      </p:sp>
      <p:sp>
        <p:nvSpPr>
          <p:cNvPr id="9" name="Freeform: Shape 8">
            <a:extLst>
              <a:ext uri="{FF2B5EF4-FFF2-40B4-BE49-F238E27FC236}">
                <a16:creationId xmlns:a16="http://schemas.microsoft.com/office/drawing/2014/main" id="{BD54690C-5D9A-4C16-BD5A-D24A91E2319A}"/>
              </a:ext>
            </a:extLst>
          </p:cNvPr>
          <p:cNvSpPr/>
          <p:nvPr/>
        </p:nvSpPr>
        <p:spPr>
          <a:xfrm>
            <a:off x="608040" y="4038479"/>
            <a:ext cx="642924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ogljikov dioksid:		     ogljikov oksid: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Freeform: Shape 1">
            <a:extLst>
              <a:ext uri="{FF2B5EF4-FFF2-40B4-BE49-F238E27FC236}">
                <a16:creationId xmlns:a16="http://schemas.microsoft.com/office/drawing/2014/main" id="{9EDE5DE5-5614-4CE6-9E68-ABBC214D160D}"/>
              </a:ext>
            </a:extLst>
          </p:cNvPr>
          <p:cNvSpPr/>
          <p:nvPr/>
        </p:nvSpPr>
        <p:spPr>
          <a:xfrm>
            <a:off x="131040" y="304920"/>
            <a:ext cx="9013680" cy="4359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Po podobni zamisli Demokrita je Dalton imenoval te</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delce </a:t>
            </a:r>
            <a:r>
              <a:rPr lang="sl-SI" sz="2800" b="0" i="0" u="none" strike="noStrike" baseline="0">
                <a:ln>
                  <a:noFill/>
                </a:ln>
                <a:solidFill>
                  <a:srgbClr val="FF0000"/>
                </a:solidFill>
                <a:latin typeface="Times New Roman" pitchFamily="18"/>
                <a:ea typeface="DejaVu Sans" pitchFamily="2"/>
                <a:cs typeface="DejaVu Sans" pitchFamily="2"/>
              </a:rPr>
              <a:t>ATOME</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Atomi so se razlikovali po masi - lastnosti, ki jo je bilo</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FF"/>
                </a:solidFill>
                <a:latin typeface="Times New Roman" pitchFamily="18"/>
                <a:ea typeface="DejaVu Sans" pitchFamily="2"/>
                <a:cs typeface="DejaVu Sans" pitchFamily="2"/>
              </a:rPr>
              <a:t>mogoče izmeriti.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800" b="0" i="0" u="none" strike="noStrike" baseline="0">
              <a:ln>
                <a:noFill/>
              </a:ln>
              <a:solidFill>
                <a:srgbClr val="000000"/>
              </a:solidFill>
              <a:latin typeface="Times New Roman" pitchFamily="18"/>
              <a:ea typeface="DejaVu Sans" pitchFamily="2"/>
              <a:cs typeface="DejaVu Sans" pitchFamily="2"/>
            </a:endParaRP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Ker pa so atomi tako majhni, mase enega samega atoma ni</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mogoče izmeriti. Zato so uvedli </a:t>
            </a:r>
            <a:r>
              <a:rPr lang="sl-SI" sz="2800" b="0" i="0" u="none" strike="noStrike" baseline="0">
                <a:ln>
                  <a:noFill/>
                </a:ln>
                <a:solidFill>
                  <a:srgbClr val="FF00FF"/>
                </a:solidFill>
                <a:latin typeface="Times New Roman" pitchFamily="18"/>
                <a:ea typeface="DejaVu Sans" pitchFamily="2"/>
                <a:cs typeface="DejaVu Sans" pitchFamily="2"/>
              </a:rPr>
              <a:t>relativno atomsko maso</a:t>
            </a:r>
            <a:r>
              <a:rPr lang="sl-SI" sz="2800" b="0" i="0" u="none" strike="noStrike" baseline="0">
                <a:ln>
                  <a:noFill/>
                </a:ln>
                <a:solidFill>
                  <a:srgbClr val="000000"/>
                </a:solidFill>
                <a:latin typeface="Times New Roman" pitchFamily="18"/>
                <a:ea typeface="DejaVu Sans" pitchFamily="2"/>
                <a:cs typeface="DejaVu Sans" pitchFamily="2"/>
              </a:rPr>
              <a:t> (</a:t>
            </a:r>
            <a:r>
              <a:rPr lang="sl-SI" sz="2800" b="0" i="0" u="none" strike="noStrike" baseline="0">
                <a:ln>
                  <a:noFill/>
                </a:ln>
                <a:solidFill>
                  <a:srgbClr val="FF00FF"/>
                </a:solidFill>
                <a:latin typeface="Times New Roman" pitchFamily="18"/>
                <a:ea typeface="DejaVu Sans" pitchFamily="2"/>
                <a:cs typeface="DejaVu Sans" pitchFamily="2"/>
              </a:rPr>
              <a:t>M</a:t>
            </a:r>
            <a:r>
              <a:rPr lang="sl-SI" sz="2800" b="0" i="0" u="none" strike="noStrike" baseline="0">
                <a:ln>
                  <a:noFill/>
                </a:ln>
                <a:solidFill>
                  <a:srgbClr val="000000"/>
                </a:solidFill>
                <a:latin typeface="Times New Roman" pitchFamily="18"/>
                <a:ea typeface="DejaVu Sans" pitchFamily="2"/>
                <a:cs typeface="DejaVu Sans" pitchFamily="2"/>
              </a:rPr>
              <a:t>).</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Ta je definirana kot razmerje mase poljubnega atoma in</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0" i="0" u="none" strike="noStrike" baseline="0">
                <a:ln>
                  <a:noFill/>
                </a:ln>
                <a:solidFill>
                  <a:srgbClr val="000000"/>
                </a:solidFill>
                <a:latin typeface="Times New Roman" pitchFamily="18"/>
                <a:ea typeface="DejaVu Sans" pitchFamily="2"/>
                <a:cs typeface="DejaVu Sans" pitchFamily="2"/>
              </a:rPr>
              <a:t>mase vodikovega atoma.</a:t>
            </a:r>
          </a:p>
        </p:txBody>
      </p:sp>
      <p:sp>
        <p:nvSpPr>
          <p:cNvPr id="3" name="Freeform: Shape 2">
            <a:extLst>
              <a:ext uri="{FF2B5EF4-FFF2-40B4-BE49-F238E27FC236}">
                <a16:creationId xmlns:a16="http://schemas.microsoft.com/office/drawing/2014/main" id="{6A2BD93B-46FE-4426-A6FE-FBFBE1FB8F6F}"/>
              </a:ext>
            </a:extLst>
          </p:cNvPr>
          <p:cNvSpPr/>
          <p:nvPr/>
        </p:nvSpPr>
        <p:spPr>
          <a:xfrm>
            <a:off x="202680" y="5541840"/>
            <a:ext cx="2695320"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1" i="0" u="none" strike="noStrike" baseline="0">
                <a:ln>
                  <a:noFill/>
                </a:ln>
                <a:solidFill>
                  <a:srgbClr val="CCCCFF"/>
                </a:solidFill>
                <a:latin typeface="Times New Roman" pitchFamily="18"/>
                <a:ea typeface="DejaVu Sans" pitchFamily="2"/>
                <a:cs typeface="DejaVu Sans" pitchFamily="2"/>
              </a:rPr>
              <a:t>relativna atomska masa =</a:t>
            </a:r>
          </a:p>
        </p:txBody>
      </p:sp>
      <p:sp>
        <p:nvSpPr>
          <p:cNvPr id="4" name="Straight Connector 3">
            <a:extLst>
              <a:ext uri="{FF2B5EF4-FFF2-40B4-BE49-F238E27FC236}">
                <a16:creationId xmlns:a16="http://schemas.microsoft.com/office/drawing/2014/main" id="{7AA2998F-73A4-4E6A-8DDA-0CD8E44FB484}"/>
              </a:ext>
            </a:extLst>
          </p:cNvPr>
          <p:cNvSpPr/>
          <p:nvPr/>
        </p:nvSpPr>
        <p:spPr>
          <a:xfrm>
            <a:off x="2819520" y="5715000"/>
            <a:ext cx="2895480" cy="0"/>
          </a:xfrm>
          <a:prstGeom prst="line">
            <a:avLst/>
          </a:prstGeom>
          <a:noFill/>
          <a:ln w="9360">
            <a:solidFill>
              <a:srgbClr val="CCCCFF"/>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5" name="Freeform: Shape 4">
            <a:extLst>
              <a:ext uri="{FF2B5EF4-FFF2-40B4-BE49-F238E27FC236}">
                <a16:creationId xmlns:a16="http://schemas.microsoft.com/office/drawing/2014/main" id="{56607FD5-E69D-4DBE-B0B9-CC49BB3E15FB}"/>
              </a:ext>
            </a:extLst>
          </p:cNvPr>
          <p:cNvSpPr/>
          <p:nvPr/>
        </p:nvSpPr>
        <p:spPr>
          <a:xfrm>
            <a:off x="2820960" y="5334120"/>
            <a:ext cx="2504880"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1" i="0" u="none" strike="noStrike" baseline="0">
                <a:ln>
                  <a:noFill/>
                </a:ln>
                <a:solidFill>
                  <a:srgbClr val="CCCCFF"/>
                </a:solidFill>
                <a:latin typeface="Times New Roman" pitchFamily="18"/>
                <a:ea typeface="DejaVu Sans" pitchFamily="2"/>
                <a:cs typeface="DejaVu Sans" pitchFamily="2"/>
              </a:rPr>
              <a:t>masa poljubnega atoma</a:t>
            </a:r>
          </a:p>
        </p:txBody>
      </p:sp>
      <p:sp>
        <p:nvSpPr>
          <p:cNvPr id="6" name="Freeform: Shape 5">
            <a:extLst>
              <a:ext uri="{FF2B5EF4-FFF2-40B4-BE49-F238E27FC236}">
                <a16:creationId xmlns:a16="http://schemas.microsoft.com/office/drawing/2014/main" id="{0B3B42B8-2F35-4C8A-A78A-43E9FAC46806}"/>
              </a:ext>
            </a:extLst>
          </p:cNvPr>
          <p:cNvSpPr/>
          <p:nvPr/>
        </p:nvSpPr>
        <p:spPr>
          <a:xfrm>
            <a:off x="6462000" y="5394240"/>
            <a:ext cx="718560" cy="520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M=</a:t>
            </a:r>
          </a:p>
        </p:txBody>
      </p:sp>
      <p:sp>
        <p:nvSpPr>
          <p:cNvPr id="7" name="Straight Connector 6">
            <a:extLst>
              <a:ext uri="{FF2B5EF4-FFF2-40B4-BE49-F238E27FC236}">
                <a16:creationId xmlns:a16="http://schemas.microsoft.com/office/drawing/2014/main" id="{593EE8D3-F1B6-44D8-BEFB-D21CF7EAF14C}"/>
              </a:ext>
            </a:extLst>
          </p:cNvPr>
          <p:cNvSpPr/>
          <p:nvPr/>
        </p:nvSpPr>
        <p:spPr>
          <a:xfrm>
            <a:off x="7162920" y="5632560"/>
            <a:ext cx="838079" cy="0"/>
          </a:xfrm>
          <a:prstGeom prst="line">
            <a:avLst/>
          </a:prstGeom>
          <a:noFill/>
          <a:ln w="12600">
            <a:solidFill>
              <a:srgbClr val="FFFF00"/>
            </a:solidFill>
            <a:prstDash val="solid"/>
            <a:miter/>
          </a:ln>
        </p:spPr>
        <p:txBody>
          <a:bodyPr vert="horz" wrap="square" lIns="90000" tIns="46800" rIns="90000" bIns="46800" anchor="ctr" anchorCtr="0" compatLnSpc="1">
            <a:noAutofit/>
          </a:bodyPr>
          <a:lstStyle/>
          <a:p>
            <a:pPr marL="0" marR="0" lvl="0" indent="0" algn="l" rtl="0" hangingPunct="1">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endParaRPr lang="sl-SI" sz="2400" b="0" i="0" u="none" strike="noStrike" baseline="0">
              <a:ln>
                <a:noFill/>
              </a:ln>
              <a:solidFill>
                <a:srgbClr val="000000"/>
              </a:solidFill>
              <a:latin typeface="Times New Roman" pitchFamily="18"/>
              <a:ea typeface="DejaVu Sans" pitchFamily="2"/>
              <a:cs typeface="DejaVu Sans" pitchFamily="2"/>
            </a:endParaRPr>
          </a:p>
        </p:txBody>
      </p:sp>
      <p:sp>
        <p:nvSpPr>
          <p:cNvPr id="8" name="Freeform: Shape 7">
            <a:extLst>
              <a:ext uri="{FF2B5EF4-FFF2-40B4-BE49-F238E27FC236}">
                <a16:creationId xmlns:a16="http://schemas.microsoft.com/office/drawing/2014/main" id="{CCF86495-1FFF-4EBC-8BD1-D8218CAD0F74}"/>
              </a:ext>
            </a:extLst>
          </p:cNvPr>
          <p:cNvSpPr/>
          <p:nvPr/>
        </p:nvSpPr>
        <p:spPr>
          <a:xfrm>
            <a:off x="7326720" y="5105520"/>
            <a:ext cx="579960" cy="10062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m</a:t>
            </a:r>
            <a:r>
              <a:rPr lang="sl-SI" sz="2800" b="1" i="0" u="none" strike="noStrike" baseline="-25000">
                <a:ln>
                  <a:noFill/>
                </a:ln>
                <a:solidFill>
                  <a:srgbClr val="000000"/>
                </a:solidFill>
                <a:effectLst>
                  <a:outerShdw dist="17961" dir="2700000">
                    <a:scrgbClr r="0" g="0" b="0"/>
                  </a:outerShdw>
                </a:effectLst>
                <a:latin typeface="Times New Roman" pitchFamily="18"/>
                <a:ea typeface="DejaVu Sans" pitchFamily="2"/>
                <a:cs typeface="DejaVu Sans" pitchFamily="2"/>
              </a:rPr>
              <a:t>x</a:t>
            </a:r>
          </a:p>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800" b="1" i="0" u="none" strike="noStrike" baseline="0">
                <a:ln>
                  <a:noFill/>
                </a:ln>
                <a:solidFill>
                  <a:srgbClr val="000000"/>
                </a:solidFill>
                <a:effectLst>
                  <a:outerShdw dist="17961" dir="2700000">
                    <a:scrgbClr r="0" g="0" b="0"/>
                  </a:outerShdw>
                </a:effectLst>
                <a:latin typeface="Times New Roman" pitchFamily="18"/>
                <a:ea typeface="DejaVu Sans" pitchFamily="2"/>
                <a:cs typeface="DejaVu Sans" pitchFamily="2"/>
              </a:rPr>
              <a:t> u</a:t>
            </a:r>
          </a:p>
        </p:txBody>
      </p:sp>
      <p:sp>
        <p:nvSpPr>
          <p:cNvPr id="9" name="Freeform: Shape 8">
            <a:extLst>
              <a:ext uri="{FF2B5EF4-FFF2-40B4-BE49-F238E27FC236}">
                <a16:creationId xmlns:a16="http://schemas.microsoft.com/office/drawing/2014/main" id="{E53DA2E7-18D7-4AAD-A715-1E547C86C14C}"/>
              </a:ext>
            </a:extLst>
          </p:cNvPr>
          <p:cNvSpPr/>
          <p:nvPr/>
        </p:nvSpPr>
        <p:spPr>
          <a:xfrm>
            <a:off x="2751839" y="5715000"/>
            <a:ext cx="3151080" cy="36827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1800" b="1" i="0" u="none" strike="noStrike" baseline="0">
                <a:ln>
                  <a:noFill/>
                </a:ln>
                <a:solidFill>
                  <a:srgbClr val="CCCCFF"/>
                </a:solidFill>
                <a:latin typeface="Times New Roman" pitchFamily="18"/>
                <a:ea typeface="DejaVu Sans" pitchFamily="2"/>
                <a:cs typeface="DejaVu Sans" pitchFamily="2"/>
              </a:rPr>
              <a:t>(1/12) mase izotopa ogljika C</a:t>
            </a:r>
            <a:r>
              <a:rPr lang="sl-SI" sz="1800" b="1" i="0" u="none" strike="noStrike" baseline="30000">
                <a:ln>
                  <a:noFill/>
                </a:ln>
                <a:solidFill>
                  <a:srgbClr val="CCCCFF"/>
                </a:solidFill>
                <a:latin typeface="Times New Roman" pitchFamily="18"/>
                <a:ea typeface="DejaVu Sans" pitchFamily="2"/>
                <a:cs typeface="DejaVu Sans" pitchFamily="2"/>
              </a:rPr>
              <a:t>12</a:t>
            </a:r>
          </a:p>
        </p:txBody>
      </p:sp>
      <p:sp>
        <p:nvSpPr>
          <p:cNvPr id="10" name="Freeform: Shape 9">
            <a:extLst>
              <a:ext uri="{FF2B5EF4-FFF2-40B4-BE49-F238E27FC236}">
                <a16:creationId xmlns:a16="http://schemas.microsoft.com/office/drawing/2014/main" id="{B5D21168-A1ED-4DE2-8A20-9871ECFEF1F5}"/>
              </a:ext>
            </a:extLst>
          </p:cNvPr>
          <p:cNvSpPr/>
          <p:nvPr/>
        </p:nvSpPr>
        <p:spPr>
          <a:xfrm>
            <a:off x="319680" y="6248520"/>
            <a:ext cx="3507479" cy="440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0">
              <a:lnSpc>
                <a:spcPct val="100000"/>
              </a:lnSpc>
              <a:spcBef>
                <a:spcPts val="0"/>
              </a:spcBef>
              <a:spcAft>
                <a:spcPts val="0"/>
              </a:spcAft>
              <a:buNone/>
              <a:tabLst>
                <a:tab pos="0" algn="l"/>
                <a:tab pos="914400" algn="l"/>
                <a:tab pos="1828800" algn="l"/>
                <a:tab pos="2743199" algn="l"/>
                <a:tab pos="3657600" algn="l"/>
                <a:tab pos="4572000" algn="l"/>
                <a:tab pos="5486399" algn="l"/>
                <a:tab pos="6400799" algn="l"/>
                <a:tab pos="7315200" algn="l"/>
                <a:tab pos="8229600" algn="l"/>
                <a:tab pos="9144000" algn="l"/>
                <a:tab pos="10058400" algn="l"/>
              </a:tabLst>
            </a:pPr>
            <a:r>
              <a:rPr lang="sl-SI" sz="2000" b="0" i="0" u="none" strike="noStrike" baseline="0">
                <a:ln>
                  <a:noFill/>
                </a:ln>
                <a:solidFill>
                  <a:srgbClr val="000000"/>
                </a:solidFill>
                <a:latin typeface="Times New Roman" pitchFamily="18"/>
                <a:ea typeface="DejaVu Sans" pitchFamily="2"/>
                <a:cs typeface="DejaVu Sans" pitchFamily="2"/>
              </a:rPr>
              <a:t>( u = (1/12) m</a:t>
            </a:r>
            <a:r>
              <a:rPr lang="sl-SI" sz="2000" b="0" i="0" u="none" strike="noStrike" baseline="-25000">
                <a:ln>
                  <a:noFill/>
                </a:ln>
                <a:solidFill>
                  <a:srgbClr val="000000"/>
                </a:solidFill>
                <a:latin typeface="Times New Roman" pitchFamily="18"/>
                <a:ea typeface="DejaVu Sans" pitchFamily="2"/>
                <a:cs typeface="DejaVu Sans" pitchFamily="2"/>
              </a:rPr>
              <a:t>C12</a:t>
            </a:r>
            <a:r>
              <a:rPr lang="sl-SI" sz="2000" b="0" i="0" u="none" strike="noStrike" baseline="0">
                <a:ln>
                  <a:noFill/>
                </a:ln>
                <a:solidFill>
                  <a:srgbClr val="000000"/>
                </a:solidFill>
                <a:latin typeface="Times New Roman" pitchFamily="18"/>
                <a:ea typeface="DejaVu Sans" pitchFamily="2"/>
                <a:cs typeface="DejaVu Sans" pitchFamily="2"/>
              </a:rPr>
              <a:t> = 1,66.10</a:t>
            </a:r>
            <a:r>
              <a:rPr lang="sl-SI" sz="2000" b="0" i="0" u="none" strike="noStrike" baseline="30000">
                <a:ln>
                  <a:noFill/>
                </a:ln>
                <a:solidFill>
                  <a:srgbClr val="000000"/>
                </a:solidFill>
                <a:latin typeface="Times New Roman" pitchFamily="18"/>
                <a:ea typeface="DejaVu Sans" pitchFamily="2"/>
                <a:cs typeface="DejaVu Sans" pitchFamily="2"/>
              </a:rPr>
              <a:t>-27</a:t>
            </a:r>
            <a:r>
              <a:rPr lang="sl-SI" sz="2000" b="0" i="0" u="none" strike="noStrike" baseline="0">
                <a:ln>
                  <a:noFill/>
                </a:ln>
                <a:solidFill>
                  <a:srgbClr val="000000"/>
                </a:solidFill>
                <a:latin typeface="Times New Roman" pitchFamily="18"/>
                <a:ea typeface="DejaVu Sans" pitchFamily="2"/>
                <a:cs typeface="DejaVu Sans" pitchFamily="2"/>
              </a:rPr>
              <a:t> kg)</a:t>
            </a:r>
          </a:p>
        </p:txBody>
      </p:sp>
    </p:spTree>
  </p:cSld>
  <p:clrMapOvr>
    <a:masterClrMapping/>
  </p:clrMapOvr>
</p:sld>
</file>

<file path=ppt/theme/theme1.xml><?xml version="1.0" encoding="utf-8"?>
<a:theme xmlns:a="http://schemas.openxmlformats.org/drawingml/2006/main" name="Privze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2778</Words>
  <Application>Microsoft Office PowerPoint</Application>
  <PresentationFormat>On-screen Show (4:3)</PresentationFormat>
  <Paragraphs>463</Paragraphs>
  <Slides>38</Slides>
  <Notes>38</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0</vt:i4>
      </vt:variant>
      <vt:variant>
        <vt:lpstr>Slide Titles</vt:lpstr>
      </vt:variant>
      <vt:variant>
        <vt:i4>38</vt:i4>
      </vt:variant>
    </vt:vector>
  </HeadingPairs>
  <TitlesOfParts>
    <vt:vector size="43" baseType="lpstr">
      <vt:lpstr>Arial</vt:lpstr>
      <vt:lpstr>Calibri</vt:lpstr>
      <vt:lpstr>Symbol</vt:lpstr>
      <vt:lpstr>Times New Roman</vt:lpstr>
      <vt:lpstr>Privzeto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Sledi podrobnejši opis Bohrove teorije.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2019-05-31T08:48:01Z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