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FFFF"/>
    <a:srgbClr val="000099"/>
    <a:srgbClr val="FFFFFF"/>
    <a:srgbClr val="000066"/>
    <a:srgbClr val="CCECFF"/>
    <a:srgbClr val="FF505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E1DD-BAFD-46FF-8EB0-C34EA562C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5F3B3-A89D-4941-9A80-EAFB79C07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3AD54-D595-4A71-AA41-E314D31B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8372E-49FE-4E22-86A9-F4664773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4D124-D163-4424-8633-BA6EEFEA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000DE-0370-411A-AC0A-FDFA6B88C3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119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DE2B-7D76-4792-9F49-F924E082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6F406-9F79-4B4C-86F9-83E89EE4A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1823-CA45-4332-AFC6-48B689A5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94839-47CA-429A-A39D-874ED3C3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E5508-FE11-42F0-922F-6CFCAFFE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21A3A-DE80-4FD7-BE6B-7FA4F9E852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720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18B96-4200-47F7-B72D-C66F72CC2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E7ED9E-D0CB-454C-A6CC-808956F8B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A31A4-534B-468B-A586-C1F7B459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BB7A-0BE0-47E4-AC9F-5F56EEE0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C49EB-F6EE-4010-8C8C-2C9B0751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B97B5-7F33-4A91-9AC1-0F0427C3C7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6372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821CE-D13A-42E6-903A-D66B0A41BB0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3DD77-B57A-4AB2-A2BB-C0653532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20A35-4B42-49A2-8875-9A6EB01D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DD798-EB6C-44DC-BE33-04BB41D7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81C8A4-28D4-46FC-83CB-C1991D3DE2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97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4D4A-EA20-4C5F-A5A1-4AE40A0C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91EF3-11A2-4135-864E-CCFCF87F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C4135-A492-482C-8F1D-EF848BBA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B56F0-66C0-4C46-BCE3-195E4E64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7D62F-2AC2-461E-A666-51058C7C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B55E8-D51A-4490-90DF-B3DE2AAB53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179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FF25-8426-43E9-AD63-A9DA77B5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FA341-6F41-4707-8B3F-8A58802A2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F26E-0B1A-4CED-B116-61150682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E4E91-3E39-4661-AF25-A20956B76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7EA11-10AA-4458-9296-AEF52E70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D2589-C8DF-4F6E-A881-AF360EF790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055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1650-26CD-4CA1-9DD2-9515ABF4D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28BF-65C4-4EC4-9157-DD67F2FDD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06BC9-CCA0-48E0-A32F-57D21C63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1D64E-7052-4894-A329-A4302AC5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14746-95D7-4E21-81FA-6E1700BF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7AC36-AC55-4367-A81D-62C1B5E0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5F5B5-4C70-4569-AE8F-A5267A91D4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020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3771-488D-46B1-B694-D8268712C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0E96E-1104-4768-883D-C9E7C5128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A109A-C513-462D-9222-55346B9E8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F9752-A2B5-4DCC-ACD9-69E97862D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BC89F-D650-405D-AE50-1EADECB60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C84F1-94C7-4959-9A72-A74FCDE2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BFE9A0-6D73-4022-B0DE-F643512A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2DE2FE-5645-428C-A561-8A67ABB6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CEA4B-2CFC-431E-AB6D-5E23924F61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672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C9A6-C2DB-47B9-A4AC-8857CAA1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A3D24-536F-4377-824A-F292566B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A3B63-7BF2-465B-A0E4-36A6BA9B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81793-B687-46B1-AFFC-713259E2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466B0-3FE8-464E-91B3-04533A5F32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052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EB137-A10E-4C7E-A158-8D9ED213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ED9CC-A669-46C2-8785-C8326DC3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1B334-8FC8-4548-AD5F-DC65FEC0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F1523-9EA9-4A22-899C-4BE0D1CBA6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729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494B-4011-4721-9D91-499A0501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B8F7C-AC84-4C7F-B491-9AFC1256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23B34-ADDD-4811-B4C7-7F72842DB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87F40-058E-43F7-A3DE-070DC295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8F636-6698-461C-B5A1-102B63D3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38868-47B6-4C66-ACB6-608317FF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8EA31-9F36-4D45-A2F8-FF5B227D87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28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19290-F64F-4D5F-A5C8-25F0CEBE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33D8E6-E04C-4244-8213-3FF1146F5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14FFE-D70E-4E13-8EFC-1D1CBF33E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5B931-DCC9-4F92-938A-3392E917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8509E-9CCE-42E1-9C12-1E907968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6F277-102D-4E4A-B0E1-A5368180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66369-5F1A-4BF0-ADFB-9E40F733D0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0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50000">
              <a:srgbClr val="66CCFF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B7E59A-57F1-4809-BB04-5B5C12DC0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0FB173-545A-42AC-B92D-76FF0AF56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C63A6E-9AD8-4C06-A88E-30F8D93F51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5103A7-1652-4D72-A902-4B119C0272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90FB76-6EB5-46C7-8D03-CD6373A931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6EBE2E-7B7D-40CE-AAD3-7CCF984A3CC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Aminokislina" TargetMode="External"/><Relationship Id="rId2" Type="http://schemas.openxmlformats.org/officeDocument/2006/relationships/hyperlink" Target="http://www.mercator.si/uzivajmozdravo/zdravje_in_sport/clanki/zdravje/clanek?aid=345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i2.ntf.uni-lj.si/e-kemija/file.php/1/output/beljakovine/index.html" TargetMode="External"/><Relationship Id="rId4" Type="http://schemas.openxmlformats.org/officeDocument/2006/relationships/hyperlink" Target="http://www.kii2.ntf.uni-lj.si/e-kemija/file.php/1/output/Dusikovadruzina3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01A74E2C-1C4B-4A68-97F3-837F617480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1484313"/>
            <a:ext cx="6624637" cy="347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sl-SI" sz="3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99"/>
                </a:solidFill>
                <a:latin typeface="Gill Sans Ultra Bold" panose="020B0A02020104020203" pitchFamily="34" charset="-18"/>
              </a:rPr>
              <a:t>BELJAKOVINE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282BAB13-1DFC-4282-99B3-AD7275222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49275"/>
            <a:ext cx="4919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l-SI" altLang="sl-SI" sz="2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KAJ SO BELJAKOVINE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62C55898-778B-4ADE-BB34-EB7C898B0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484313"/>
            <a:ext cx="76327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Pravimo jim tudi proteini.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So dokaj zapleteno zgrajene molekule.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Osnovni gradnik so aminokisline.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Aminokisline se v molekuli beljakovine povežejo druga z drugo in se nato še dodatno zvijejo v značilno prostorsko obliko.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Beljakovin nikakor ne moremo enostavno prenesti iz hrane v telo. 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Med prebavo se namreč prostorska oblika beljakovin podre in v prebavilih se v telo vsrkajo le osnovni gradniki beljakovin, ki so aminokisline.</a:t>
            </a:r>
          </a:p>
          <a:p>
            <a:pPr>
              <a:spcBef>
                <a:spcPct val="50000"/>
              </a:spcBef>
            </a:pPr>
            <a:endParaRPr lang="sl-SI" altLang="sl-SI" sz="2000">
              <a:solidFill>
                <a:srgbClr val="000099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D93A5105-2C32-47FB-BBE0-DBA713EBD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6250"/>
            <a:ext cx="8569325" cy="565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8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AMINOKISLINE</a:t>
            </a:r>
          </a:p>
          <a:p>
            <a:pPr algn="ctr">
              <a:spcBef>
                <a:spcPct val="50000"/>
              </a:spcBef>
            </a:pPr>
            <a:endParaRPr lang="sl-SI" altLang="sl-SI" u="sng"/>
          </a:p>
          <a:p>
            <a:pPr algn="ctr">
              <a:spcBef>
                <a:spcPct val="50000"/>
              </a:spcBef>
            </a:pPr>
            <a:r>
              <a:rPr lang="sl-SI" altLang="sl-SI" sz="2000" u="sng">
                <a:solidFill>
                  <a:srgbClr val="000099"/>
                </a:solidFill>
                <a:latin typeface="Century Gothic" panose="020B0502020202020204" pitchFamily="34" charset="0"/>
              </a:rPr>
              <a:t>~ DELITEV AMINOKISLIN</a:t>
            </a: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: -esencialne aminokisline,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                                              -neesencialne aminokisline,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                                                        -pogojno esencialne aminokisline 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Nekatere aminokisline lahko telo v celoti ali delno tvori samo, za druge pa potrebuje vir aminokislin iz hrane</a:t>
            </a:r>
            <a:r>
              <a:rPr lang="sl-SI" altLang="sl-SI"/>
              <a:t> 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3399"/>
                </a:solidFill>
                <a:latin typeface="Century Gothic" panose="020B0502020202020204" pitchFamily="34" charset="0"/>
              </a:rPr>
              <a:t>~ Te aminokisline imenujemo esencialne aminokisline, kar pomeni, da jih moramo telesu priskrbeti z beljakovinsko hrano</a:t>
            </a:r>
            <a:r>
              <a:rPr lang="sl-SI" altLang="sl-SI"/>
              <a:t> 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Aminokisline so osnovni gradniki beljakovin</a:t>
            </a:r>
            <a:r>
              <a:rPr lang="sl-SI" altLang="sl-SI"/>
              <a:t> </a:t>
            </a:r>
          </a:p>
          <a:p>
            <a:pPr algn="ctr">
              <a:spcBef>
                <a:spcPct val="50000"/>
              </a:spcBef>
            </a:pPr>
            <a:endParaRPr lang="sl-SI" altLang="sl-SI" sz="2000">
              <a:solidFill>
                <a:srgbClr val="000099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sl-SI" altLang="sl-SI" sz="2000">
              <a:solidFill>
                <a:srgbClr val="000099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sl-SI" altLang="sl-SI" sz="2000">
              <a:solidFill>
                <a:srgbClr val="000099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9F26485D-36A7-4460-B31D-34A01E045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6250"/>
            <a:ext cx="77041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8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Kako bogata je naša hrana z beljakovinami?</a:t>
            </a:r>
            <a:r>
              <a:rPr lang="sl-SI" altLang="sl-SI" sz="2400">
                <a:solidFill>
                  <a:schemeClr val="bg1"/>
                </a:solidFill>
                <a:latin typeface="Gill Sans Ultra Bold" panose="020B0A02020104020203" pitchFamily="34" charset="-18"/>
              </a:rPr>
              <a:t> </a:t>
            </a:r>
          </a:p>
        </p:txBody>
      </p:sp>
      <p:graphicFrame>
        <p:nvGraphicFramePr>
          <p:cNvPr id="5167" name="Group 47">
            <a:extLst>
              <a:ext uri="{FF2B5EF4-FFF2-40B4-BE49-F238E27FC236}">
                <a16:creationId xmlns:a16="http://schemas.microsoft.com/office/drawing/2014/main" id="{2254D85D-2676-4B00-A19F-FB6D880A556C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755650" y="1773238"/>
          <a:ext cx="7848600" cy="4248150"/>
        </p:xfrm>
        <a:graphic>
          <a:graphicData uri="http://schemas.openxmlformats.org/drawingml/2006/table">
            <a:tbl>
              <a:tblPr/>
              <a:tblGrid>
                <a:gridCol w="3924300">
                  <a:extLst>
                    <a:ext uri="{9D8B030D-6E8A-4147-A177-3AD203B41FA5}">
                      <a16:colId xmlns:a16="http://schemas.microsoft.com/office/drawing/2014/main" val="2521458866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4158120401"/>
                    </a:ext>
                  </a:extLst>
                </a:gridCol>
              </a:tblGrid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Ultra Bold" panose="020B0A02020104020203" pitchFamily="34" charset="-18"/>
                        </a:rPr>
                        <a:t>ŽIVILO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Ultra Bold" panose="020B0A02020104020203" pitchFamily="34" charset="-18"/>
                        </a:rPr>
                        <a:t>KOLIČINA BELJAKOVIN V 100 g ŽIVILA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7785"/>
                  </a:ext>
                </a:extLst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jajce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15 – 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727834"/>
                  </a:ext>
                </a:extLst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mleko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3,5 %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365064"/>
                  </a:ext>
                </a:extLst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ribe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15 – 25 %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057114"/>
                  </a:ext>
                </a:extLst>
              </a:tr>
              <a:tr h="7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meso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15 – 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342063"/>
                  </a:ext>
                </a:extLst>
              </a:tr>
              <a:tr h="709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rastlinska živila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entury Gothic" panose="020B0502020202020204" pitchFamily="34" charset="0"/>
                        </a:rPr>
                        <a:t>10 – 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5531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0894A174-1EBC-4247-BA5E-29C85AAC5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DELITEV BELJAKOVIN</a:t>
            </a:r>
            <a:br>
              <a:rPr lang="sl-SI" altLang="sl-SI" sz="2800" u="sng">
                <a:solidFill>
                  <a:schemeClr val="bg1"/>
                </a:solidFill>
                <a:latin typeface="Gill Sans Ultra Bold" panose="020B0A02020104020203" pitchFamily="34" charset="-18"/>
              </a:rPr>
            </a:br>
            <a:r>
              <a:rPr lang="sl-SI" altLang="sl-SI" sz="2400">
                <a:solidFill>
                  <a:schemeClr val="bg1"/>
                </a:solidFill>
                <a:latin typeface="Gill Sans Ultra Bold" panose="020B0A02020104020203" pitchFamily="34" charset="-18"/>
              </a:rPr>
              <a:t>(po zgradbi in lastnostih)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ACC78BA-7205-494B-983C-EF9072F570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4038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altLang="sl-SI" sz="2400">
                <a:solidFill>
                  <a:srgbClr val="000099"/>
                </a:solidFill>
                <a:latin typeface="Gill Sans Ultra Bold" panose="020B0A02020104020203" pitchFamily="34" charset="-18"/>
              </a:rPr>
              <a:t>NITASTI </a:t>
            </a:r>
          </a:p>
          <a:p>
            <a:pPr algn="ctr">
              <a:buFontTx/>
              <a:buNone/>
            </a:pPr>
            <a:r>
              <a:rPr lang="sl-SI" altLang="sl-SI" sz="2400">
                <a:solidFill>
                  <a:srgbClr val="000099"/>
                </a:solidFill>
                <a:latin typeface="Gill Sans Ultra Bold" panose="020B0A02020104020203" pitchFamily="34" charset="-18"/>
              </a:rPr>
              <a:t>(fibrilarni)</a:t>
            </a:r>
          </a:p>
          <a:p>
            <a:pPr algn="ctr">
              <a:buFontTx/>
              <a:buNone/>
            </a:pPr>
            <a:endParaRPr lang="sl-SI" altLang="sl-SI" sz="2000">
              <a:latin typeface="Century Gothic" panose="020B0502020202020204" pitchFamily="34" charset="0"/>
            </a:endParaRPr>
          </a:p>
          <a:p>
            <a:pPr algn="ctr">
              <a:buFontTx/>
              <a:buNone/>
            </a:pPr>
            <a:r>
              <a:rPr lang="sl-SI" altLang="sl-SI" sz="2000">
                <a:latin typeface="Century Gothic" panose="020B0502020202020204" pitchFamily="34" charset="0"/>
              </a:rPr>
              <a:t>~ netopni v vodi</a:t>
            </a:r>
          </a:p>
          <a:p>
            <a:pPr algn="ctr">
              <a:buFontTx/>
              <a:buNone/>
            </a:pPr>
            <a:r>
              <a:rPr lang="sl-SI" altLang="sl-SI" sz="2000">
                <a:latin typeface="Century Gothic" panose="020B0502020202020204" pitchFamily="34" charset="0"/>
              </a:rPr>
              <a:t>~ odporne beljakovine kosti, veziv, las, svile, volne, perja, nohtov</a:t>
            </a:r>
          </a:p>
          <a:p>
            <a:pPr algn="ctr">
              <a:buFontTx/>
              <a:buNone/>
            </a:pPr>
            <a:r>
              <a:rPr lang="sl-SI" altLang="sl-SI" sz="2000">
                <a:latin typeface="Century Gothic" panose="020B0502020202020204" pitchFamily="34" charset="0"/>
              </a:rPr>
              <a:t>~ proteinske enote so močneje povezane in zato manj občutljive za delovanje toplote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831136E3-E1D6-4C6E-BCC9-CDAC196A2C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844675"/>
            <a:ext cx="4038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altLang="sl-SI" sz="2400">
                <a:solidFill>
                  <a:srgbClr val="000099"/>
                </a:solidFill>
                <a:latin typeface="Gill Sans Ultra Bold" panose="020B0A02020104020203" pitchFamily="34" charset="-18"/>
              </a:rPr>
              <a:t>KROGLASTI</a:t>
            </a:r>
          </a:p>
          <a:p>
            <a:pPr algn="ctr">
              <a:buFontTx/>
              <a:buNone/>
            </a:pPr>
            <a:r>
              <a:rPr lang="sl-SI" altLang="sl-SI" sz="2400">
                <a:solidFill>
                  <a:srgbClr val="000099"/>
                </a:solidFill>
                <a:latin typeface="Gill Sans Ultra Bold" panose="020B0A02020104020203" pitchFamily="34" charset="-18"/>
              </a:rPr>
              <a:t>(globularni)</a:t>
            </a:r>
          </a:p>
          <a:p>
            <a:pPr algn="ctr">
              <a:buFontTx/>
              <a:buNone/>
            </a:pPr>
            <a:endParaRPr lang="sl-SI" altLang="sl-SI" sz="2400">
              <a:solidFill>
                <a:srgbClr val="000099"/>
              </a:solidFill>
              <a:latin typeface="Gill Sans Ultra Bold" panose="020B0A02020104020203" pitchFamily="34" charset="-18"/>
            </a:endParaRPr>
          </a:p>
          <a:p>
            <a:pPr algn="ctr">
              <a:buFontTx/>
              <a:buNone/>
            </a:pPr>
            <a:r>
              <a:rPr lang="sl-SI" altLang="sl-SI" sz="2000">
                <a:latin typeface="Century Gothic" panose="020B0502020202020204" pitchFamily="34" charset="0"/>
              </a:rPr>
              <a:t>~ topni v vodi</a:t>
            </a:r>
          </a:p>
          <a:p>
            <a:pPr algn="ctr">
              <a:buFontTx/>
              <a:buNone/>
            </a:pPr>
            <a:r>
              <a:rPr lang="sl-SI" altLang="sl-SI" sz="2000">
                <a:latin typeface="Century Gothic" panose="020B0502020202020204" pitchFamily="34" charset="0"/>
              </a:rPr>
              <a:t>~ beljakovine v jajcu, mleku, krvi</a:t>
            </a:r>
          </a:p>
          <a:p>
            <a:pPr algn="ctr">
              <a:buFontTx/>
              <a:buNone/>
            </a:pPr>
            <a:r>
              <a:rPr lang="sl-SI" altLang="sl-SI" sz="2000">
                <a:latin typeface="Century Gothic" panose="020B0502020202020204" pitchFamily="34" charset="0"/>
              </a:rPr>
              <a:t>~ encimi, nosilci odpornosti, bolj občutljivi za temperaturne spremembe</a:t>
            </a:r>
          </a:p>
        </p:txBody>
      </p:sp>
      <p:sp>
        <p:nvSpPr>
          <p:cNvPr id="7184" name="AutoShape 16">
            <a:extLst>
              <a:ext uri="{FF2B5EF4-FFF2-40B4-BE49-F238E27FC236}">
                <a16:creationId xmlns:a16="http://schemas.microsoft.com/office/drawing/2014/main" id="{7F90B145-C9AC-4F2F-B42A-8F2BB90D50A0}"/>
              </a:ext>
            </a:extLst>
          </p:cNvPr>
          <p:cNvSpPr>
            <a:spLocks noChangeArrowheads="1"/>
          </p:cNvSpPr>
          <p:nvPr/>
        </p:nvSpPr>
        <p:spPr bwMode="auto">
          <a:xfrm rot="1715377">
            <a:off x="1042988" y="549275"/>
            <a:ext cx="504825" cy="2089150"/>
          </a:xfrm>
          <a:prstGeom prst="curvedRightArrow">
            <a:avLst>
              <a:gd name="adj1" fmla="val 82767"/>
              <a:gd name="adj2" fmla="val 16553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5" name="AutoShape 17">
            <a:extLst>
              <a:ext uri="{FF2B5EF4-FFF2-40B4-BE49-F238E27FC236}">
                <a16:creationId xmlns:a16="http://schemas.microsoft.com/office/drawing/2014/main" id="{528800EB-D2BB-4ED9-96B1-CB44A3961AAA}"/>
              </a:ext>
            </a:extLst>
          </p:cNvPr>
          <p:cNvSpPr>
            <a:spLocks noChangeArrowheads="1"/>
          </p:cNvSpPr>
          <p:nvPr/>
        </p:nvSpPr>
        <p:spPr bwMode="auto">
          <a:xfrm rot="-1691851">
            <a:off x="7596188" y="620713"/>
            <a:ext cx="504825" cy="2087562"/>
          </a:xfrm>
          <a:prstGeom prst="curvedLeftArrow">
            <a:avLst>
              <a:gd name="adj1" fmla="val 82704"/>
              <a:gd name="adj2" fmla="val 16540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7187" name="Picture 19" descr="kolagen_50">
            <a:extLst>
              <a:ext uri="{FF2B5EF4-FFF2-40B4-BE49-F238E27FC236}">
                <a16:creationId xmlns:a16="http://schemas.microsoft.com/office/drawing/2014/main" id="{FB1D416B-CE08-4A96-8519-4032846F5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949950"/>
            <a:ext cx="3313113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9" name="Picture 21" descr="encim">
            <a:extLst>
              <a:ext uri="{FF2B5EF4-FFF2-40B4-BE49-F238E27FC236}">
                <a16:creationId xmlns:a16="http://schemas.microsoft.com/office/drawing/2014/main" id="{57AF3E10-CB4E-46B8-96CA-D431B7ED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307013"/>
            <a:ext cx="14065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728F4159-70DD-43D7-AEB8-2CB9548B8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04813"/>
            <a:ext cx="720090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TOPNOST BELJAKOVIN</a:t>
            </a:r>
          </a:p>
          <a:p>
            <a:pPr algn="ctr">
              <a:spcBef>
                <a:spcPct val="50000"/>
              </a:spcBef>
            </a:pPr>
            <a:endParaRPr lang="sl-SI" altLang="sl-SI" sz="2000">
              <a:solidFill>
                <a:srgbClr val="000099"/>
              </a:solidFill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V vodi so nekatere beljakovine (predvsem nitaste) netopne in tvorijo gel. A tudi topne beljakovine (kroglaste beljakovine) se v vodi ne topijo tako kot kuhinjska sol ali sladkor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Vodotopne beljakovine tvorijo </a:t>
            </a:r>
            <a:r>
              <a:rPr lang="sl-SI" altLang="sl-SI" sz="2000" b="1">
                <a:solidFill>
                  <a:srgbClr val="000099"/>
                </a:solidFill>
                <a:latin typeface="Century Gothic" panose="020B0502020202020204" pitchFamily="34" charset="0"/>
              </a:rPr>
              <a:t>KOLOIDNO RAZTOPINO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GEL: zmes snovi, v katerem delci snovi niso prosto gibljivi in imajo precej stalno obliko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KOLOIDNA RAZTOPINA: zmes snovi, v kateri je ena snov razpršena v drugi snovi. Razpršeni delci pa so tako majhni da jih s svetlobnim mikroskopom ne vidimo, prav tako jih ne moremo ločiti iz zmesi s filtrirnim papirjem, saj jih ta ne zadrži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BC2D73EC-1391-455E-A0FA-58C1FE37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76250"/>
            <a:ext cx="72739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ZAKRKNJENE BELJAKOVINE</a:t>
            </a:r>
          </a:p>
          <a:p>
            <a:pPr algn="ctr">
              <a:spcBef>
                <a:spcPct val="50000"/>
              </a:spcBef>
            </a:pPr>
            <a:endParaRPr lang="sl-SI" altLang="sl-SI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~ Pri visokih temperaturah beljakovine zakrknejo ali KOAGULIRAJO. To je proces ko se beljakovina izloči iz raztopine. Koagulacijo beljakovin pa ne povzročamo samo s povišanjem temperature, temveč tudi: 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 Z alkoholom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 Z encimi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 Z organskimi spojinami</a:t>
            </a:r>
          </a:p>
          <a:p>
            <a:pPr algn="ctr">
              <a:spcBef>
                <a:spcPct val="50000"/>
              </a:spcBef>
            </a:pPr>
            <a:r>
              <a:rPr lang="sl-SI" altLang="sl-SI" sz="2000">
                <a:solidFill>
                  <a:srgbClr val="000099"/>
                </a:solidFill>
                <a:latin typeface="Century Gothic" panose="020B0502020202020204" pitchFamily="34" charset="0"/>
              </a:rPr>
              <a:t>- S kislinami in bazami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CF6DBC19-75E5-4716-B0FC-0DD8C50D5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713"/>
            <a:ext cx="8351837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Ultra Bold" panose="020B0A02020104020203" pitchFamily="34" charset="-18"/>
              </a:rPr>
              <a:t>VIRI</a:t>
            </a:r>
          </a:p>
          <a:p>
            <a:pPr algn="ctr">
              <a:spcBef>
                <a:spcPct val="50000"/>
              </a:spcBef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http://www.mercator.si/uzivajmozdravo/zdravje_in_sport/clanki/zdravje/clanek?aid=3452</a:t>
            </a: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http://sl.wikipedia.org/wiki/Aminokislina</a:t>
            </a: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hlinkClick r:id="rId4"/>
              </a:rPr>
              <a:t>http://www.kii2.ntf.uni-lj.si/e-kemija/file.php/1/output/Dusikovadruzina3/index.html</a:t>
            </a: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hlinkClick r:id="rId5"/>
              </a:rPr>
              <a:t>http://www.kii2.ntf.uni-lj.si/e-kemija/file.php/1/output/beljakovine/index.html</a:t>
            </a: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Gill Sans Ultra Bold</vt:lpstr>
      <vt:lpstr>Privzeti načrt</vt:lpstr>
      <vt:lpstr>PowerPoint Presentation</vt:lpstr>
      <vt:lpstr>PowerPoint Presentation</vt:lpstr>
      <vt:lpstr>PowerPoint Presentation</vt:lpstr>
      <vt:lpstr>PowerPoint Presentation</vt:lpstr>
      <vt:lpstr>DELITEV BELJAKOVIN (po zgradbi in lastnostih)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2019-05-31T08:48:02Z</dcterms:created>
  <dcterms:modified xsi:type="dcterms:W3CDTF">2019-05-31T08:48:02Z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