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7" r:id="rId8"/>
    <p:sldId id="268" r:id="rId9"/>
    <p:sldId id="269" r:id="rId10"/>
    <p:sldId id="265" r:id="rId11"/>
    <p:sldId id="270" r:id="rId12"/>
    <p:sldId id="271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108" d="100"/>
          <a:sy n="108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kroži kota na diagonali pravokotnika 7">
            <a:extLst>
              <a:ext uri="{FF2B5EF4-FFF2-40B4-BE49-F238E27FC236}">
                <a16:creationId xmlns:a16="http://schemas.microsoft.com/office/drawing/2014/main" id="{4BE78806-FF16-41E0-820E-048FCE2BCC01}"/>
              </a:ext>
            </a:extLst>
          </p:cNvPr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8F9C844-7498-478E-BDB0-0DE1F97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F88D84F-0F8B-4577-96B2-CF84D0C7534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10">
            <a:extLst>
              <a:ext uri="{FF2B5EF4-FFF2-40B4-BE49-F238E27FC236}">
                <a16:creationId xmlns:a16="http://schemas.microsoft.com/office/drawing/2014/main" id="{9E070C27-92EB-4C47-BA62-1FC2A75FF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869CFF28-1F8F-4888-AF9F-283FC57E6B9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A5235F71-535B-42E9-A6D1-392DE0E753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40741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B700A8DF-1E89-45BA-AEEF-C8740F3219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00966FC5-A462-420B-8E6B-65A32B9888A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7525-B33A-4C2A-8991-53321B69CC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3CDB80C-535F-4588-ACD3-4C90D702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F6617-F8A1-4B0D-9459-5825728B9C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0887703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494B3221-44E0-48F9-B08B-C38C0E687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2022B34B-66F8-44E4-94A6-C4A0AE6B39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8F6E-B90D-47BF-971B-ED4051F1C45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82349D71-1944-4552-AF1B-A5723ECE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CC791-D6BA-4D45-B44B-C342A7BF96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1283844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E21CDAD3-AC9D-479A-98EF-BF91C152A338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2273962-C5B8-43B3-8C42-A4F9FC58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660E81-00FA-4539-9F3F-25D8137872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40FF66C-5542-4F51-A1BC-BE8695B90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04D944F-6362-47DC-8A5E-E73F0C62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743D0-32EC-480D-930B-DEC38174EE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9625812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4D9388E2-D155-44B8-92C8-67AEECA31977}"/>
              </a:ext>
            </a:extLst>
          </p:cNvPr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E5A76D4C-9FB4-4FBF-A8CE-1EBBF7D8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4784A10-A568-4C47-8A2A-1AC22E9C546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762CE6AA-A746-4E69-A027-C8A2796F5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83E18303-DDC4-40BA-9DE8-ED7B22AE6B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7D4024B0-A94C-4FB5-B9BB-02E9247984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771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5269D3D3-AE52-4608-BED2-A0CAC745807A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E2DF27F1-0191-4906-A0A3-93A3789B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FCEB9-0916-4483-97E8-71C0EE88302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CB36BAB5-A5CD-4411-AE19-EFEC1493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DE1BB1B5-4822-4C26-8C39-A9E97EF8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557BEAFD-59B5-490A-B82C-B9AADBDC77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2652144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7">
            <a:extLst>
              <a:ext uri="{FF2B5EF4-FFF2-40B4-BE49-F238E27FC236}">
                <a16:creationId xmlns:a16="http://schemas.microsoft.com/office/drawing/2014/main" id="{94327824-6B67-44C4-91A8-EB48CFBDF156}"/>
              </a:ext>
            </a:extLst>
          </p:cNvPr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avokotnik 8">
            <a:extLst>
              <a:ext uri="{FF2B5EF4-FFF2-40B4-BE49-F238E27FC236}">
                <a16:creationId xmlns:a16="http://schemas.microsoft.com/office/drawing/2014/main" id="{8A56D570-9921-4786-9960-136DF9B21ADE}"/>
              </a:ext>
            </a:extLst>
          </p:cNvPr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9" name="Ograda datuma 6">
            <a:extLst>
              <a:ext uri="{FF2B5EF4-FFF2-40B4-BE49-F238E27FC236}">
                <a16:creationId xmlns:a16="http://schemas.microsoft.com/office/drawing/2014/main" id="{EC6ED27F-1D1C-4B8C-841A-7D1AC719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E7F93-5507-460B-AB34-A67B7618DD2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E3DFA04C-2EE1-41C2-9990-2C6A9B54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8">
            <a:extLst>
              <a:ext uri="{FF2B5EF4-FFF2-40B4-BE49-F238E27FC236}">
                <a16:creationId xmlns:a16="http://schemas.microsoft.com/office/drawing/2014/main" id="{D7986912-ACC8-4845-80E4-6B5F0C70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C47BB05B-E156-4809-8FB0-A42BB85D0F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5365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7">
            <a:extLst>
              <a:ext uri="{FF2B5EF4-FFF2-40B4-BE49-F238E27FC236}">
                <a16:creationId xmlns:a16="http://schemas.microsoft.com/office/drawing/2014/main" id="{0ADC7E7D-F60B-40F6-8D5E-2F8FE7D19B63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">
            <a:extLst>
              <a:ext uri="{FF2B5EF4-FFF2-40B4-BE49-F238E27FC236}">
                <a16:creationId xmlns:a16="http://schemas.microsoft.com/office/drawing/2014/main" id="{F0AAB340-DEF2-4E8D-BACF-C15BC11A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992B5-CDBD-497C-A24C-F83F8F7567A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D55F8F8C-DAB9-47CB-9322-25746811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740CF04E-AEA5-4927-8953-35BD5D03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09227-185C-4179-8131-CCF10D29E7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0550267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2">
            <a:extLst>
              <a:ext uri="{FF2B5EF4-FFF2-40B4-BE49-F238E27FC236}">
                <a16:creationId xmlns:a16="http://schemas.microsoft.com/office/drawing/2014/main" id="{56E19B31-1FDF-41EF-88A6-49B4C1725E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1DA02007-FA78-47CE-B59B-BDBFD537DB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3B94-8159-493E-AC6E-F848B12E011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4DCAC1F8-D507-4583-8C84-36C14740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0FD27-02D3-4259-8610-BCDBB0185A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1734981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143FA6C1-F88E-4D6B-AB02-958AF5FD2323}"/>
              </a:ext>
            </a:extLst>
          </p:cNvPr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8">
            <a:extLst>
              <a:ext uri="{FF2B5EF4-FFF2-40B4-BE49-F238E27FC236}">
                <a16:creationId xmlns:a16="http://schemas.microsoft.com/office/drawing/2014/main" id="{93478E4D-6558-4FFF-84F3-54C0DF9B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9456B19-1158-44CC-8241-0F05368CBBC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številke diapozitiva 9">
            <a:extLst>
              <a:ext uri="{FF2B5EF4-FFF2-40B4-BE49-F238E27FC236}">
                <a16:creationId xmlns:a16="http://schemas.microsoft.com/office/drawing/2014/main" id="{A5F6AF24-37D5-4A27-B135-40B1561275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C1A4B9A4-32EC-44F1-AA26-935298B8907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Ograda noge 10">
            <a:extLst>
              <a:ext uri="{FF2B5EF4-FFF2-40B4-BE49-F238E27FC236}">
                <a16:creationId xmlns:a16="http://schemas.microsoft.com/office/drawing/2014/main" id="{CB3B1D89-D9F1-4327-B579-6A530DB14E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7574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753D985B-B1A4-4DE8-923D-4ABFA296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8EAD539-CA02-4D97-BC8F-B8047A0AAC6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4937B5B0-4338-4582-ACD1-0A4AE4250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81B5EE50-2F3D-4784-A7FB-5349B012625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15BCB7C0-3775-4AAC-B595-A7332290CB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9781312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>
            <a:extLst>
              <a:ext uri="{FF2B5EF4-FFF2-40B4-BE49-F238E27FC236}">
                <a16:creationId xmlns:a16="http://schemas.microsoft.com/office/drawing/2014/main" id="{093A8F1E-190B-40AE-97BF-674168A9A763}"/>
              </a:ext>
            </a:extLst>
          </p:cNvPr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643BC63-F54E-4A9D-8741-77D9436A9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ADE442D6-BEA8-40B2-A5C3-7695D10A1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AEA8D62-3E0D-4EFD-9E97-4213FA4133F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E2615D74-B057-4053-A0B2-99D19D471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</a:defRPr>
            </a:lvl1pPr>
          </a:lstStyle>
          <a:p>
            <a:fld id="{8042BEB3-3060-427A-BC99-740E9A1B2AC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6C31AA4C-FBE4-43BD-B512-53C69C51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12">
            <a:extLst>
              <a:ext uri="{FF2B5EF4-FFF2-40B4-BE49-F238E27FC236}">
                <a16:creationId xmlns:a16="http://schemas.microsoft.com/office/drawing/2014/main" id="{D21CE4A8-2FC6-4AC2-A23C-32CAE182A4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27" r:id="rId7"/>
    <p:sldLayoutId id="2147483736" r:id="rId8"/>
    <p:sldLayoutId id="2147483737" r:id="rId9"/>
    <p:sldLayoutId id="2147483728" r:id="rId10"/>
    <p:sldLayoutId id="2147483729" r:id="rId11"/>
  </p:sldLayoutIdLst>
  <p:transition spd="med">
    <p:wipe dir="d"/>
  </p:transition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ap.si/uploads/Bioplin.pdf" TargetMode="External"/><Relationship Id="rId2" Type="http://schemas.openxmlformats.org/officeDocument/2006/relationships/hyperlink" Target="http://www.bioplinara.com/sl/bioplinarn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BD1AC03A-CF07-4116-8F8F-D459732E03E4}"/>
              </a:ext>
            </a:extLst>
          </p:cNvPr>
          <p:cNvSpPr/>
          <p:nvPr/>
        </p:nvSpPr>
        <p:spPr>
          <a:xfrm>
            <a:off x="2370796" y="1196752"/>
            <a:ext cx="412805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BIOPLIN</a:t>
            </a: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88AD6E95-D3FF-4D09-BB0C-B311A6734FF1}"/>
              </a:ext>
            </a:extLst>
          </p:cNvPr>
          <p:cNvSpPr/>
          <p:nvPr/>
        </p:nvSpPr>
        <p:spPr>
          <a:xfrm>
            <a:off x="2136652" y="5157192"/>
            <a:ext cx="3642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l-SI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FF84EF1B-6B9F-426F-9739-AB4A77486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Zanimivosti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11C12404-DA71-458D-B9C2-AC6721FF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-382588"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Pravi razmah gradnje bioplinskih naprav se je v Sloveniji torej šele začel. </a:t>
            </a:r>
          </a:p>
          <a:p>
            <a:pPr marL="419100" indent="-382588"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Obstaja neizkoriščen potencial na majhnih kmetijah (strniščni posevki, kmetijske površine v zaraščanju). </a:t>
            </a:r>
          </a:p>
          <a:p>
            <a:pPr marL="419100" indent="-382588"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Skupni potencial manjših BPN v Sloveniji pa je ocenjen na okoli 3 MW.</a:t>
            </a: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F4D6DEF5-E8A8-4D57-AF25-25F81B0D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Viri: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A0A80CD1-D5D9-4D7E-8EED-F01BF3901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http://www.bioplinara.com/sl/bioplinarna.html</a:t>
            </a:r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http://www.energap.si/uploads/Bioplin.pdf</a:t>
            </a:r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A55E57-03D7-4779-A916-91C4C23B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Hvala za vašo pozornost!</a:t>
            </a: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A108E253-7901-4A00-95B1-FC2010D6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Osnovno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7F230DA1-0DC5-41C9-A8F3-5F3D8D5B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Bioplin je plinski produkt procesa anaerobnega vrenja organskih snovi.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 bioplinu je sicer vsebovanih več sto različnih snovi, glavne spojine so metan, ogljikov dioksid, voda, vodikov sulfid, dušik…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Sestava bioplina je zelo odvisna od sestave organskih snovi in razmer v katerih poteka proces njihove anaerobne razgradnje.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ris.vecer.com/RISStorage1/links/01/59/64/89/01596489-300.jpg">
            <a:extLst>
              <a:ext uri="{FF2B5EF4-FFF2-40B4-BE49-F238E27FC236}">
                <a16:creationId xmlns:a16="http://schemas.microsoft.com/office/drawing/2014/main" id="{C9E7CE93-6101-4A20-AA7C-E00CC1E29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643438"/>
            <a:ext cx="333851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Naslov 1">
            <a:extLst>
              <a:ext uri="{FF2B5EF4-FFF2-40B4-BE49-F238E27FC236}">
                <a16:creationId xmlns:a16="http://schemas.microsoft.com/office/drawing/2014/main" id="{2CD5F764-5263-4550-B228-1EE076AF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Uporaba bioplina</a:t>
            </a:r>
          </a:p>
        </p:txBody>
      </p:sp>
      <p:sp>
        <p:nvSpPr>
          <p:cNvPr id="12292" name="Ograda vsebine 2">
            <a:extLst>
              <a:ext uri="{FF2B5EF4-FFF2-40B4-BE49-F238E27FC236}">
                <a16:creationId xmlns:a16="http://schemas.microsoft.com/office/drawing/2014/main" id="{2B7DD815-90A5-406B-A7D3-110E3FCAC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Na splošno je mogoče bioplin uporabljati v enake namene kot zemeljski plin.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Sestava bioplina se sicer močno spreminja v odvisnosti od uporabljenih surovin in načina </a:t>
            </a:r>
            <a:r>
              <a:rPr lang="pl-PL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nastanka, obenem je potrebno bioplin ustrezno obdelati, da je primeren za rabo v </a:t>
            </a: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različnih plinskih porabnikih.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802B26-2B2C-444E-95A6-F7FA58240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Najpogostejši načini rabe bioplina so: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A7B9886B-5F91-4D11-8D80-0938A2A83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Proizvodnja toplote in pare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Proizvodnja električne energije/soproizvodnja toplotne in električne energije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Gorivo za motorna vozila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ridobivanje vodika iz bioplina in nadaljnja poraba</a:t>
            </a:r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Proizvodnja kemikalij</a:t>
            </a:r>
          </a:p>
        </p:txBody>
      </p:sp>
      <p:pic>
        <p:nvPicPr>
          <p:cNvPr id="13316" name="Picture 5" descr="http://mdpalm2.brinkster.net/cr/planta_biogas.gif">
            <a:extLst>
              <a:ext uri="{FF2B5EF4-FFF2-40B4-BE49-F238E27FC236}">
                <a16:creationId xmlns:a16="http://schemas.microsoft.com/office/drawing/2014/main" id="{A97DC53C-32C8-4D3C-B0D6-4E231B727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4214813"/>
            <a:ext cx="40909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ttp://icneer.org/UserFiles/File/bild1.jpg">
            <a:extLst>
              <a:ext uri="{FF2B5EF4-FFF2-40B4-BE49-F238E27FC236}">
                <a16:creationId xmlns:a16="http://schemas.microsoft.com/office/drawing/2014/main" id="{9A4FDF96-9E01-47A0-AE6C-E15007C66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4572000"/>
            <a:ext cx="31178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BF73306-5043-4645-B90B-178F779A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Pridobivanje bioplina v komunalnih čistilnih napravah</a:t>
            </a:r>
          </a:p>
        </p:txBody>
      </p:sp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372A8C1F-1DDB-4C97-AF7C-5BF3E9B5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Je predvsem eden izmed uveljavljenih načinov biološke obdelave odpadnih vod.</a:t>
            </a:r>
          </a:p>
          <a:p>
            <a:pPr eaLnBrk="1" hangingPunct="1"/>
            <a:r>
              <a:rPr lang="fr-FR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 EU se je v zadnjih treh letih</a:t>
            </a: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 proizvodnja in energijska izraba bioplina iz komunalnih čistilnih naprav povečala le za dobrih 6%.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Poleg Švedske je bolj uveljavljeno še na Češkem in predvsem na Poljskem.</a:t>
            </a: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2AF693C2-77D8-4AF5-810A-88BF72856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Bioplin v Sloveniji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0EC1D9C-4564-4FD9-9B33-3AC9E579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00200"/>
            <a:ext cx="8215312" cy="5257800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Proizvodnja bioplina na prašičji farmi v Ihanu poteka že od leta 1993</a:t>
            </a:r>
          </a:p>
          <a:p>
            <a:pPr marL="420624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 letu 2007 so bile v Sloveniji 4  bioplinarne, ki predvsem iz živalskih odpadkov in drugih kmetijskih organskih odpadkov proizvajajo bioplin.</a:t>
            </a:r>
          </a:p>
          <a:p>
            <a:pPr marL="420624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Iz proizvedenega bioplina se proizvaja električna in toplotna energija. </a:t>
            </a:r>
          </a:p>
          <a:p>
            <a:pPr marL="420624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Proizvedena toplota se porabi za lastne potrebe na kmetiji ali živalski farmi, proizvedeno elektriko kot kvalificirani proizvajalci električne energije oddajajo v električno omrežje.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E9DEC2CA-C659-4B8B-A6ED-B2272183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Potek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DA47A1A9-05C9-4999-AB19-A14F4D022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714500"/>
            <a:ext cx="4214813" cy="4525963"/>
          </a:xfrm>
        </p:spPr>
        <p:txBody>
          <a:bodyPr/>
          <a:lstStyle/>
          <a:p>
            <a:pPr eaLnBrk="1" hangingPunct="1"/>
            <a:r>
              <a:rPr lang="sl-SI" altLang="sl-SI" sz="2600">
                <a:latin typeface="Times New Roman" panose="02020603050405020304" pitchFamily="18" charset="0"/>
                <a:cs typeface="Times New Roman" panose="02020603050405020304" pitchFamily="18" charset="0"/>
              </a:rPr>
              <a:t>Proces pridobivanja plina se vrši v dveh fermenterjih in dveh pofermenterjih. Dodajanje substratov  poteka v mešalni jami, od koder se prečrpava v fermenterje v večih  dnevnih intervalih, ki jih uravnava računalniški program. 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4018A3F8-A8C0-46AE-8ECD-CE111EB50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250" y="1646238"/>
            <a:ext cx="4643438" cy="49974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fermenterjih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ali gniliščih ob mešanju in dodajanju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kosubstratov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– koruzne in travne silaže ter gnoja poteka proces razgradnje.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Po dokončni napolnitvi obeh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fermenterjev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se predelan substrat dnevno pretaka v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pofermenterje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in nato v skladiščne lagune od koder se kakovostno in ne agresivno gnojilo odvaža na polja ali pa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separira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in skladišči v silosu.</a:t>
            </a: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23CD9C5E-56D3-496D-98D8-76CF1DB5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Delovanje</a:t>
            </a:r>
          </a:p>
        </p:txBody>
      </p:sp>
      <p:sp>
        <p:nvSpPr>
          <p:cNvPr id="16386" name="Ograda vsebine 2">
            <a:extLst>
              <a:ext uri="{FF2B5EF4-FFF2-40B4-BE49-F238E27FC236}">
                <a16:creationId xmlns:a16="http://schemas.microsoft.com/office/drawing/2014/main" id="{BC128FA7-2125-4254-933F-F953FFC04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646238"/>
            <a:ext cx="4210050" cy="45259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Za nemoteno delovanje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bioplinske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naprave skrbi računalniški sistem, ki spremlja in analizira vse parametre v proizvodnji bioplina.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fermenterjih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nadzira delovno temperaturo, pH faktor ter sprotno analizo plina, mešanje ter odvod gnojevke in biomase.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DC117657-2CF9-497D-9DD5-F38632DDB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210050" cy="45259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Računalniško vodeno je tudi polnjenje in praznjenje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fermenterjev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Bioplin, ki nastaja v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fermenterjih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, se v čistilnem sistemu očisti in skladišči v plinohramu.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Plin iz plinohrama poganja plinski motor, ki je prav tako računalniško krmljen.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http://image.shutterstock.com/display_pic_with_logo/297457/297457,1228520747,1/stock-photo-biogas-plant-21604408.jpg">
            <a:extLst>
              <a:ext uri="{FF2B5EF4-FFF2-40B4-BE49-F238E27FC236}">
                <a16:creationId xmlns:a16="http://schemas.microsoft.com/office/drawing/2014/main" id="{7E6A2796-804B-4436-96D1-8D1060CAD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286250"/>
            <a:ext cx="3429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Naslov 1">
            <a:extLst>
              <a:ext uri="{FF2B5EF4-FFF2-40B4-BE49-F238E27FC236}">
                <a16:creationId xmlns:a16="http://schemas.microsoft.com/office/drawing/2014/main" id="{4C8C0623-B11B-4704-B5C5-3A39A7755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Fermenti</a:t>
            </a:r>
          </a:p>
        </p:txBody>
      </p:sp>
      <p:sp>
        <p:nvSpPr>
          <p:cNvPr id="18436" name="Ograda vsebine 2">
            <a:extLst>
              <a:ext uri="{FF2B5EF4-FFF2-40B4-BE49-F238E27FC236}">
                <a16:creationId xmlns:a16="http://schemas.microsoft.com/office/drawing/2014/main" id="{B7B2A2F0-A9A1-4399-9EAB-01D38EA88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 fermenterjih prostornine 10.000 m3, poteka nadzorovani anaerobni proces razkroja gnoja in kosubstratov, zadrževalni čas kosubstrata v fermentorjih je 60 dni. </a:t>
            </a:r>
          </a:p>
          <a:p>
            <a:pPr eaLnBrk="1" hangingPunct="1"/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Grelna tehnika pa poskrbi da je temperatura v fermentorjih konstantna. V popolnoma naravnih, bioloških procesih tako nastaja bioplin.</a:t>
            </a:r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arna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ar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536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Rockwell</vt:lpstr>
      <vt:lpstr>Times New Roman</vt:lpstr>
      <vt:lpstr>Wingdings 2</vt:lpstr>
      <vt:lpstr>Livarna</vt:lpstr>
      <vt:lpstr>PowerPoint Presentation</vt:lpstr>
      <vt:lpstr>Osnovno</vt:lpstr>
      <vt:lpstr>Uporaba bioplina</vt:lpstr>
      <vt:lpstr>Najpogostejši načini rabe bioplina so:</vt:lpstr>
      <vt:lpstr>Pridobivanje bioplina v komunalnih čistilnih napravah</vt:lpstr>
      <vt:lpstr>Bioplin v Sloveniji</vt:lpstr>
      <vt:lpstr>Potek</vt:lpstr>
      <vt:lpstr>Delovanje</vt:lpstr>
      <vt:lpstr>Fermenti</vt:lpstr>
      <vt:lpstr>Zanimivosti</vt:lpstr>
      <vt:lpstr>Viri: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2019-05-31T08:48:03Z</dcterms:created>
  <dcterms:modified xsi:type="dcterms:W3CDTF">2019-05-31T08:48:03Z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