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51832C6-2439-428C-9783-D379D318CA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094F5F4D-10BA-4C82-A411-2F76866637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308846-82E0-4680-B0D9-363CF581598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2B70499F-1969-4E78-98A4-A91576D36F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A49B147B-515E-4F63-A414-EEA165728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2E0D015-584D-4E7B-84B6-689C335946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202864D-BF2F-492B-B810-562BE5F17E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AEEEC1C-FBFD-4C07-BAC0-A69E7833228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stranske slike 1">
            <a:extLst>
              <a:ext uri="{FF2B5EF4-FFF2-40B4-BE49-F238E27FC236}">
                <a16:creationId xmlns:a16="http://schemas.microsoft.com/office/drawing/2014/main" id="{EB3AB563-5DFE-4898-8A10-90D7B848DB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Ograda opomb 2">
            <a:extLst>
              <a:ext uri="{FF2B5EF4-FFF2-40B4-BE49-F238E27FC236}">
                <a16:creationId xmlns:a16="http://schemas.microsoft.com/office/drawing/2014/main" id="{5D063117-5E6B-47BE-ABB9-BA9C90340B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Dušik neprestano kroži v ozračju, v prsti, rastlinah in živalih. Je nujno potreben za sintezo aminokislin. Rastline dušikove spojine sprejemajo iz prsti, živali jih pridobijo z rastlinami, hkrati pa tudi le-te razpadejo v prsti. Bakterije v tleh vse organske odpadke pretvorijo nazaj v amonijeve soli in nitrate.</a:t>
            </a:r>
          </a:p>
        </p:txBody>
      </p:sp>
      <p:sp>
        <p:nvSpPr>
          <p:cNvPr id="12292" name="Ograda številke diapozitiva 3">
            <a:extLst>
              <a:ext uri="{FF2B5EF4-FFF2-40B4-BE49-F238E27FC236}">
                <a16:creationId xmlns:a16="http://schemas.microsoft.com/office/drawing/2014/main" id="{D48A28FC-F13B-4C4D-94C9-19D455EFDD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D292FE01-9819-4A28-9D62-8B3974C2BD33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stranske slike 1">
            <a:extLst>
              <a:ext uri="{FF2B5EF4-FFF2-40B4-BE49-F238E27FC236}">
                <a16:creationId xmlns:a16="http://schemas.microsoft.com/office/drawing/2014/main" id="{1E2BD60C-8E85-4004-9896-2984524FB0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grada opomb 2">
            <a:extLst>
              <a:ext uri="{FF2B5EF4-FFF2-40B4-BE49-F238E27FC236}">
                <a16:creationId xmlns:a16="http://schemas.microsoft.com/office/drawing/2014/main" id="{9054BEF2-7919-42FD-8C08-6CFB1916CD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SEČNINA</a:t>
            </a:r>
          </a:p>
        </p:txBody>
      </p:sp>
      <p:sp>
        <p:nvSpPr>
          <p:cNvPr id="13316" name="Ograda številke diapozitiva 3">
            <a:extLst>
              <a:ext uri="{FF2B5EF4-FFF2-40B4-BE49-F238E27FC236}">
                <a16:creationId xmlns:a16="http://schemas.microsoft.com/office/drawing/2014/main" id="{3968D862-6062-48C0-8AB3-D857556A5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114F5970-5206-43B6-A218-750FA1BF777D}" type="slidenum">
              <a:rPr lang="sl-SI" altLang="sl-SI">
                <a:latin typeface="Calibri" panose="020F0502020204030204" pitchFamily="34" charset="0"/>
              </a:rPr>
              <a:pPr/>
              <a:t>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stranske slike 1">
            <a:extLst>
              <a:ext uri="{FF2B5EF4-FFF2-40B4-BE49-F238E27FC236}">
                <a16:creationId xmlns:a16="http://schemas.microsoft.com/office/drawing/2014/main" id="{3E2D32AD-8320-4905-B29E-6AC2498C2A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Ograda opomb 2">
            <a:extLst>
              <a:ext uri="{FF2B5EF4-FFF2-40B4-BE49-F238E27FC236}">
                <a16:creationId xmlns:a16="http://schemas.microsoft.com/office/drawing/2014/main" id="{A9F1AF89-E5BB-4069-9239-AA011F5972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MIKROelementi:</a:t>
            </a:r>
          </a:p>
        </p:txBody>
      </p:sp>
      <p:sp>
        <p:nvSpPr>
          <p:cNvPr id="14340" name="Ograda številke diapozitiva 3">
            <a:extLst>
              <a:ext uri="{FF2B5EF4-FFF2-40B4-BE49-F238E27FC236}">
                <a16:creationId xmlns:a16="http://schemas.microsoft.com/office/drawing/2014/main" id="{78A0AB90-9DB6-4547-AA97-E46137936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D903B320-9853-438F-ABCA-0EC193DDA13A}" type="slidenum">
              <a:rPr lang="sl-SI" altLang="sl-SI">
                <a:latin typeface="Calibri" panose="020F0502020204030204" pitchFamily="34" charset="0"/>
              </a:rPr>
              <a:pPr/>
              <a:t>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stranske slike 1">
            <a:extLst>
              <a:ext uri="{FF2B5EF4-FFF2-40B4-BE49-F238E27FC236}">
                <a16:creationId xmlns:a16="http://schemas.microsoft.com/office/drawing/2014/main" id="{B95EDECE-5C0A-40DE-B3A4-AD38FAA79B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grada opomb 2">
            <a:extLst>
              <a:ext uri="{FF2B5EF4-FFF2-40B4-BE49-F238E27FC236}">
                <a16:creationId xmlns:a16="http://schemas.microsoft.com/office/drawing/2014/main" id="{03D98EA1-CCD3-4814-97F2-094DF67E54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Na svetlobi razpade na dušikove okside in se obarva rdeče.</a:t>
            </a:r>
          </a:p>
        </p:txBody>
      </p:sp>
      <p:sp>
        <p:nvSpPr>
          <p:cNvPr id="15364" name="Ograda številke diapozitiva 3">
            <a:extLst>
              <a:ext uri="{FF2B5EF4-FFF2-40B4-BE49-F238E27FC236}">
                <a16:creationId xmlns:a16="http://schemas.microsoft.com/office/drawing/2014/main" id="{6DAA9D4A-21F2-47BB-AD90-8B4E58ED66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E7AFEED7-C9FE-4CA0-910C-76B3E67F458A}" type="slidenum">
              <a:rPr lang="sl-SI" altLang="sl-SI">
                <a:latin typeface="Calibri" panose="020F0502020204030204" pitchFamily="34" charset="0"/>
              </a:rPr>
              <a:pPr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F5CC07F7-9887-434E-AF46-849BB398B3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2842C5E1-AD01-4276-A65E-B1986BBF84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Dušik je v zmesi s CO2 težji od zraka.</a:t>
            </a:r>
          </a:p>
        </p:txBody>
      </p:sp>
      <p:sp>
        <p:nvSpPr>
          <p:cNvPr id="16388" name="Ograda številke diapozitiva 3">
            <a:extLst>
              <a:ext uri="{FF2B5EF4-FFF2-40B4-BE49-F238E27FC236}">
                <a16:creationId xmlns:a16="http://schemas.microsoft.com/office/drawing/2014/main" id="{52F69E00-9B8D-4C4A-87E9-B483A9837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CCF1ADD8-5763-4895-87D9-26C92F8E43B5}" type="slidenum">
              <a:rPr lang="sl-SI" altLang="sl-SI">
                <a:latin typeface="Calibri" panose="020F0502020204030204" pitchFamily="34" charset="0"/>
              </a:rPr>
              <a:pPr/>
              <a:t>7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F99CD802-DB44-4D98-9A1D-2B646B87FB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4C8D9B99-068F-4A72-AF81-12B29711F5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C29F3CBA-8C85-4BB8-AC7B-365BE8CE1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6E602E49-DC85-44E5-B322-A387EDA08C12}" type="slidenum">
              <a:rPr lang="sl-SI" altLang="sl-SI">
                <a:latin typeface="Calibri" panose="020F0502020204030204" pitchFamily="34" charset="0"/>
              </a:rPr>
              <a:pPr/>
              <a:t>8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31726AF-590D-4063-B26E-B267ED2A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E729E-A16A-4B01-B764-031806443A0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55C588B-F80A-4EBB-B42D-59701A66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4B1908C5-5781-4FB5-ADD3-28BF49F9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2610-2B87-47CB-8A94-E28AA71AD5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442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558FF738-E0CF-438E-AA7A-D64D8905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AFAE-7C3E-4557-ACA8-446DCB13BF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B481F280-A4BA-4A8A-B339-2A26D49B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38E0B08C-C0AA-4DC5-B8EA-FD8C3F5D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50CA0-E334-4943-ACE6-1F77F80EA4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51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D547F53-6229-44EE-BC78-BB2DDDCD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ABBE-7CDC-4587-9CB1-CE1B700A653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D6340F0-59E1-40B0-8E38-74F2E8CB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B61B4BF-6919-43D7-A801-93F7D987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B72B-A058-414B-A582-E39699381D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185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9FE982FA-0E5E-47C5-AA88-E220E022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1B11-B9EB-4532-B1A6-7BAF6DC3F25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DCCDB8D-9F6E-4DCC-9DF4-8DD3B300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7596506-87DD-43D2-88B0-A8BA3CCA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D5D2-9E8D-4721-9481-01F08BE46F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998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DB99A192-2825-4EAD-9B36-414612D3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61D8-8D3E-4599-9C86-1784BB25D3B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3A2A73B-FF40-47F2-8663-EACCF1EA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F5475A7-CB74-4F93-8A7B-3E2013F2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E4A1-B2D5-43EB-8DC9-034B13C510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49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E94C965-8DA8-4B91-8BDD-9E2046E5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0037-0EF4-4F93-A6AA-DDED1427947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7E20A773-01E3-46E0-9F89-0756671F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C35411BD-3F73-40BF-8E62-5F216211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2761-0320-43DE-8C46-E132F6AC04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983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53E28A64-A5A4-4EDA-A73B-46FD0982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AD08-8FC4-43A2-B7F7-11D295B8E87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82C74A65-C04E-483B-9D41-E21421A7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F941D4A4-A79D-4641-B3F3-CEAB507E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AB3EA-B73C-4608-84AB-8F8EB0CEE0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338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0EE3912B-FC00-4529-852C-8C11A1C0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C1D7-3D39-451C-B2F6-F7B6C2A8A9B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9E1886D7-75E6-4C9D-97B2-D10EE8AF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19A7FDAE-C472-4EA6-AA32-5DC5A625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C8764-1B84-4A1B-9A6A-D2BD426D65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80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6FC6BFD1-AC94-4A6B-91D6-6453A1C0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9C70-9716-4BBC-94A4-8A05AE4FD14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5108A181-345D-4615-B63F-B96C280F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12F0D5F4-458B-4478-A1A6-CF4672A0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9097-5F33-4139-928C-31BA99B3A4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054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A5F96B57-D101-4654-A3D3-C52D9328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ACA2-39C7-40BD-B91F-73C2951D7DA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C5605B91-9E37-4ABD-8AAD-12DFAF1D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5FE2867E-D765-437F-8736-098B10CE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C6C4C-A061-48A0-A4B1-C0CD5F44FB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06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D74FBF35-9595-4F93-85C6-03C48C53929D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48F0BF62-F783-4B39-B4BA-93E37994C1CF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249858A2-CBBA-4C8D-A6B4-69787D030034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F3E66AE6-8FE2-4A34-B5A2-37D8E0B29B04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5F2851D0-3276-4130-89C1-CD3701B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EB6E-EF2B-4FFE-BE80-E57D146F7BF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2B957749-3F9A-4C5D-A176-38B9C63B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1402327D-D469-4B40-A5A3-0EEE919A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FBF2407-158B-4276-B97C-3739E7C67E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89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1ECB9D8F-051B-40DD-B709-38D9F58B013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5C8E88AF-CE1C-48F9-AD9E-1E68B76C75A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5B1A7D6B-28A9-423E-A00E-D1A9ABCFE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9B464B48-6BB6-4F67-B0BC-B5ADE0E17D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812078FC-F6BD-4202-9DF9-C402F2A2F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9DC0A-4620-4DFB-BCBC-934CC263753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0845BCA3-1CDD-474B-A6D0-5AFBB888A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7345DA9D-A682-4B02-A6E0-42BBCF7A7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65E72"/>
                </a:solidFill>
              </a:defRPr>
            </a:lvl1pPr>
          </a:lstStyle>
          <a:p>
            <a:fld id="{0259CAB0-801D-48D3-91DF-08B110C133AC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AC8B1E61-4AFD-464E-BAFC-CABD9E0F050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8D929A54-8692-4D91-97D6-A86DAA22A45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111F1A4F-6F8D-4EA7-94E5-14A26F5F576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9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wmf"/><Relationship Id="rId3" Type="http://schemas.openxmlformats.org/officeDocument/2006/relationships/image" Target="../media/image2.jpeg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.jpeg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hyperlink" Target="http://www.youtube.com/watch?v=lvA7CAcQa2E" TargetMode="External"/><Relationship Id="rId4" Type="http://schemas.openxmlformats.org/officeDocument/2006/relationships/image" Target="../media/image24.wmf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0FB6BAB4-E754-4BA0-948E-991536441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829A757C-07E9-40F2-865E-FD720DB071A5}"/>
              </a:ext>
            </a:extLst>
          </p:cNvPr>
          <p:cNvSpPr/>
          <p:nvPr/>
        </p:nvSpPr>
        <p:spPr>
          <a:xfrm>
            <a:off x="1678361" y="1285860"/>
            <a:ext cx="5906297" cy="30777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POMEN DUŠIKA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njegovih spojin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v vsakdanjem življenju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v kmetijstvu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v industriji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C28DE885-3D13-46DC-9A4D-ACAF845EE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32833ADD-4AE3-428F-B82F-98BE641C4FD3}"/>
              </a:ext>
            </a:extLst>
          </p:cNvPr>
          <p:cNvSpPr/>
          <p:nvPr/>
        </p:nvSpPr>
        <p:spPr>
          <a:xfrm>
            <a:off x="1785918" y="642918"/>
            <a:ext cx="22894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UVOD</a:t>
            </a: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graphicFrame>
        <p:nvGraphicFramePr>
          <p:cNvPr id="4100" name="Grafikon 2">
            <a:extLst>
              <a:ext uri="{FF2B5EF4-FFF2-40B4-BE49-F238E27FC236}">
                <a16:creationId xmlns:a16="http://schemas.microsoft.com/office/drawing/2014/main" id="{4F3A8ABD-E506-4399-912A-BC2D204A3352}"/>
              </a:ext>
            </a:extLst>
          </p:cNvPr>
          <p:cNvGraphicFramePr>
            <a:graphicFrameLocks/>
          </p:cNvGraphicFramePr>
          <p:nvPr/>
        </p:nvGraphicFramePr>
        <p:xfrm>
          <a:off x="4949825" y="2306638"/>
          <a:ext cx="3790950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5" imgW="3792041" imgH="2438611" progId="Excel.Chart.8">
                  <p:embed/>
                </p:oleObj>
              </mc:Choice>
              <mc:Fallback>
                <p:oleObj r:id="rId5" imgW="3792041" imgH="2438611" progId="Excel.Chart.8">
                  <p:embed/>
                  <p:pic>
                    <p:nvPicPr>
                      <p:cNvPr id="0" name="Grafikon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2306638"/>
                        <a:ext cx="3790950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Pravokotnik 3">
            <a:extLst>
              <a:ext uri="{FF2B5EF4-FFF2-40B4-BE49-F238E27FC236}">
                <a16:creationId xmlns:a16="http://schemas.microsoft.com/office/drawing/2014/main" id="{16799B65-0082-4965-B1B8-3060CE2C0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643063"/>
            <a:ext cx="471487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Dušik neprestano kroži v ozračju, v prsti, rastlinah in živalih. </a:t>
            </a:r>
          </a:p>
          <a:p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Je nujno potreben za sintezo aminokislin.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Rastline dušikove spojine sprejemajo iz prsti,</a:t>
            </a:r>
          </a:p>
          <a:p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Živali jih pridobijo z rastlinami, 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Hkrati pa tudi le-te razpadejo v prsti. </a:t>
            </a:r>
          </a:p>
          <a:p>
            <a:endParaRPr lang="sl-SI" altLang="sl-SI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/>
              <a:t> Bakterije v tleh vse organske odpadke pretvorijo nazaj v amonijeve soli in nitrate.</a:t>
            </a: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F5F6A305-BF9B-437F-87BD-3773020F8209}"/>
              </a:ext>
            </a:extLst>
          </p:cNvPr>
          <p:cNvSpPr/>
          <p:nvPr/>
        </p:nvSpPr>
        <p:spPr>
          <a:xfrm>
            <a:off x="0" y="0"/>
            <a:ext cx="37862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V vsakdanjem življenju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7856FB-9E0B-490D-AA68-537EF9F8A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142900"/>
            <a:ext cx="9501253" cy="7215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F2FBD9B5-5B6A-4A38-AFD7-C087C30B3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BCEEE5B0-54F1-498C-ABDD-1602BCCE6408}"/>
              </a:ext>
            </a:extLst>
          </p:cNvPr>
          <p:cNvSpPr/>
          <p:nvPr/>
        </p:nvSpPr>
        <p:spPr>
          <a:xfrm>
            <a:off x="1321048" y="642918"/>
            <a:ext cx="32191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Amoniak</a:t>
            </a: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26A9D860-53E0-43A4-BA5A-FC5B74C056B3}"/>
              </a:ext>
            </a:extLst>
          </p:cNvPr>
          <p:cNvSpPr/>
          <p:nvPr/>
        </p:nvSpPr>
        <p:spPr>
          <a:xfrm>
            <a:off x="7429520" y="214290"/>
            <a:ext cx="15373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NH3</a:t>
            </a: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6149" name="Pravokotnik 3">
            <a:extLst>
              <a:ext uri="{FF2B5EF4-FFF2-40B4-BE49-F238E27FC236}">
                <a16:creationId xmlns:a16="http://schemas.microsoft.com/office/drawing/2014/main" id="{53D26129-1E9F-44CB-866B-455C5EC8B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1357313"/>
            <a:ext cx="3929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/>
              <a:t>Amoniak je prisoten v izločkih živih bitij. Je organizmu strupena snov, ki se mora čim prej izločiti.</a:t>
            </a:r>
          </a:p>
        </p:txBody>
      </p:sp>
      <p:pic>
        <p:nvPicPr>
          <p:cNvPr id="6150" name="Picture 2" descr="C:\Documents and Settings\Belamy\Local Settings\Temporary Internet Files\Content.IE5\SVZ3K24Z\MC900325534[1].wmf">
            <a:extLst>
              <a:ext uri="{FF2B5EF4-FFF2-40B4-BE49-F238E27FC236}">
                <a16:creationId xmlns:a16="http://schemas.microsoft.com/office/drawing/2014/main" id="{62CE322F-72F6-47E2-804D-2D47D209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786063"/>
            <a:ext cx="10699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3" descr="C:\Documents and Settings\Belamy\Local Settings\Temporary Internet Files\Content.IE5\2HBZMMWT\MC900052629[1].wmf">
            <a:extLst>
              <a:ext uri="{FF2B5EF4-FFF2-40B4-BE49-F238E27FC236}">
                <a16:creationId xmlns:a16="http://schemas.microsoft.com/office/drawing/2014/main" id="{C307DD4A-323C-443F-A60C-B9AFCF81C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571875"/>
            <a:ext cx="14287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" descr="C:\Documents and Settings\Belamy\Local Settings\Temporary Internet Files\Content.IE5\SVZ3K24Z\MC900052825[1].wmf">
            <a:extLst>
              <a:ext uri="{FF2B5EF4-FFF2-40B4-BE49-F238E27FC236}">
                <a16:creationId xmlns:a16="http://schemas.microsoft.com/office/drawing/2014/main" id="{3175606D-49D8-4B1F-B0F6-A4E3A08C3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714625"/>
            <a:ext cx="1287462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" descr="C:\Documents and Settings\Belamy\Local Settings\Temporary Internet Files\Content.IE5\2HBZMMWT\MC900052972[1].wmf">
            <a:extLst>
              <a:ext uri="{FF2B5EF4-FFF2-40B4-BE49-F238E27FC236}">
                <a16:creationId xmlns:a16="http://schemas.microsoft.com/office/drawing/2014/main" id="{798967AA-E150-4261-AB71-6D6FEA793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714750"/>
            <a:ext cx="6159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>
            <a:extLst>
              <a:ext uri="{FF2B5EF4-FFF2-40B4-BE49-F238E27FC236}">
                <a16:creationId xmlns:a16="http://schemas.microsoft.com/office/drawing/2014/main" id="{C5071CC2-96ED-4DB1-B624-CC6BCCA75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14"/>
          <a:stretch>
            <a:fillRect/>
          </a:stretch>
        </p:blipFill>
        <p:spPr bwMode="auto">
          <a:xfrm>
            <a:off x="4143375" y="2714625"/>
            <a:ext cx="7143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8" descr="C:\Documents and Settings\Belamy\Local Settings\Temporary Internet Files\Content.IE5\EWFW6YV7\MC900052608[1].wmf">
            <a:extLst>
              <a:ext uri="{FF2B5EF4-FFF2-40B4-BE49-F238E27FC236}">
                <a16:creationId xmlns:a16="http://schemas.microsoft.com/office/drawing/2014/main" id="{0DF838D0-B4D2-4763-908C-C63535C4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786063"/>
            <a:ext cx="10001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9" descr="C:\Documents and Settings\Belamy\Local Settings\Temporary Internet Files\Content.IE5\EWFW6YV7\MC900308162[1].wmf">
            <a:extLst>
              <a:ext uri="{FF2B5EF4-FFF2-40B4-BE49-F238E27FC236}">
                <a16:creationId xmlns:a16="http://schemas.microsoft.com/office/drawing/2014/main" id="{E9FE3612-9624-42B0-9FCC-CB2AFFACD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857500"/>
            <a:ext cx="9159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0" descr="C:\Documents and Settings\Belamy\Local Settings\Temporary Internet Files\Content.IE5\35MFSBVR\MC900052576[1].wmf">
            <a:extLst>
              <a:ext uri="{FF2B5EF4-FFF2-40B4-BE49-F238E27FC236}">
                <a16:creationId xmlns:a16="http://schemas.microsoft.com/office/drawing/2014/main" id="{773B150C-DB80-4625-8397-5563C3D6A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214688"/>
            <a:ext cx="7572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1" descr="C:\Documents and Settings\Belamy\Local Settings\Temporary Internet Files\Content.IE5\35MFSBVR\MC900052977[1].wmf">
            <a:extLst>
              <a:ext uri="{FF2B5EF4-FFF2-40B4-BE49-F238E27FC236}">
                <a16:creationId xmlns:a16="http://schemas.microsoft.com/office/drawing/2014/main" id="{61E46CC0-2275-4BD3-AB2D-B2F116D5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500438"/>
            <a:ext cx="1073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Pravokotnik 15">
            <a:extLst>
              <a:ext uri="{FF2B5EF4-FFF2-40B4-BE49-F238E27FC236}">
                <a16:creationId xmlns:a16="http://schemas.microsoft.com/office/drawing/2014/main" id="{1A63D01D-64DD-4133-86C0-158BF5CE1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4429125"/>
            <a:ext cx="185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 sz="2800" b="1"/>
              <a:t>SEČNINA</a:t>
            </a:r>
          </a:p>
        </p:txBody>
      </p:sp>
      <p:sp>
        <p:nvSpPr>
          <p:cNvPr id="6160" name="Pravokotnik 16">
            <a:extLst>
              <a:ext uri="{FF2B5EF4-FFF2-40B4-BE49-F238E27FC236}">
                <a16:creationId xmlns:a16="http://schemas.microsoft.com/office/drawing/2014/main" id="{A1E0CAE3-AAB7-4E90-BDD0-24C41363B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4429125"/>
            <a:ext cx="1973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 sz="2800" b="1"/>
              <a:t>AMONIAK</a:t>
            </a:r>
            <a:endParaRPr lang="sl-SI" altLang="sl-SI" b="1"/>
          </a:p>
        </p:txBody>
      </p:sp>
      <p:sp>
        <p:nvSpPr>
          <p:cNvPr id="6161" name="Pravokotnik 17">
            <a:extLst>
              <a:ext uri="{FF2B5EF4-FFF2-40B4-BE49-F238E27FC236}">
                <a16:creationId xmlns:a16="http://schemas.microsoft.com/office/drawing/2014/main" id="{82CAE64E-A321-4D6F-9BE0-6C863467B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4214813"/>
            <a:ext cx="26447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 sz="2800" b="1"/>
              <a:t>SEČNA KISLINA</a:t>
            </a:r>
          </a:p>
        </p:txBody>
      </p:sp>
      <p:pic>
        <p:nvPicPr>
          <p:cNvPr id="6162" name="Picture 12" descr="C:\Documents and Settings\Belamy\Local Settings\Temporary Internet Files\Content.IE5\2HBZMMWT\MC900188265[1].wmf">
            <a:extLst>
              <a:ext uri="{FF2B5EF4-FFF2-40B4-BE49-F238E27FC236}">
                <a16:creationId xmlns:a16="http://schemas.microsoft.com/office/drawing/2014/main" id="{7CEC7C89-7FF6-469C-8282-293C1435D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85750"/>
            <a:ext cx="10366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avokotnik 19">
            <a:extLst>
              <a:ext uri="{FF2B5EF4-FFF2-40B4-BE49-F238E27FC236}">
                <a16:creationId xmlns:a16="http://schemas.microsoft.com/office/drawing/2014/main" id="{F606E44B-AF91-433E-A3D5-BCDAE93B3F2B}"/>
              </a:ext>
            </a:extLst>
          </p:cNvPr>
          <p:cNvSpPr/>
          <p:nvPr/>
        </p:nvSpPr>
        <p:spPr>
          <a:xfrm>
            <a:off x="0" y="0"/>
            <a:ext cx="37862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V vsakdanjem življenju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5CDE913F-9E85-42C7-BAB2-3DA5735B8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D25B535B-E90B-4AA5-A574-84F2338A4E94}"/>
              </a:ext>
            </a:extLst>
          </p:cNvPr>
          <p:cNvSpPr/>
          <p:nvPr/>
        </p:nvSpPr>
        <p:spPr>
          <a:xfrm>
            <a:off x="1707371" y="642918"/>
            <a:ext cx="244650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Amoniak</a:t>
            </a:r>
            <a:endParaRPr lang="sl-SI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7172" name="Pravokotnik 3">
            <a:extLst>
              <a:ext uri="{FF2B5EF4-FFF2-40B4-BE49-F238E27FC236}">
                <a16:creationId xmlns:a16="http://schemas.microsoft.com/office/drawing/2014/main" id="{CE08C7CC-1EB2-40D5-9C8E-978B3C221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643063"/>
            <a:ext cx="327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2400"/>
              <a:t>Zakaj gnojimo rastline?</a:t>
            </a:r>
          </a:p>
        </p:txBody>
      </p:sp>
      <p:sp>
        <p:nvSpPr>
          <p:cNvPr id="7173" name="Pravokotnik 4">
            <a:extLst>
              <a:ext uri="{FF2B5EF4-FFF2-40B4-BE49-F238E27FC236}">
                <a16:creationId xmlns:a16="http://schemas.microsoft.com/office/drawing/2014/main" id="{611A585D-6FBE-4B82-9713-AA1B199BD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214563"/>
            <a:ext cx="3643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Z gnojili dodajamo rastlinam tista hranila, ki jih v naravi za njihovo zdravo rast ni dovolj ali pa niso v rastlinam dostopnih oblikah. </a:t>
            </a:r>
          </a:p>
        </p:txBody>
      </p:sp>
      <p:sp>
        <p:nvSpPr>
          <p:cNvPr id="7174" name="Pravokotnik 5">
            <a:extLst>
              <a:ext uri="{FF2B5EF4-FFF2-40B4-BE49-F238E27FC236}">
                <a16:creationId xmlns:a16="http://schemas.microsoft.com/office/drawing/2014/main" id="{3AC2A3FB-E4A3-4123-A670-A3256F2D1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786188"/>
            <a:ext cx="2019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b="1" i="1"/>
              <a:t>MIKROelementi:</a:t>
            </a:r>
          </a:p>
          <a:p>
            <a:r>
              <a:rPr lang="sl-SI" altLang="sl-SI" sz="1400" i="1"/>
              <a:t>N, P K, Ca, Mg, S</a:t>
            </a:r>
          </a:p>
        </p:txBody>
      </p:sp>
      <p:sp>
        <p:nvSpPr>
          <p:cNvPr id="7175" name="Pravokotnik 6">
            <a:extLst>
              <a:ext uri="{FF2B5EF4-FFF2-40B4-BE49-F238E27FC236}">
                <a16:creationId xmlns:a16="http://schemas.microsoft.com/office/drawing/2014/main" id="{2B99E948-537A-469C-8BA6-426E44B78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357688"/>
            <a:ext cx="2084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b="1" i="1"/>
              <a:t>MAKROelementi:</a:t>
            </a:r>
          </a:p>
          <a:p>
            <a:r>
              <a:rPr lang="sl-SI" altLang="sl-SI" sz="1400" i="1"/>
              <a:t>Fe, B, Mn, Cu, Zn, Co</a:t>
            </a:r>
          </a:p>
        </p:txBody>
      </p:sp>
      <p:sp>
        <p:nvSpPr>
          <p:cNvPr id="7176" name="Pravokotnik 7">
            <a:extLst>
              <a:ext uri="{FF2B5EF4-FFF2-40B4-BE49-F238E27FC236}">
                <a16:creationId xmlns:a16="http://schemas.microsoft.com/office/drawing/2014/main" id="{A5248C76-6340-4A73-902E-4FCECB38E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1928813"/>
            <a:ext cx="37147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b="1"/>
              <a:t>Iz kravjih iztrebkov  izparevajo dušikovi oksidi in amonijak, ki v vezavi z vodo raztaplja apnenec in sodeluje pri kislem dežju. Okoli 85% teh plinov nastaja zaradi reje farmskih živali in ne toliko zaradi industrije.</a:t>
            </a:r>
            <a:endParaRPr lang="sl-SI" alt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F32D2071-BBF8-4DF6-8F8E-FE34AF3A2F2B}"/>
              </a:ext>
            </a:extLst>
          </p:cNvPr>
          <p:cNvSpPr/>
          <p:nvPr/>
        </p:nvSpPr>
        <p:spPr>
          <a:xfrm>
            <a:off x="6000760" y="642918"/>
            <a:ext cx="235742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Dušikovi oksidi</a:t>
            </a:r>
            <a:endParaRPr lang="sl-SI" sz="1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10" name="Slika 9" descr="nh3">
            <a:extLst>
              <a:ext uri="{FF2B5EF4-FFF2-40B4-BE49-F238E27FC236}">
                <a16:creationId xmlns:a16="http://schemas.microsoft.com/office/drawing/2014/main" id="{1648EA27-CFCA-4346-8EFF-7088046756AF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5072074"/>
            <a:ext cx="214314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179" name="Grafikon 10">
            <a:extLst>
              <a:ext uri="{FF2B5EF4-FFF2-40B4-BE49-F238E27FC236}">
                <a16:creationId xmlns:a16="http://schemas.microsoft.com/office/drawing/2014/main" id="{1784AAAE-D55B-468F-8341-29D6720B7970}"/>
              </a:ext>
            </a:extLst>
          </p:cNvPr>
          <p:cNvGraphicFramePr>
            <a:graphicFrameLocks/>
          </p:cNvGraphicFramePr>
          <p:nvPr/>
        </p:nvGraphicFramePr>
        <p:xfrm>
          <a:off x="3021013" y="4021138"/>
          <a:ext cx="5637212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6" imgW="5633192" imgH="2456901" progId="Excel.Chart.8">
                  <p:embed/>
                </p:oleObj>
              </mc:Choice>
              <mc:Fallback>
                <p:oleObj r:id="rId6" imgW="5633192" imgH="2456901" progId="Excel.Chart.8">
                  <p:embed/>
                  <p:pic>
                    <p:nvPicPr>
                      <p:cNvPr id="0" name="Grafikon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4021138"/>
                        <a:ext cx="5637212" cy="245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ravokotnik 11">
            <a:extLst>
              <a:ext uri="{FF2B5EF4-FFF2-40B4-BE49-F238E27FC236}">
                <a16:creationId xmlns:a16="http://schemas.microsoft.com/office/drawing/2014/main" id="{EA69F6C6-02AB-4690-A638-E515919230B3}"/>
              </a:ext>
            </a:extLst>
          </p:cNvPr>
          <p:cNvSpPr/>
          <p:nvPr/>
        </p:nvSpPr>
        <p:spPr>
          <a:xfrm>
            <a:off x="0" y="0"/>
            <a:ext cx="242892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V kmetijstvu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AF6E667B-CD63-4BC6-A22B-31EB84613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2">
            <a:extLst>
              <a:ext uri="{FF2B5EF4-FFF2-40B4-BE49-F238E27FC236}">
                <a16:creationId xmlns:a16="http://schemas.microsoft.com/office/drawing/2014/main" id="{2EECE2A1-3F5F-4317-9F2C-753EE0A96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4287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>
            <a:extLst>
              <a:ext uri="{FF2B5EF4-FFF2-40B4-BE49-F238E27FC236}">
                <a16:creationId xmlns:a16="http://schemas.microsoft.com/office/drawing/2014/main" id="{D597E9FE-C3B4-4E37-B43D-EDC0A8022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286000"/>
            <a:ext cx="16367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>
            <a:extLst>
              <a:ext uri="{FF2B5EF4-FFF2-40B4-BE49-F238E27FC236}">
                <a16:creationId xmlns:a16="http://schemas.microsoft.com/office/drawing/2014/main" id="{80B9365F-57AD-4C35-B7E0-6A488470B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357313"/>
            <a:ext cx="15716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>
            <a:extLst>
              <a:ext uri="{FF2B5EF4-FFF2-40B4-BE49-F238E27FC236}">
                <a16:creationId xmlns:a16="http://schemas.microsoft.com/office/drawing/2014/main" id="{C3626F54-A2EA-4355-9541-7A563779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2286000"/>
            <a:ext cx="13874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>
            <a:extLst>
              <a:ext uri="{FF2B5EF4-FFF2-40B4-BE49-F238E27FC236}">
                <a16:creationId xmlns:a16="http://schemas.microsoft.com/office/drawing/2014/main" id="{99CCE7A5-2DF5-4BE4-B2B6-46AD4A566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714875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7">
            <a:extLst>
              <a:ext uri="{FF2B5EF4-FFF2-40B4-BE49-F238E27FC236}">
                <a16:creationId xmlns:a16="http://schemas.microsoft.com/office/drawing/2014/main" id="{E1AD12C7-D09B-4FEA-A48C-382B6479E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143375"/>
            <a:ext cx="1785938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kotnik 7">
            <a:extLst>
              <a:ext uri="{FF2B5EF4-FFF2-40B4-BE49-F238E27FC236}">
                <a16:creationId xmlns:a16="http://schemas.microsoft.com/office/drawing/2014/main" id="{1AC53F0B-0022-4258-A2F2-9D391C04732A}"/>
              </a:ext>
            </a:extLst>
          </p:cNvPr>
          <p:cNvSpPr/>
          <p:nvPr/>
        </p:nvSpPr>
        <p:spPr>
          <a:xfrm>
            <a:off x="928662" y="0"/>
            <a:ext cx="700092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Dušikovi oksidi</a:t>
            </a:r>
            <a:endParaRPr lang="sl-SI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8202" name="Pravokotnik 8">
            <a:extLst>
              <a:ext uri="{FF2B5EF4-FFF2-40B4-BE49-F238E27FC236}">
                <a16:creationId xmlns:a16="http://schemas.microsoft.com/office/drawing/2014/main" id="{999F9FC1-11DB-4605-AD04-5C389FF0F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71462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NO</a:t>
            </a:r>
          </a:p>
        </p:txBody>
      </p:sp>
      <p:sp>
        <p:nvSpPr>
          <p:cNvPr id="8203" name="Pravokotnik 9">
            <a:extLst>
              <a:ext uri="{FF2B5EF4-FFF2-40B4-BE49-F238E27FC236}">
                <a16:creationId xmlns:a16="http://schemas.microsoft.com/office/drawing/2014/main" id="{70BCD466-DCF4-468D-BB7B-0BA9B5AFE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3571875"/>
            <a:ext cx="655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NO2</a:t>
            </a:r>
          </a:p>
        </p:txBody>
      </p:sp>
      <p:sp>
        <p:nvSpPr>
          <p:cNvPr id="8204" name="Pravokotnik 10">
            <a:extLst>
              <a:ext uri="{FF2B5EF4-FFF2-40B4-BE49-F238E27FC236}">
                <a16:creationId xmlns:a16="http://schemas.microsoft.com/office/drawing/2014/main" id="{FE948837-9055-45AF-96B9-520793FC9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28875"/>
            <a:ext cx="655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N2O</a:t>
            </a:r>
          </a:p>
        </p:txBody>
      </p:sp>
      <p:sp>
        <p:nvSpPr>
          <p:cNvPr id="8205" name="Pravokotnik 11">
            <a:extLst>
              <a:ext uri="{FF2B5EF4-FFF2-40B4-BE49-F238E27FC236}">
                <a16:creationId xmlns:a16="http://schemas.microsoft.com/office/drawing/2014/main" id="{79A06F6D-9042-4C13-A26E-2C73841D9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33575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N2O3</a:t>
            </a:r>
          </a:p>
        </p:txBody>
      </p:sp>
      <p:sp>
        <p:nvSpPr>
          <p:cNvPr id="8206" name="Pravokotnik 12">
            <a:extLst>
              <a:ext uri="{FF2B5EF4-FFF2-40B4-BE49-F238E27FC236}">
                <a16:creationId xmlns:a16="http://schemas.microsoft.com/office/drawing/2014/main" id="{C292E7FB-DB53-4850-82DD-DAB72885A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5857875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N2O4</a:t>
            </a:r>
          </a:p>
        </p:txBody>
      </p:sp>
      <p:sp>
        <p:nvSpPr>
          <p:cNvPr id="8207" name="Pravokotnik 13">
            <a:extLst>
              <a:ext uri="{FF2B5EF4-FFF2-40B4-BE49-F238E27FC236}">
                <a16:creationId xmlns:a16="http://schemas.microsoft.com/office/drawing/2014/main" id="{C117027A-4AAE-4771-B084-451843673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5429250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N2O5</a:t>
            </a:r>
          </a:p>
        </p:txBody>
      </p:sp>
      <p:sp>
        <p:nvSpPr>
          <p:cNvPr id="8208" name="Pravokotnik 14">
            <a:extLst>
              <a:ext uri="{FF2B5EF4-FFF2-40B4-BE49-F238E27FC236}">
                <a16:creationId xmlns:a16="http://schemas.microsoft.com/office/drawing/2014/main" id="{80D155EA-6E7E-4D26-A46E-63B00D2AF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714375"/>
            <a:ext cx="2786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To so spojine, sestavljene iz dušika in kisika. So močni oksidanti.</a:t>
            </a:r>
          </a:p>
        </p:txBody>
      </p:sp>
      <p:sp>
        <p:nvSpPr>
          <p:cNvPr id="8209" name="Pravokotnik 15">
            <a:extLst>
              <a:ext uri="{FF2B5EF4-FFF2-40B4-BE49-F238E27FC236}">
                <a16:creationId xmlns:a16="http://schemas.microsoft.com/office/drawing/2014/main" id="{E29A816D-3313-4C5E-AAE1-0841C084B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3857625"/>
            <a:ext cx="2571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Pri raztapljanju v vodi tvorijo dušikove kisline. (HNO3 in HNO2)</a:t>
            </a:r>
          </a:p>
        </p:txBody>
      </p:sp>
      <p:cxnSp>
        <p:nvCxnSpPr>
          <p:cNvPr id="18" name="Raven puščični konektor 17">
            <a:extLst>
              <a:ext uri="{FF2B5EF4-FFF2-40B4-BE49-F238E27FC236}">
                <a16:creationId xmlns:a16="http://schemas.microsoft.com/office/drawing/2014/main" id="{1A85662F-36B6-4C33-8E4B-9F57ADBD07E4}"/>
              </a:ext>
            </a:extLst>
          </p:cNvPr>
          <p:cNvCxnSpPr/>
          <p:nvPr/>
        </p:nvCxnSpPr>
        <p:spPr>
          <a:xfrm rot="16200000" flipH="1">
            <a:off x="6072188" y="48577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11" name="Pravokotnik 18">
            <a:extLst>
              <a:ext uri="{FF2B5EF4-FFF2-40B4-BE49-F238E27FC236}">
                <a16:creationId xmlns:a16="http://schemas.microsoft.com/office/drawing/2014/main" id="{2B664B6A-33E2-46BB-A89C-0BE8EB908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5357813"/>
            <a:ext cx="3214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1600"/>
              <a:t> Na svetlobi razpade na dušikove okside in se obarva rdeče.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/>
              <a:t> Soli dušikove kisline so nitrati.</a:t>
            </a:r>
          </a:p>
          <a:p>
            <a:endParaRPr lang="sl-SI" altLang="sl-SI" sz="1600"/>
          </a:p>
        </p:txBody>
      </p:sp>
      <p:pic>
        <p:nvPicPr>
          <p:cNvPr id="8212" name="Picture 8" descr="C:\Documents and Settings\Belamy\Local Settings\Temporary Internet Files\Content.IE5\2HBZMMWT\MC900433820[1].png">
            <a:extLst>
              <a:ext uri="{FF2B5EF4-FFF2-40B4-BE49-F238E27FC236}">
                <a16:creationId xmlns:a16="http://schemas.microsoft.com/office/drawing/2014/main" id="{AC9A9C5C-834B-4475-AD5C-59044F203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28600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54994D5D-4B7A-4241-A826-C82B7C96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2" descr="C:\Documents and Settings\Belamy\Local Settings\Temporary Internet Files\Content.IE5\35MFSBVR\MC900215861[1].wmf">
            <a:extLst>
              <a:ext uri="{FF2B5EF4-FFF2-40B4-BE49-F238E27FC236}">
                <a16:creationId xmlns:a16="http://schemas.microsoft.com/office/drawing/2014/main" id="{7D59D31E-D4E2-45EA-BD25-093724D51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57688"/>
            <a:ext cx="29559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Documents and Settings\Belamy\Local Settings\Temporary Internet Files\Content.IE5\EWFW6YV7\MC900303935[1].wmf">
            <a:extLst>
              <a:ext uri="{FF2B5EF4-FFF2-40B4-BE49-F238E27FC236}">
                <a16:creationId xmlns:a16="http://schemas.microsoft.com/office/drawing/2014/main" id="{DA83AFCC-273F-472E-9C92-8679303F2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572125"/>
            <a:ext cx="1044575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:\Documents and Settings\Belamy\Local Settings\Temporary Internet Files\Content.IE5\SVZ3K24Z\MC900290936[1].wmf">
            <a:extLst>
              <a:ext uri="{FF2B5EF4-FFF2-40B4-BE49-F238E27FC236}">
                <a16:creationId xmlns:a16="http://schemas.microsoft.com/office/drawing/2014/main" id="{6488EACD-7715-45B7-9781-86F371AE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715000"/>
            <a:ext cx="1090612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F8CE8983-1F6A-4217-A73D-69F00C663D3F}"/>
              </a:ext>
            </a:extLst>
          </p:cNvPr>
          <p:cNvSpPr/>
          <p:nvPr/>
        </p:nvSpPr>
        <p:spPr>
          <a:xfrm>
            <a:off x="1848435" y="642918"/>
            <a:ext cx="21643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Dušik</a:t>
            </a: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4B64748E-9FA1-4A7A-AE38-EC061E31119A}"/>
              </a:ext>
            </a:extLst>
          </p:cNvPr>
          <p:cNvSpPr/>
          <p:nvPr/>
        </p:nvSpPr>
        <p:spPr>
          <a:xfrm>
            <a:off x="0" y="0"/>
            <a:ext cx="192888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V industriji</a:t>
            </a:r>
          </a:p>
        </p:txBody>
      </p:sp>
      <p:sp>
        <p:nvSpPr>
          <p:cNvPr id="9224" name="Pravokotnik 6">
            <a:extLst>
              <a:ext uri="{FF2B5EF4-FFF2-40B4-BE49-F238E27FC236}">
                <a16:creationId xmlns:a16="http://schemas.microsoft.com/office/drawing/2014/main" id="{53EE9367-A243-4E14-8EE5-AACA0428A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428750"/>
            <a:ext cx="7072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Tekoči dušik se v industriji najpogosteje uporablja kot hladilo. </a:t>
            </a:r>
          </a:p>
        </p:txBody>
      </p:sp>
      <p:sp>
        <p:nvSpPr>
          <p:cNvPr id="9225" name="Pravokotnik 8">
            <a:extLst>
              <a:ext uri="{FF2B5EF4-FFF2-40B4-BE49-F238E27FC236}">
                <a16:creationId xmlns:a16="http://schemas.microsoft.com/office/drawing/2014/main" id="{201A365F-4F9A-4B17-835A-337573680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1857375"/>
            <a:ext cx="64246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Izolacija posod z nevarnimi kemikalijami.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Podaljševanje rokov trajanja živil.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Termoregulacija predvsem za transport živil.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Čiščenje cevovodov.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Pri izdelavi stekla hladi elektrode peči in preprečuje njegovo oksidacijo.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600" i="1"/>
              <a:t> V zdravstvu za zamrzovanje bioloških vzorcev.</a:t>
            </a:r>
          </a:p>
        </p:txBody>
      </p:sp>
      <p:pic>
        <p:nvPicPr>
          <p:cNvPr id="9226" name="Picture 5" descr="C:\Documents and Settings\Belamy\Local Settings\Temporary Internet Files\Content.IE5\SVZ3K24Z\MC900215514[1].wmf">
            <a:extLst>
              <a:ext uri="{FF2B5EF4-FFF2-40B4-BE49-F238E27FC236}">
                <a16:creationId xmlns:a16="http://schemas.microsoft.com/office/drawing/2014/main" id="{805ABA22-D58B-4727-A594-1528CBF0B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428625"/>
            <a:ext cx="4619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6" descr="C:\Documents and Settings\Belamy\Local Settings\Temporary Internet Files\Content.IE5\2HBZMMWT\MC900250844[1].wmf">
            <a:extLst>
              <a:ext uri="{FF2B5EF4-FFF2-40B4-BE49-F238E27FC236}">
                <a16:creationId xmlns:a16="http://schemas.microsoft.com/office/drawing/2014/main" id="{95D9EFE8-EEFC-457C-850E-8C6E0CCD3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785813"/>
            <a:ext cx="5254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Pravokotnik 11">
            <a:extLst>
              <a:ext uri="{FF2B5EF4-FFF2-40B4-BE49-F238E27FC236}">
                <a16:creationId xmlns:a16="http://schemas.microsoft.com/office/drawing/2014/main" id="{47AB4FE2-C230-4CB9-8F11-AC941DEA4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1785938"/>
            <a:ext cx="1868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sl-SI" altLang="sl-SI" sz="1200"/>
              <a:t>Dušik je v zmesi s CO2 je </a:t>
            </a:r>
          </a:p>
          <a:p>
            <a:pPr algn="ctr"/>
            <a:r>
              <a:rPr lang="sl-SI" altLang="sl-SI" sz="1200"/>
              <a:t>težji od zraka.</a:t>
            </a:r>
          </a:p>
        </p:txBody>
      </p:sp>
      <p:pic>
        <p:nvPicPr>
          <p:cNvPr id="9229" name="Picture 14">
            <a:extLst>
              <a:ext uri="{FF2B5EF4-FFF2-40B4-BE49-F238E27FC236}">
                <a16:creationId xmlns:a16="http://schemas.microsoft.com/office/drawing/2014/main" id="{8FBFC7EE-D96D-4DA6-98AD-A390FE3D7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6"/>
          <a:stretch>
            <a:fillRect/>
          </a:stretch>
        </p:blipFill>
        <p:spPr bwMode="auto">
          <a:xfrm>
            <a:off x="5000625" y="1785938"/>
            <a:ext cx="9286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Pravokotnik 13">
            <a:extLst>
              <a:ext uri="{FF2B5EF4-FFF2-40B4-BE49-F238E27FC236}">
                <a16:creationId xmlns:a16="http://schemas.microsoft.com/office/drawing/2014/main" id="{9870DE89-0007-4C5D-A0EF-D035BF39C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6303963"/>
            <a:ext cx="457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>
                <a:hlinkClick r:id="rId10"/>
              </a:rPr>
              <a:t>BUČA V TEKOČEM DUŠIKU</a:t>
            </a:r>
            <a:endParaRPr lang="sl-SI" altLang="sl-SI"/>
          </a:p>
          <a:p>
            <a:r>
              <a:rPr lang="sl-SI" altLang="sl-SI" sz="1100"/>
              <a:t>http://www.youtube.com/watch?v=lvA7CAcQa2E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Belamy\Local Settings\Temporary Internet Files\Content.IE5\SVZ3K24Z\MP900449090[1].jpg">
            <a:extLst>
              <a:ext uri="{FF2B5EF4-FFF2-40B4-BE49-F238E27FC236}">
                <a16:creationId xmlns:a16="http://schemas.microsoft.com/office/drawing/2014/main" id="{30697677-6D7E-4EC6-A57F-04CE1CA6C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29058" y="3000372"/>
            <a:ext cx="4953003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F0671E5A-D078-4257-A2EA-C1F01C3F07D5}"/>
              </a:ext>
            </a:extLst>
          </p:cNvPr>
          <p:cNvSpPr/>
          <p:nvPr/>
        </p:nvSpPr>
        <p:spPr>
          <a:xfrm>
            <a:off x="1666018" y="1285860"/>
            <a:ext cx="5930983" cy="26468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POMEN DUŠIKA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njegovih spojin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Hvala za pozornost!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435</Words>
  <Application>Microsoft Office PowerPoint</Application>
  <PresentationFormat>On-screen Show (4:3)</PresentationFormat>
  <Paragraphs>76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Potek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2019-05-31T08:48:06Z</dcterms:created>
  <dcterms:modified xsi:type="dcterms:W3CDTF">2019-05-31T08:48:06Z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