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>
      <p:cViewPr varScale="1">
        <p:scale>
          <a:sx n="106" d="100"/>
          <a:sy n="106" d="100"/>
        </p:scale>
        <p:origin x="10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nakokraki trikotnik 6">
            <a:extLst>
              <a:ext uri="{FF2B5EF4-FFF2-40B4-BE49-F238E27FC236}">
                <a16:creationId xmlns:a16="http://schemas.microsoft.com/office/drawing/2014/main" id="{E379853D-A5AF-499D-8C81-59F7A12A9117}"/>
              </a:ext>
            </a:extLst>
          </p:cNvPr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5" name="Ograda datuma 27">
            <a:extLst>
              <a:ext uri="{FF2B5EF4-FFF2-40B4-BE49-F238E27FC236}">
                <a16:creationId xmlns:a16="http://schemas.microsoft.com/office/drawing/2014/main" id="{7E117BB4-BF89-4F60-951D-F70443DAB8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4EF5DA40-C45E-437A-8060-E8D7FC2B39A5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16">
            <a:extLst>
              <a:ext uri="{FF2B5EF4-FFF2-40B4-BE49-F238E27FC236}">
                <a16:creationId xmlns:a16="http://schemas.microsoft.com/office/drawing/2014/main" id="{2E0CBB73-7E76-4897-B899-292EA3124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8">
            <a:extLst>
              <a:ext uri="{FF2B5EF4-FFF2-40B4-BE49-F238E27FC236}">
                <a16:creationId xmlns:a16="http://schemas.microsoft.com/office/drawing/2014/main" id="{AFFC09F4-AB2E-4ABB-B9C4-EFC17E1AA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87319281-0AB1-4886-8E82-0F156FE34E0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446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7C5D03CB-E538-49C7-AD22-8CE3E1EF8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C3459-3BE8-4FD1-8015-3A0A67F0D4D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A58B4906-9339-4FEE-B977-01A0607DD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F586ACE8-2B1A-4524-871E-3881B09AC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57562-50B0-4164-BED5-7F53B753C7D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34302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16DEB507-BC5C-4332-A9E2-F7F5C5529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656BF-CA3B-4AFC-ADB2-6B931909D17D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95DD7288-7287-4F57-95E6-7064A5593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517F1172-FDB6-4C9D-87EB-BD8F9C07F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3E4E6-8A76-494B-8FBD-8FD28AB3ADE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71230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7AEF0E04-F4FA-4C8A-A874-CB564E652B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33E55-0D3F-4DDD-BBDA-D0274E175F4D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3152318E-D4B0-4A70-A37B-17F281E8D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7F804467-3FB3-4CCA-B8DA-D4FE3B3E7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5C6F2-64F2-44BA-B802-6EAB6593F82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55032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 trikotnik 8">
            <a:extLst>
              <a:ext uri="{FF2B5EF4-FFF2-40B4-BE49-F238E27FC236}">
                <a16:creationId xmlns:a16="http://schemas.microsoft.com/office/drawing/2014/main" id="{29019B1E-8BA1-472B-A3A8-FC0A24A91B87}"/>
              </a:ext>
            </a:extLst>
          </p:cNvPr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nakokraki trikotnik 7">
            <a:extLst>
              <a:ext uri="{FF2B5EF4-FFF2-40B4-BE49-F238E27FC236}">
                <a16:creationId xmlns:a16="http://schemas.microsoft.com/office/drawing/2014/main" id="{D4886E66-8308-4A5B-9DE9-F2870858A00D}"/>
              </a:ext>
            </a:extLst>
          </p:cNvPr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Raven konektor 10">
            <a:extLst>
              <a:ext uri="{FF2B5EF4-FFF2-40B4-BE49-F238E27FC236}">
                <a16:creationId xmlns:a16="http://schemas.microsoft.com/office/drawing/2014/main" id="{8B1769E8-4318-4E07-A8EB-E1B8AB807F3C}"/>
              </a:ext>
            </a:extLst>
          </p:cNvPr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ven konektor 9">
            <a:extLst>
              <a:ext uri="{FF2B5EF4-FFF2-40B4-BE49-F238E27FC236}">
                <a16:creationId xmlns:a16="http://schemas.microsoft.com/office/drawing/2014/main" id="{B81C97D9-4E0C-4F50-A4EC-5BEE18E21908}"/>
              </a:ext>
            </a:extLst>
          </p:cNvPr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8" name="Ograda datuma 3">
            <a:extLst>
              <a:ext uri="{FF2B5EF4-FFF2-40B4-BE49-F238E27FC236}">
                <a16:creationId xmlns:a16="http://schemas.microsoft.com/office/drawing/2014/main" id="{1FB29148-F56A-4B6D-A088-FED0D6E9AA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7D56F-02E5-4E9E-BC8D-422617E434A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9" name="Ograda noge 4">
            <a:extLst>
              <a:ext uri="{FF2B5EF4-FFF2-40B4-BE49-F238E27FC236}">
                <a16:creationId xmlns:a16="http://schemas.microsoft.com/office/drawing/2014/main" id="{B603C8AD-107C-43AA-8309-B4ABD952D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Ograda številke diapozitiva 5">
            <a:extLst>
              <a:ext uri="{FF2B5EF4-FFF2-40B4-BE49-F238E27FC236}">
                <a16:creationId xmlns:a16="http://schemas.microsoft.com/office/drawing/2014/main" id="{50E15E63-5FA5-4A6C-B426-35C8D7384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8362FE67-9332-40D2-8ED8-1B8DE275600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739799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BFF549BF-354D-452C-8868-382C67F66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F4CF0-AE07-452F-9956-F4DB599444C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430E5E67-F685-4600-B9FC-AA8801B92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66A926F2-F007-419D-AE56-AE8939907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32E74-C400-452A-BEC5-F13B689A578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55133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7" name="Ograda datuma 6">
            <a:extLst>
              <a:ext uri="{FF2B5EF4-FFF2-40B4-BE49-F238E27FC236}">
                <a16:creationId xmlns:a16="http://schemas.microsoft.com/office/drawing/2014/main" id="{FA099C6B-AF5C-4B6D-A278-E7BEA63510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41E97-826B-46EA-8DB5-16859DA6830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7">
            <a:extLst>
              <a:ext uri="{FF2B5EF4-FFF2-40B4-BE49-F238E27FC236}">
                <a16:creationId xmlns:a16="http://schemas.microsoft.com/office/drawing/2014/main" id="{613785E9-41A2-45B9-BDC1-B3A9458CF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0EA114DB-BE23-4B00-A38F-8DB5234A3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68409246-6AE8-41C0-8CB2-369DEE36C89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828918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13">
            <a:extLst>
              <a:ext uri="{FF2B5EF4-FFF2-40B4-BE49-F238E27FC236}">
                <a16:creationId xmlns:a16="http://schemas.microsoft.com/office/drawing/2014/main" id="{5F4EB22E-FB49-45E9-B361-2CC2F5218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D2FD6-5EAC-40BA-A5BD-390259EA4813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noge 2">
            <a:extLst>
              <a:ext uri="{FF2B5EF4-FFF2-40B4-BE49-F238E27FC236}">
                <a16:creationId xmlns:a16="http://schemas.microsoft.com/office/drawing/2014/main" id="{9D594655-E7D9-4491-885A-894FCE233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2">
            <a:extLst>
              <a:ext uri="{FF2B5EF4-FFF2-40B4-BE49-F238E27FC236}">
                <a16:creationId xmlns:a16="http://schemas.microsoft.com/office/drawing/2014/main" id="{E9EFCCEF-6804-4A5E-B42C-6E0406778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15FC1-9466-4AE9-AF46-8509F342E53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96386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4FD86EB6-A2A9-40AF-84EA-372826D95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6D0EB-5975-45ED-A540-CC36DDC70A4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4BFE387E-32FB-4AB4-9315-DDCC6981E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31A9373F-04C1-4C79-9D59-BD879CBA9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679187-FAC6-4EE7-A48C-7A1EAF111EB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3782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ACAADE77-9125-40FF-BF32-88A546D872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A5227E75-90EF-40E5-AC2D-D99135EBAEE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78BC9EC9-6942-48AA-9338-CC6869831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EB4E30EF-EE0E-4D26-BA83-0F6A39ADF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B1779B10-23F7-484A-8542-508BEF6046D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921976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>
            <a:extLst>
              <a:ext uri="{FF2B5EF4-FFF2-40B4-BE49-F238E27FC236}">
                <a16:creationId xmlns:a16="http://schemas.microsoft.com/office/drawing/2014/main" id="{6833DB84-0547-48CA-8404-6CF6DEED26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A5A62A58-790A-4058-A5B5-7F42D24F3857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94BD17BE-7A62-499F-9179-A881D2848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A0425CC8-F2E1-4C30-97CE-427175583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A357237B-E29E-440E-A732-B0B4CCE4278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2897629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74747"/>
            </a:gs>
            <a:gs pos="60001">
              <a:srgbClr val="626262"/>
            </a:gs>
            <a:gs pos="100000">
              <a:srgbClr val="8C8C8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 trikotnik 10">
            <a:extLst>
              <a:ext uri="{FF2B5EF4-FFF2-40B4-BE49-F238E27FC236}">
                <a16:creationId xmlns:a16="http://schemas.microsoft.com/office/drawing/2014/main" id="{806CA403-761A-47D7-834C-EE6C0E29D40E}"/>
              </a:ext>
            </a:extLst>
          </p:cNvPr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Raven konektor 7">
            <a:extLst>
              <a:ext uri="{FF2B5EF4-FFF2-40B4-BE49-F238E27FC236}">
                <a16:creationId xmlns:a16="http://schemas.microsoft.com/office/drawing/2014/main" id="{62D4E8BA-4A2A-425A-865A-7EF8F69CEC12}"/>
              </a:ext>
            </a:extLst>
          </p:cNvPr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en konektor 8">
            <a:extLst>
              <a:ext uri="{FF2B5EF4-FFF2-40B4-BE49-F238E27FC236}">
                <a16:creationId xmlns:a16="http://schemas.microsoft.com/office/drawing/2014/main" id="{42338A67-7505-4326-8B76-1263C44A3903}"/>
              </a:ext>
            </a:extLst>
          </p:cNvPr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48EF41A8-229C-4394-A503-7DD021624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30" name="Ograda besedila 12">
            <a:extLst>
              <a:ext uri="{FF2B5EF4-FFF2-40B4-BE49-F238E27FC236}">
                <a16:creationId xmlns:a16="http://schemas.microsoft.com/office/drawing/2014/main" id="{95888245-0543-4CEC-8A10-68993CAAD8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DF067287-8985-4F7C-B923-D9077936D3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FEA875-37B9-4333-A868-3FFBA4F0131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44FF9FB8-D2D0-4127-A6B6-F4F9A2D8F3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A809AFD3-C64E-4DE5-87D2-037F518FB4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fld id="{1A4E05CD-47CB-41FD-AD0C-43C5324E3110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3" r:id="rId6"/>
    <p:sldLayoutId id="2147483704" r:id="rId7"/>
    <p:sldLayoutId id="2147483712" r:id="rId8"/>
    <p:sldLayoutId id="2147483713" r:id="rId9"/>
    <p:sldLayoutId id="2147483705" r:id="rId10"/>
    <p:sldLayoutId id="2147483706" r:id="rId11"/>
  </p:sldLayoutIdLst>
  <p:txStyles>
    <p:titleStyle>
      <a:lvl1pPr marL="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anose="020B0502020202020204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ordbz.gimptuj.si/wp-content/uploads/naloge1/estri.html" TargetMode="External"/><Relationship Id="rId2" Type="http://schemas.openxmlformats.org/officeDocument/2006/relationships/hyperlink" Target="http://hr.wikipedia.org/wiki/Ester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rojekti.gimvic.org/2002/2b/alkohol/e(s)trenje.htm" TargetMode="External"/><Relationship Id="rId5" Type="http://schemas.openxmlformats.org/officeDocument/2006/relationships/hyperlink" Target="https://www.google.si/search?q=ylang-ylang&amp;espv=210&amp;es_sm=93&amp;tbm=iAANB-%3B500%25iu&amp;usg=__iiKjUGEPh6SGwICNs02YaxNpfrs%3D&amp;sa=X&amp;ei=_rY1U8aDKYeS7AbxqIGgCQ&amp;ved=0CDsQ9QEwAg" TargetMode="External"/><Relationship Id="rId4" Type="http://schemas.openxmlformats.org/officeDocument/2006/relationships/hyperlink" Target="http://www.google.si/imgres?imgurl=&amp;imgrefurl=http://commons.wikimedia.org/wikisch&amp;ei=QIU1U83sILGz0QXop4CoBg&amp;ved=0CAIQsCUoA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ordbz.gimptuj.si/wp-content/uploads/naloge1/estri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kti.gimvic.org/2002/2b/alkohol/e(s)trenje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lika 3" descr="estri.jpg">
            <a:extLst>
              <a:ext uri="{FF2B5EF4-FFF2-40B4-BE49-F238E27FC236}">
                <a16:creationId xmlns:a16="http://schemas.microsoft.com/office/drawing/2014/main" id="{A92CFCAE-880E-49D0-BA45-3A4A3F5B15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34475" cy="702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4851D251-D10A-446C-9355-9BCA87C630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07704" y="2060848"/>
            <a:ext cx="8062912" cy="1470025"/>
          </a:xfrm>
        </p:spPr>
        <p:txBody>
          <a:bodyPr>
            <a:normAutofit fontScale="90000"/>
          </a:bodyPr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sl-SI" sz="96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ESTRI</a:t>
            </a: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58C994E1-375C-43A8-8257-593E3DB13D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F3DECEB-DE27-4876-BC73-10EC33BC1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endParaRPr lang="sl-SI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081809C4-9BAF-41AE-A50B-945327458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400" dirty="0">
                <a:hlinkClick r:id="rId2"/>
              </a:rPr>
              <a:t>http://hr.wikipedia.org/wiki/Esteri</a:t>
            </a:r>
            <a:endParaRPr lang="sl-SI" sz="24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400" dirty="0">
                <a:hlinkClick r:id="rId3"/>
              </a:rPr>
              <a:t>http://wordbz.gimptuj.si/wp-content/uploads/naloge1/estri.html</a:t>
            </a:r>
            <a:endParaRPr lang="sl-SI" sz="24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400" dirty="0">
                <a:hlinkClick r:id="rId4"/>
              </a:rPr>
              <a:t>http://www.google.si/imgres?imgurl=&amp;imgrefurl=http%3A%2F%2Fcommons.wikimedia.org%2Fwikisch&amp;ei=QIU1U83sILGz0QXop4CoBg&amp;ved=0CAIQsCUoAA</a:t>
            </a:r>
            <a:endParaRPr lang="sl-SI" sz="24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400" dirty="0">
                <a:hlinkClick r:id="rId5"/>
              </a:rPr>
              <a:t>https://www.google.si/search?q=ylang-ylang&amp;espv=210&amp;es_sm=93&amp;tbm=iAANB-%253B500%iu&amp;usg=__iiKjUGEPh6SGwICNs02YaxNpfrs%3D&amp;sa=X&amp;ei=_rY1U8aDKYeS7AbxqIGgCQ&amp;ved=0CDsQ9QEwAg#imgdii</a:t>
            </a:r>
            <a:endParaRPr lang="sl-SI" sz="24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400" dirty="0">
                <a:hlinkClick r:id="rId6"/>
              </a:rPr>
              <a:t>http://projekti.gimvic.org/2002/2b/alkohol/e(s)trenje.htm</a:t>
            </a:r>
            <a:endParaRPr lang="sl-SI" sz="24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24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2400" dirty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4B7BCE-5006-4F07-A2E0-2707EEFC3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Kaj so estri ?!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3C23BC5A-FE82-4B48-A5DD-B40460488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 sz="2400"/>
              <a:t>organske snovi</a:t>
            </a:r>
          </a:p>
          <a:p>
            <a:r>
              <a:rPr lang="sl-SI" altLang="sl-SI" sz="2400"/>
              <a:t>skupina substituirana</a:t>
            </a:r>
          </a:p>
          <a:p>
            <a:r>
              <a:rPr lang="sl-SI" altLang="sl-SI" sz="2400"/>
              <a:t>hidroksilno skupino reagiramo s karboksilno (</a:t>
            </a:r>
            <a:r>
              <a:rPr lang="sl-SI" altLang="sl-SI" sz="2400">
                <a:sym typeface="Wingdings" panose="05000000000000000000" pitchFamily="2" charset="2"/>
              </a:rPr>
              <a:t>nastanek nove skupine –COO-</a:t>
            </a:r>
            <a:r>
              <a:rPr lang="sl-SI" altLang="sl-SI" sz="2400"/>
              <a:t>)</a:t>
            </a:r>
          </a:p>
          <a:p>
            <a:r>
              <a:rPr lang="sl-SI" altLang="sl-SI" sz="2400"/>
              <a:t>karboksilni estri </a:t>
            </a:r>
          </a:p>
          <a:p>
            <a:r>
              <a:rPr lang="sl-SI" altLang="sl-SI" sz="2400"/>
              <a:t>obstajajo tudi alkoholni in estri anorganskih kislin (</a:t>
            </a:r>
            <a:r>
              <a:rPr lang="sl-SI" altLang="sl-SI" sz="2400">
                <a:sym typeface="Wingdings" panose="05000000000000000000" pitchFamily="2" charset="2"/>
              </a:rPr>
              <a:t>nitroglicerin</a:t>
            </a:r>
            <a:r>
              <a:rPr lang="sl-SI" altLang="sl-SI" sz="2400"/>
              <a:t>)</a:t>
            </a:r>
          </a:p>
          <a:p>
            <a:r>
              <a:rPr lang="sl-SI" altLang="sl-SI" sz="2400" b="1">
                <a:solidFill>
                  <a:srgbClr val="FF66CC"/>
                </a:solidFill>
              </a:rPr>
              <a:t>nitroglicerin</a:t>
            </a:r>
            <a:r>
              <a:rPr lang="sl-SI" altLang="sl-SI" sz="2400"/>
              <a:t> </a:t>
            </a:r>
            <a:r>
              <a:rPr lang="sl-SI" altLang="sl-SI" sz="2400">
                <a:sym typeface="Wingdings" panose="05000000000000000000" pitchFamily="2" charset="2"/>
              </a:rPr>
              <a:t> reakcija trivalentnega alkohola in HNO</a:t>
            </a:r>
            <a:r>
              <a:rPr lang="sl-SI" altLang="sl-SI" sz="2400" baseline="-25000">
                <a:sym typeface="Wingdings" panose="05000000000000000000" pitchFamily="2" charset="2"/>
              </a:rPr>
              <a:t>3</a:t>
            </a:r>
            <a:r>
              <a:rPr lang="sl-SI" altLang="sl-SI" sz="2400">
                <a:sym typeface="Wingdings" panose="05000000000000000000" pitchFamily="2" charset="2"/>
              </a:rPr>
              <a:t> ob prisotnosti žveplove kisline</a:t>
            </a:r>
            <a:endParaRPr lang="sl-SI" altLang="sl-SI" sz="2400" baseline="-25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12F1FD-2748-4EA0-B78E-B1C3CA012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Poimenovanje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C6D91C87-7D85-4D99-855D-CC5A8F5DF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 sz="2400"/>
              <a:t>Po alkoholu</a:t>
            </a:r>
          </a:p>
          <a:p>
            <a:endParaRPr lang="sl-SI" altLang="sl-SI" sz="2400"/>
          </a:p>
          <a:p>
            <a:r>
              <a:rPr lang="sl-SI" altLang="sl-SI" sz="2400"/>
              <a:t>Najprej ime alkilne skupine (propanol </a:t>
            </a:r>
            <a:r>
              <a:rPr lang="sl-SI" altLang="sl-SI" sz="2400">
                <a:sym typeface="Wingdings" panose="05000000000000000000" pitchFamily="2" charset="2"/>
              </a:rPr>
              <a:t> propil</a:t>
            </a:r>
            <a:r>
              <a:rPr lang="sl-SI" altLang="sl-SI" sz="2400"/>
              <a:t>)</a:t>
            </a:r>
          </a:p>
          <a:p>
            <a:endParaRPr lang="sl-SI" altLang="sl-SI" sz="2400"/>
          </a:p>
          <a:p>
            <a:r>
              <a:rPr lang="sl-SI" altLang="sl-SI" sz="2400"/>
              <a:t>Drugi del po kislini (končnica -</a:t>
            </a:r>
            <a:r>
              <a:rPr lang="sl-SI" altLang="sl-SI" sz="2400" b="1">
                <a:solidFill>
                  <a:srgbClr val="FF66CC"/>
                </a:solidFill>
              </a:rPr>
              <a:t>oat</a:t>
            </a:r>
            <a:r>
              <a:rPr lang="sl-SI" altLang="sl-SI" sz="2400"/>
              <a:t>)</a:t>
            </a:r>
          </a:p>
          <a:p>
            <a:endParaRPr lang="sl-SI" altLang="sl-SI" sz="2400"/>
          </a:p>
          <a:p>
            <a:r>
              <a:rPr lang="sl-SI" altLang="sl-SI" sz="2400"/>
              <a:t>Primer: ester butanojske kisline = butan</a:t>
            </a:r>
            <a:r>
              <a:rPr lang="sl-SI" altLang="sl-SI" sz="2400" b="1">
                <a:solidFill>
                  <a:srgbClr val="FF66CC"/>
                </a:solidFill>
              </a:rPr>
              <a:t>oat</a:t>
            </a:r>
          </a:p>
          <a:p>
            <a:endParaRPr lang="sl-SI" altLang="sl-SI" sz="2400" b="1">
              <a:solidFill>
                <a:srgbClr val="FF66CC"/>
              </a:solidFill>
            </a:endParaRPr>
          </a:p>
          <a:p>
            <a:r>
              <a:rPr lang="sl-SI" altLang="sl-SI" sz="2400" b="1">
                <a:hlinkClick r:id="rId2"/>
              </a:rPr>
              <a:t>http://wordbz.gimptuj.si/wp-content/uploads/naloge1/estri.html</a:t>
            </a:r>
            <a:endParaRPr lang="sl-SI" altLang="sl-SI" sz="24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grada vsebine 2">
            <a:extLst>
              <a:ext uri="{FF2B5EF4-FFF2-40B4-BE49-F238E27FC236}">
                <a16:creationId xmlns:a16="http://schemas.microsoft.com/office/drawing/2014/main" id="{A20B4CC9-AD97-4443-95C1-EF353ECEA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6121400"/>
          </a:xfrm>
        </p:spPr>
        <p:txBody>
          <a:bodyPr/>
          <a:lstStyle/>
          <a:p>
            <a:r>
              <a:rPr lang="sl-SI" altLang="sl-SI" sz="2400"/>
              <a:t>Pri estru z: </a:t>
            </a:r>
          </a:p>
          <a:p>
            <a:pPr>
              <a:buFontTx/>
              <a:buChar char="-"/>
            </a:pPr>
            <a:r>
              <a:rPr lang="sl-SI" altLang="sl-SI" sz="2400"/>
              <a:t>etanojsko kislino se velikokrat vrine etanoat</a:t>
            </a:r>
          </a:p>
          <a:p>
            <a:pPr>
              <a:buFontTx/>
              <a:buChar char="-"/>
            </a:pPr>
            <a:r>
              <a:rPr lang="sl-SI" altLang="sl-SI" sz="2400"/>
              <a:t>metanojsko kislino </a:t>
            </a:r>
            <a:r>
              <a:rPr lang="sl-SI" altLang="sl-SI" sz="2400">
                <a:sym typeface="Wingdings" panose="05000000000000000000" pitchFamily="2" charset="2"/>
              </a:rPr>
              <a:t> </a:t>
            </a:r>
            <a:r>
              <a:rPr lang="sl-SI" altLang="sl-SI" sz="2400"/>
              <a:t>formiat</a:t>
            </a:r>
          </a:p>
          <a:p>
            <a:pPr>
              <a:buFontTx/>
              <a:buChar char="-"/>
            </a:pPr>
            <a:r>
              <a:rPr lang="sl-SI" altLang="sl-SI" sz="2400"/>
              <a:t>butanojski kislini </a:t>
            </a:r>
            <a:r>
              <a:rPr lang="sl-SI" altLang="sl-SI" sz="2400">
                <a:sym typeface="Wingdings" panose="05000000000000000000" pitchFamily="2" charset="2"/>
              </a:rPr>
              <a:t> </a:t>
            </a:r>
            <a:r>
              <a:rPr lang="sl-SI" altLang="sl-SI" sz="2400"/>
              <a:t>butriat</a:t>
            </a:r>
          </a:p>
          <a:p>
            <a:pPr>
              <a:buFontTx/>
              <a:buChar char="-"/>
            </a:pPr>
            <a:r>
              <a:rPr lang="sl-SI" altLang="sl-SI" sz="2400"/>
              <a:t>propanojski kislini </a:t>
            </a:r>
            <a:r>
              <a:rPr lang="sl-SI" altLang="sl-SI" sz="2400">
                <a:sym typeface="Wingdings" panose="05000000000000000000" pitchFamily="2" charset="2"/>
              </a:rPr>
              <a:t> </a:t>
            </a:r>
            <a:r>
              <a:rPr lang="sl-SI" altLang="sl-SI" sz="2400"/>
              <a:t> propanoat</a:t>
            </a:r>
          </a:p>
        </p:txBody>
      </p:sp>
      <p:pic>
        <p:nvPicPr>
          <p:cNvPr id="12291" name="Slika 3" descr="propanoat.gif">
            <a:extLst>
              <a:ext uri="{FF2B5EF4-FFF2-40B4-BE49-F238E27FC236}">
                <a16:creationId xmlns:a16="http://schemas.microsoft.com/office/drawing/2014/main" id="{BCE72374-AE86-4D13-9926-CDA2E42729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789363"/>
            <a:ext cx="4079875" cy="247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7DBB09-3867-459C-9810-96C6494AF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084168" cy="1340768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sl-SI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Triglicerol</a:t>
            </a: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 </a:t>
            </a:r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2B9546E7-223D-4974-B19A-615EF8212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052513"/>
            <a:ext cx="8229600" cy="4572000"/>
          </a:xfrm>
        </p:spPr>
        <p:txBody>
          <a:bodyPr/>
          <a:lstStyle/>
          <a:p>
            <a:r>
              <a:rPr lang="sl-SI" altLang="sl-SI" sz="2400"/>
              <a:t>Masti &amp; olja</a:t>
            </a:r>
          </a:p>
          <a:p>
            <a:r>
              <a:rPr lang="sl-SI" altLang="sl-SI" sz="2400"/>
              <a:t>Združuje 3 hidroksilne skupine</a:t>
            </a:r>
          </a:p>
          <a:p>
            <a:r>
              <a:rPr lang="sl-SI" altLang="sl-SI" sz="2400"/>
              <a:t>Slabo topen v vodi (lipidi)</a:t>
            </a:r>
          </a:p>
          <a:p>
            <a:r>
              <a:rPr lang="sl-SI" altLang="sl-SI" sz="2400"/>
              <a:t>Imena podobna kot soli</a:t>
            </a:r>
          </a:p>
          <a:p>
            <a:r>
              <a:rPr lang="sl-SI" altLang="sl-SI" sz="2400"/>
              <a:t>Pridobivanje z reakcijami kisline (običajno organskimi ) in alkohola v prisotnosti žveplove kisline (služi kot katalizator)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 sz="2400">
              <a:sym typeface="Wingdings" panose="05000000000000000000" pitchFamily="2" charset="2"/>
            </a:endParaRPr>
          </a:p>
        </p:txBody>
      </p:sp>
      <p:pic>
        <p:nvPicPr>
          <p:cNvPr id="13316" name="Slika 3" descr="340px-TriacilglicerolGer.png">
            <a:extLst>
              <a:ext uri="{FF2B5EF4-FFF2-40B4-BE49-F238E27FC236}">
                <a16:creationId xmlns:a16="http://schemas.microsoft.com/office/drawing/2014/main" id="{B9701699-19AD-4AFE-AE5C-01DBAF0B10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0" y="3716338"/>
            <a:ext cx="5340350" cy="314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9452CB5A-641E-49CB-B939-795F3ABBD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978525"/>
          </a:xfrm>
        </p:spPr>
        <p:txBody>
          <a:bodyPr>
            <a:normAutofit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2400" b="1" dirty="0">
              <a:solidFill>
                <a:srgbClr val="FF0000"/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2400" b="1" dirty="0">
              <a:solidFill>
                <a:srgbClr val="FF0000"/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400" b="1" dirty="0" err="1">
                <a:solidFill>
                  <a:srgbClr val="FF66CC"/>
                </a:solidFill>
              </a:rPr>
              <a:t>Estrenje</a:t>
            </a:r>
            <a:r>
              <a:rPr lang="sl-SI" sz="2400" b="1" dirty="0"/>
              <a:t> </a:t>
            </a:r>
            <a:r>
              <a:rPr lang="sl-SI" sz="2400" dirty="0">
                <a:sym typeface="Wingdings" pitchFamily="2" charset="2"/>
              </a:rPr>
              <a:t></a:t>
            </a:r>
            <a:r>
              <a:rPr lang="sl-SI" sz="2400" dirty="0"/>
              <a:t> reakcija alkohola in kisline, pri kateri se odcepi voda.  </a:t>
            </a:r>
            <a:br>
              <a:rPr lang="sl-SI" sz="2400" dirty="0"/>
            </a:br>
            <a:r>
              <a:rPr lang="sl-SI" sz="2400" dirty="0"/>
              <a:t>Obratni postopek je imenovan umiljenje.</a:t>
            </a:r>
            <a:endParaRPr lang="sl-SI" sz="2400" dirty="0">
              <a:sym typeface="Wingdings" pitchFamily="2" charset="2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400" b="1" dirty="0">
                <a:solidFill>
                  <a:srgbClr val="FF66CC"/>
                </a:solidFill>
              </a:rPr>
              <a:t>Alkohol + karboksilne kisline </a:t>
            </a:r>
            <a:r>
              <a:rPr lang="sl-SI" sz="2400" b="1" dirty="0">
                <a:solidFill>
                  <a:srgbClr val="FF66CC"/>
                </a:solidFill>
                <a:sym typeface="Wingdings" pitchFamily="2" charset="2"/>
              </a:rPr>
              <a:t> ester + H</a:t>
            </a:r>
            <a:r>
              <a:rPr lang="sl-SI" sz="2400" b="1" baseline="-25000" dirty="0">
                <a:solidFill>
                  <a:srgbClr val="FF66CC"/>
                </a:solidFill>
                <a:sym typeface="Wingdings" pitchFamily="2" charset="2"/>
              </a:rPr>
              <a:t>2</a:t>
            </a:r>
            <a:r>
              <a:rPr lang="sl-SI" sz="2400" b="1" dirty="0">
                <a:solidFill>
                  <a:srgbClr val="FF66CC"/>
                </a:solidFill>
                <a:sym typeface="Wingdings" pitchFamily="2" charset="2"/>
              </a:rPr>
              <a:t>O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400" b="1" dirty="0">
                <a:solidFill>
                  <a:schemeClr val="accent6">
                    <a:lumMod val="40000"/>
                    <a:lumOff val="60000"/>
                  </a:schemeClr>
                </a:solidFill>
                <a:sym typeface="Wingdings" pitchFamily="2" charset="2"/>
              </a:rPr>
              <a:t>Hidroliza</a:t>
            </a:r>
            <a:r>
              <a:rPr lang="sl-SI" sz="2400" dirty="0">
                <a:sym typeface="Wingdings" pitchFamily="2" charset="2"/>
              </a:rPr>
              <a:t>  kemijska reakcija , pri kateri se določena spojina razcepi z vodo, pri čemer se v en del vgradi hidroksilna skupina, v drug del pa vodik (molekula H</a:t>
            </a:r>
            <a:r>
              <a:rPr lang="sl-SI" sz="2400" baseline="-25000" dirty="0">
                <a:sym typeface="Wingdings" pitchFamily="2" charset="2"/>
              </a:rPr>
              <a:t>2</a:t>
            </a:r>
            <a:r>
              <a:rPr lang="sl-SI" sz="2400" dirty="0">
                <a:sym typeface="Wingdings" pitchFamily="2" charset="2"/>
              </a:rPr>
              <a:t>O se namreč razcepi na H</a:t>
            </a:r>
            <a:r>
              <a:rPr lang="sl-SI" sz="2400" baseline="30000" dirty="0">
                <a:sym typeface="Wingdings" pitchFamily="2" charset="2"/>
              </a:rPr>
              <a:t>+</a:t>
            </a:r>
            <a:r>
              <a:rPr lang="sl-SI" sz="2400" dirty="0">
                <a:sym typeface="Wingdings" pitchFamily="2" charset="2"/>
              </a:rPr>
              <a:t> in OH</a:t>
            </a:r>
            <a:r>
              <a:rPr lang="sl-SI" sz="2400" baseline="30000" dirty="0">
                <a:sym typeface="Wingdings" pitchFamily="2" charset="2"/>
              </a:rPr>
              <a:t>-</a:t>
            </a:r>
            <a:r>
              <a:rPr lang="sl-SI" sz="2400" dirty="0">
                <a:sym typeface="Wingdings" pitchFamily="2" charset="2"/>
              </a:rPr>
              <a:t>)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Ester + </a:t>
            </a:r>
            <a:r>
              <a:rPr lang="sl-SI" sz="2400" b="1" dirty="0">
                <a:solidFill>
                  <a:schemeClr val="accent6">
                    <a:lumMod val="40000"/>
                    <a:lumOff val="60000"/>
                  </a:schemeClr>
                </a:solidFill>
                <a:sym typeface="Wingdings" pitchFamily="2" charset="2"/>
              </a:rPr>
              <a:t>H</a:t>
            </a:r>
            <a:r>
              <a:rPr lang="sl-SI" sz="2400" b="1" baseline="-25000" dirty="0">
                <a:solidFill>
                  <a:schemeClr val="accent6">
                    <a:lumMod val="40000"/>
                    <a:lumOff val="60000"/>
                  </a:schemeClr>
                </a:solidFill>
                <a:sym typeface="Wingdings" pitchFamily="2" charset="2"/>
              </a:rPr>
              <a:t>2</a:t>
            </a:r>
            <a:r>
              <a:rPr lang="sl-SI" sz="2400" b="1" dirty="0">
                <a:solidFill>
                  <a:schemeClr val="accent6">
                    <a:lumMod val="40000"/>
                    <a:lumOff val="60000"/>
                  </a:schemeClr>
                </a:solidFill>
                <a:sym typeface="Wingdings" pitchFamily="2" charset="2"/>
              </a:rPr>
              <a:t>O  alkohol  + karboksilna kislina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2400" b="1" dirty="0">
              <a:solidFill>
                <a:schemeClr val="accent6">
                  <a:lumMod val="40000"/>
                  <a:lumOff val="60000"/>
                </a:schemeClr>
              </a:solidFill>
              <a:sym typeface="Wingdings" pitchFamily="2" charset="2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sl-SI" sz="2400" b="1" dirty="0">
                <a:solidFill>
                  <a:schemeClr val="accent6">
                    <a:lumMod val="40000"/>
                    <a:lumOff val="60000"/>
                  </a:schemeClr>
                </a:solidFill>
                <a:sym typeface="Wingdings" pitchFamily="2" charset="2"/>
                <a:hlinkClick r:id="rId2"/>
              </a:rPr>
              <a:t>http://projekti.gimvic.org/2002/2b/alkohol/e(s)trenje.htm</a:t>
            </a:r>
            <a:endParaRPr lang="sl-SI" sz="2400" b="1" dirty="0">
              <a:solidFill>
                <a:schemeClr val="accent6">
                  <a:lumMod val="40000"/>
                  <a:lumOff val="60000"/>
                </a:schemeClr>
              </a:solidFill>
              <a:sym typeface="Wingdings" pitchFamily="2" charset="2"/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sl-SI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057C15-4E50-4D71-9B7C-CB7BFDF3D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Zanimivosti </a:t>
            </a:r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A4195C50-F379-4D30-A76C-0F530B04F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sl-SI" altLang="sl-SI" sz="2400"/>
              <a:t>Mnogi estri imajo zanimiv vonj, zato se uporabljajo kot arome:</a:t>
            </a:r>
          </a:p>
          <a:p>
            <a:pPr>
              <a:buFontTx/>
              <a:buChar char="-"/>
            </a:pPr>
            <a:r>
              <a:rPr lang="sl-SI" altLang="sl-SI" sz="2400"/>
              <a:t>metil butanoat </a:t>
            </a:r>
            <a:r>
              <a:rPr lang="sl-SI" altLang="sl-SI" sz="2400">
                <a:sym typeface="Wingdings" panose="05000000000000000000" pitchFamily="2" charset="2"/>
              </a:rPr>
              <a:t> ananas, jabolko</a:t>
            </a:r>
          </a:p>
          <a:p>
            <a:pPr>
              <a:buFontTx/>
              <a:buChar char="-"/>
            </a:pPr>
            <a:r>
              <a:rPr lang="sl-SI" altLang="sl-SI" sz="2400"/>
              <a:t>metil benzoat </a:t>
            </a:r>
            <a:r>
              <a:rPr lang="sl-SI" altLang="sl-SI" sz="2400">
                <a:sym typeface="Wingdings" panose="05000000000000000000" pitchFamily="2" charset="2"/>
              </a:rPr>
              <a:t> sadni vonj </a:t>
            </a:r>
            <a:r>
              <a:rPr lang="sl-SI" altLang="sl-SI" sz="2400"/>
              <a:t>ylang-ylang(rastlinsko olje, uporabljen pri parfumih)</a:t>
            </a:r>
            <a:endParaRPr lang="sl-SI" altLang="sl-SI" sz="2400">
              <a:sym typeface="Wingdings" panose="05000000000000000000" pitchFamily="2" charset="2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l-SI" altLang="sl-SI" sz="2400" i="1">
                <a:sym typeface="Wingdings" panose="05000000000000000000" pitchFamily="2" charset="2"/>
              </a:rPr>
              <a:t>etil formiat  rum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l-SI" altLang="sl-SI" sz="2400" i="1">
                <a:sym typeface="Wingdings" panose="05000000000000000000" pitchFamily="2" charset="2"/>
              </a:rPr>
              <a:t>etil butanoat  ananas, jagoda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l-SI" altLang="sl-SI" sz="2400" i="1">
                <a:sym typeface="Wingdings" panose="05000000000000000000" pitchFamily="2" charset="2"/>
              </a:rPr>
              <a:t>etilheptanoat  grozdje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l-SI" altLang="sl-SI" sz="2400" i="1">
                <a:sym typeface="Wingdings" panose="05000000000000000000" pitchFamily="2" charset="2"/>
              </a:rPr>
              <a:t>etil acetat  staro vino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l-SI" altLang="sl-SI" sz="2400" i="1">
                <a:sym typeface="Wingdings" panose="05000000000000000000" pitchFamily="2" charset="2"/>
              </a:rPr>
              <a:t>amil acetat  banane, hruške</a:t>
            </a:r>
          </a:p>
          <a:p>
            <a:pPr>
              <a:buFontTx/>
              <a:buChar char="-"/>
            </a:pPr>
            <a:endParaRPr lang="sl-SI" altLang="sl-SI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BFD146-E12F-47ED-8F7D-28477CF67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sl-SI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Pridobivanje estrov</a:t>
            </a:r>
          </a:p>
        </p:txBody>
      </p:sp>
      <p:sp>
        <p:nvSpPr>
          <p:cNvPr id="16387" name="Ograda vsebine 2">
            <a:extLst>
              <a:ext uri="{FF2B5EF4-FFF2-40B4-BE49-F238E27FC236}">
                <a16:creationId xmlns:a16="http://schemas.microsoft.com/office/drawing/2014/main" id="{9383F3A0-96E3-47F4-9063-57B27EDD8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endParaRPr lang="sl-SI" altLang="sl-SI" sz="2400"/>
          </a:p>
          <a:p>
            <a:r>
              <a:rPr lang="sl-SI" altLang="sl-SI" sz="2400"/>
              <a:t>Z </a:t>
            </a:r>
            <a:r>
              <a:rPr lang="sl-SI" altLang="sl-SI" sz="2400" b="1">
                <a:solidFill>
                  <a:schemeClr val="accent2"/>
                </a:solidFill>
              </a:rPr>
              <a:t>estrenjem</a:t>
            </a:r>
            <a:r>
              <a:rPr lang="sl-SI" altLang="sl-SI" sz="2400"/>
              <a:t> metanola in etanoata:</a:t>
            </a:r>
            <a:br>
              <a:rPr lang="sl-SI" altLang="sl-SI" sz="2400"/>
            </a:br>
            <a:r>
              <a:rPr lang="sl-SI" altLang="sl-SI" sz="2400">
                <a:sym typeface="Wingdings" panose="05000000000000000000" pitchFamily="2" charset="2"/>
              </a:rPr>
              <a:t>(</a:t>
            </a:r>
            <a:r>
              <a:rPr lang="sl-SI" altLang="sl-SI" sz="2400"/>
              <a:t>HCOOH + CH</a:t>
            </a:r>
            <a:r>
              <a:rPr lang="sl-SI" altLang="sl-SI" sz="2400" baseline="-25000"/>
              <a:t>3</a:t>
            </a:r>
            <a:r>
              <a:rPr lang="sl-SI" altLang="sl-SI" sz="2400"/>
              <a:t>OH → HCOOCH</a:t>
            </a:r>
            <a:r>
              <a:rPr lang="sl-SI" altLang="sl-SI" sz="2400" baseline="-25000"/>
              <a:t>3</a:t>
            </a:r>
            <a:r>
              <a:rPr lang="sl-SI" altLang="sl-SI" sz="2400"/>
              <a:t> + H</a:t>
            </a:r>
            <a:r>
              <a:rPr lang="sl-SI" altLang="sl-SI" sz="2400" baseline="-25000"/>
              <a:t>2</a:t>
            </a:r>
            <a:r>
              <a:rPr lang="sl-SI" altLang="sl-SI" sz="2400"/>
              <a:t>O)</a:t>
            </a:r>
          </a:p>
          <a:p>
            <a:pPr>
              <a:buFont typeface="Wingdings 2" panose="05020102010507070707" pitchFamily="18" charset="2"/>
              <a:buNone/>
            </a:pPr>
            <a:endParaRPr lang="sl-SI" altLang="sl-SI" sz="2400"/>
          </a:p>
          <a:p>
            <a:r>
              <a:rPr lang="sl-SI" altLang="sl-SI" sz="2400"/>
              <a:t>Na </a:t>
            </a:r>
            <a:r>
              <a:rPr lang="sl-SI" altLang="sl-SI" sz="2400" b="1">
                <a:solidFill>
                  <a:srgbClr val="00B050"/>
                </a:solidFill>
              </a:rPr>
              <a:t>industrijski način </a:t>
            </a:r>
            <a:r>
              <a:rPr lang="sl-SI" altLang="sl-SI" sz="2400"/>
              <a:t>s kombinacijo metanola in ogljikovega monoksida </a:t>
            </a:r>
            <a:r>
              <a:rPr lang="sl-SI" altLang="sl-SI" sz="2400">
                <a:sym typeface="Wingdings" panose="05000000000000000000" pitchFamily="2" charset="2"/>
              </a:rPr>
              <a:t> uporaba kot insekticid za proizvodnjo zdravil </a:t>
            </a:r>
            <a:r>
              <a:rPr lang="sl-SI" altLang="sl-SI" sz="2400"/>
              <a:t>(CH</a:t>
            </a:r>
            <a:r>
              <a:rPr lang="sl-SI" altLang="sl-SI" sz="2400" baseline="-25000"/>
              <a:t>3</a:t>
            </a:r>
            <a:r>
              <a:rPr lang="sl-SI" altLang="sl-SI" sz="2400"/>
              <a:t>OH + CO → HCOOCH</a:t>
            </a:r>
            <a:r>
              <a:rPr lang="sl-SI" altLang="sl-SI" sz="2400" baseline="-25000"/>
              <a:t>3</a:t>
            </a:r>
            <a:r>
              <a:rPr lang="sl-SI" altLang="sl-SI" sz="2400"/>
              <a:t>)</a:t>
            </a:r>
          </a:p>
          <a:p>
            <a:endParaRPr lang="sl-SI" altLang="sl-SI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3E776F-9346-4FB8-9088-31B4D0F0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endParaRPr lang="sl-SI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pic>
        <p:nvPicPr>
          <p:cNvPr id="4" name="Ograda vsebine 3" descr="prenos (2)c.jpg">
            <a:extLst>
              <a:ext uri="{FF2B5EF4-FFF2-40B4-BE49-F238E27FC236}">
                <a16:creationId xmlns:a16="http://schemas.microsoft.com/office/drawing/2014/main" id="{E21D505C-5DBF-4EF1-B412-C85856E09F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-48558"/>
            <a:ext cx="5220072" cy="69065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metniško">
  <a:themeElements>
    <a:clrScheme name="Umetnišk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Umetnišk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Umetnišk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0</TotalTime>
  <Words>362</Words>
  <Application>Microsoft Office PowerPoint</Application>
  <PresentationFormat>On-screen Show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Century Gothic</vt:lpstr>
      <vt:lpstr>Courier New</vt:lpstr>
      <vt:lpstr>Verdana</vt:lpstr>
      <vt:lpstr>Wingdings 2</vt:lpstr>
      <vt:lpstr>Umetniško</vt:lpstr>
      <vt:lpstr>ESTRI </vt:lpstr>
      <vt:lpstr>Kaj so estri ?!</vt:lpstr>
      <vt:lpstr>Poimenovanje</vt:lpstr>
      <vt:lpstr>PowerPoint Presentation</vt:lpstr>
      <vt:lpstr>Triglicerol </vt:lpstr>
      <vt:lpstr>PowerPoint Presentation</vt:lpstr>
      <vt:lpstr>Zanimivosti </vt:lpstr>
      <vt:lpstr>Pridobivanje estrov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2019-05-31T08:48:06Z</dcterms:created>
  <dcterms:modified xsi:type="dcterms:W3CDTF">2019-05-31T08:48:06Z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