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A9376EB3-3E9F-4916-8E21-6FD3B90CBE53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6867" name="Freeform 3">
              <a:extLst>
                <a:ext uri="{FF2B5EF4-FFF2-40B4-BE49-F238E27FC236}">
                  <a16:creationId xmlns:a16="http://schemas.microsoft.com/office/drawing/2014/main" id="{0F42815B-337B-445D-B82B-4A6510D4E4E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68" name="Freeform 4">
              <a:extLst>
                <a:ext uri="{FF2B5EF4-FFF2-40B4-BE49-F238E27FC236}">
                  <a16:creationId xmlns:a16="http://schemas.microsoft.com/office/drawing/2014/main" id="{5928F852-C6F7-4FA7-A0F2-E6526F346FF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69" name="Freeform 5">
              <a:extLst>
                <a:ext uri="{FF2B5EF4-FFF2-40B4-BE49-F238E27FC236}">
                  <a16:creationId xmlns:a16="http://schemas.microsoft.com/office/drawing/2014/main" id="{C4190241-DCDE-4863-88D2-FDEE04469C1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70" name="Freeform 6">
              <a:extLst>
                <a:ext uri="{FF2B5EF4-FFF2-40B4-BE49-F238E27FC236}">
                  <a16:creationId xmlns:a16="http://schemas.microsoft.com/office/drawing/2014/main" id="{99AF03C6-51E9-4E16-93C3-C931E5CD68E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71" name="Freeform 7">
              <a:extLst>
                <a:ext uri="{FF2B5EF4-FFF2-40B4-BE49-F238E27FC236}">
                  <a16:creationId xmlns:a16="http://schemas.microsoft.com/office/drawing/2014/main" id="{260FCD96-6385-4A2B-8498-701F719B928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72" name="Freeform 8">
              <a:extLst>
                <a:ext uri="{FF2B5EF4-FFF2-40B4-BE49-F238E27FC236}">
                  <a16:creationId xmlns:a16="http://schemas.microsoft.com/office/drawing/2014/main" id="{C42FEDBD-F25B-4C3C-B9A2-576062BAEC5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6873" name="Rectangle 9">
            <a:extLst>
              <a:ext uri="{FF2B5EF4-FFF2-40B4-BE49-F238E27FC236}">
                <a16:creationId xmlns:a16="http://schemas.microsoft.com/office/drawing/2014/main" id="{61951718-316A-4ADA-8B84-9907C3705FA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1621D020-109C-4FD1-9839-F8D3F752973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72E2FDAB-A77B-4859-A93B-6362BB5F120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9B616C29-340E-4E20-9F4C-1E4E3253B9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3E39F43A-CD68-4A2E-81E5-910C8FD755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2BE4C7-F542-4FE8-8781-084C4AEDD3D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0728-0B8B-4981-86B9-38C46A48D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06C90-924A-4E7F-BBC1-78E5E34B8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FBB5E-5047-4DDB-8EE8-268E0362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8025F-7B8D-4BE6-B268-75BD0609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C1306-DEDC-4AE3-9D7A-CF3A2ACF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46EA6-5223-45D0-94C3-AF112B81AD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295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7C00C-8D5D-40FE-80A5-8BBAF6FE2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DC721-A37D-4329-8E3E-5A6701B4C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E02D4-2B10-4CE7-A3CD-7EA52DAC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7876F-62C3-4FAC-B95F-3967B704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8F132-65CA-44F2-8B3E-B7EE5A26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D897A-A7E0-4205-942B-A2A701ED4B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0056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1F255-B50C-4D42-AB5B-F5FB5F153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E936A-7BED-4737-AC3C-A02939F019F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049D9-D7C2-48FA-905B-0D22D4C9B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D7854-DEE5-4D1B-AEB6-4597B88E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B53D1-3459-412E-B1BF-60A69EDA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494E7-3D63-4801-87A7-3ECD4EA9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37B2612A-2771-4E63-936B-2A3630C2B9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6103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F816-6137-4E44-A771-99D33099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90A89-F0A3-42C0-9D60-DF650C4DF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A921C-3C8E-434C-B640-6F9B308878B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BA5BFC-246D-48A9-B8D0-2F3596063EE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A636EE-BA77-4449-8E01-70BCBC01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3EEEDE-0785-40B7-A43E-6DEFBCD1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367E5EE-451E-4A56-AE44-876C70A4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E36F585-D053-4F20-A81E-59CD1ECEC6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635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37121-15E9-4CBB-8D4C-8021379BD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E7E74-E5E0-428C-8593-FFF5623E4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F9577-31A5-4B05-9FA2-E402D861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919A7-2B2E-4182-8D64-DABDD13E5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047B3-2DF8-4E54-BE56-89843BC28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B1BA4-56E6-4C3E-9BCC-C501F2F66E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67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77FE-2671-43BC-BBF1-03AADCEEA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72505-A498-4210-81F1-B5DE7DA5C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C44CC-327F-43DE-B3F1-7144DA4A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60D2B-3B5C-4A47-9A6A-47BD1030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BF847-1E72-4CF7-B75E-AF176CAB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82933-C947-46D2-AB70-40D4BF0022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062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C6BE1-3120-4B7B-BFFB-A1994055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D69F7-49AB-4AA0-9CF0-6F39F3094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3FAC8-E64C-4F0F-9D7D-451814087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90E51-F721-44AE-85CE-9251BF21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8CA55-1E00-4950-B09E-08F08B616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0DD77-32A1-4A19-8C8C-148E7868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6B330-8401-40A0-9702-6A74E8B351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148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CC17B-D4A2-4C86-AE18-10F52223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CE835-4B0F-4BB9-9CF0-0E0128357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D61C0-984E-482A-870C-70BFF3ABD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FD7005-C9D0-4350-9206-BAB583F65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58CE61-DA88-47AC-B5F8-E76AD8198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6C00E5-6E83-4B50-B0E9-DB4EFF52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B0EAD1-186F-49C5-8979-62DED157A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9630EA-61EA-499F-99D6-5CC13FC4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F7AB-CE4C-41D2-81D8-2A15A92AA9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450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59D7-0DD4-45FC-B2DB-771E0A97B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49334-7577-4B72-84BA-7A6F444E6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6628E-1705-4E76-A71F-1666535A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426DB-90A4-4E2C-9C3B-1875778A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88FFF-7D3E-44A6-8260-3EFE4C7DED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5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4B395-BA18-4934-931A-1369D1DC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35DCA-906C-4B3F-AC87-CF5D5AC5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6C73B-2EEA-4504-B9EE-C45D8F56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457C8-59D6-42AB-A3E1-094C785F1B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657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8D965-43B1-4C4C-B2C9-C95800AB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DD0B6-ABE7-432E-9AD4-0C05AE0C1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06FD2-B0FD-4BA7-8E57-7B9DC6367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99E78-8F7A-4E2D-B7D6-94BEB40E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00708-610F-414B-A713-9A433A01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358FD-FE9D-4BDB-9E5F-90F9FB3E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DAC06-E981-4265-8B8F-97DE27AF35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0482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CB442-DF25-4713-A5E6-348A3AE86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A67C08-1DD8-42C4-A59A-7B425D40D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C69A0-1AAE-4A8A-8DFD-641D1AD47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0F9D4-4C7E-4D29-BC59-AACEB23B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00DBE-6FF7-4C76-942E-D2BF3678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47269-3FED-44FF-AF99-2D67FFAE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51907-5814-414B-987A-26537BAA2D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861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B270D583-F889-43B5-B5F6-8C1BA11B3914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5843" name="Freeform 3">
              <a:extLst>
                <a:ext uri="{FF2B5EF4-FFF2-40B4-BE49-F238E27FC236}">
                  <a16:creationId xmlns:a16="http://schemas.microsoft.com/office/drawing/2014/main" id="{299BB101-6950-4245-BD6F-E50DA4C5F30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5844" name="Freeform 4">
              <a:extLst>
                <a:ext uri="{FF2B5EF4-FFF2-40B4-BE49-F238E27FC236}">
                  <a16:creationId xmlns:a16="http://schemas.microsoft.com/office/drawing/2014/main" id="{6359C489-8DF7-47F5-8593-666A360D9EA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5845" name="Freeform 5">
              <a:extLst>
                <a:ext uri="{FF2B5EF4-FFF2-40B4-BE49-F238E27FC236}">
                  <a16:creationId xmlns:a16="http://schemas.microsoft.com/office/drawing/2014/main" id="{A003DBB2-B010-45D8-ACFC-1E85A5780FA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5846" name="Freeform 6">
              <a:extLst>
                <a:ext uri="{FF2B5EF4-FFF2-40B4-BE49-F238E27FC236}">
                  <a16:creationId xmlns:a16="http://schemas.microsoft.com/office/drawing/2014/main" id="{3A9AEBD3-EAE6-478F-9658-775E6C9964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5847" name="Freeform 7">
              <a:extLst>
                <a:ext uri="{FF2B5EF4-FFF2-40B4-BE49-F238E27FC236}">
                  <a16:creationId xmlns:a16="http://schemas.microsoft.com/office/drawing/2014/main" id="{2CB5668A-1808-48F1-BE03-51D72EF726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5848" name="Freeform 8">
              <a:extLst>
                <a:ext uri="{FF2B5EF4-FFF2-40B4-BE49-F238E27FC236}">
                  <a16:creationId xmlns:a16="http://schemas.microsoft.com/office/drawing/2014/main" id="{34B78E5A-3BFD-43E4-9AAC-FE1B47B086A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5849" name="Freeform 9">
              <a:extLst>
                <a:ext uri="{FF2B5EF4-FFF2-40B4-BE49-F238E27FC236}">
                  <a16:creationId xmlns:a16="http://schemas.microsoft.com/office/drawing/2014/main" id="{24312A49-ABF6-42AA-B42B-B93EDE05092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5850" name="Freeform 10">
              <a:extLst>
                <a:ext uri="{FF2B5EF4-FFF2-40B4-BE49-F238E27FC236}">
                  <a16:creationId xmlns:a16="http://schemas.microsoft.com/office/drawing/2014/main" id="{057B35A8-B906-4F18-99EB-9C8F370E155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5851" name="Rectangle 11">
            <a:extLst>
              <a:ext uri="{FF2B5EF4-FFF2-40B4-BE49-F238E27FC236}">
                <a16:creationId xmlns:a16="http://schemas.microsoft.com/office/drawing/2014/main" id="{BF50B1CE-2BFF-4B6F-9B31-87CF350CC3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24E94C41-8CC5-431A-A88D-F089B979ED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801FF8AB-472F-4F07-BCA5-933CF4BDEB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805ED4E-8C58-4046-873C-2E08E328AB8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5854" name="Rectangle 14">
            <a:extLst>
              <a:ext uri="{FF2B5EF4-FFF2-40B4-BE49-F238E27FC236}">
                <a16:creationId xmlns:a16="http://schemas.microsoft.com/office/drawing/2014/main" id="{B1F9DC7E-5530-4617-91FA-B46E6A1C73A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35855" name="Rectangle 15">
            <a:extLst>
              <a:ext uri="{FF2B5EF4-FFF2-40B4-BE49-F238E27FC236}">
                <a16:creationId xmlns:a16="http://schemas.microsoft.com/office/drawing/2014/main" id="{CFC922D4-1E76-4F47-A73D-8FABB9FFE3A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BE9140E-2E9A-4846-86F3-CF6FC8CC4D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l-SI" altLang="sl-SI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880991C4-09CE-4228-90C3-359E07B44A7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3575" y="1700213"/>
            <a:ext cx="2900363" cy="1585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anklin Gothic Medium" panose="020B0603020102020204" pitchFamily="34" charset="0"/>
              </a:rPr>
              <a:t>Guma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4F373AC-DAD0-406C-B3F7-DE60BB06E36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>
            <a:extLst>
              <a:ext uri="{FF2B5EF4-FFF2-40B4-BE49-F238E27FC236}">
                <a16:creationId xmlns:a16="http://schemas.microsoft.com/office/drawing/2014/main" id="{F53473AD-9889-46B3-B345-5F2026F64EB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68FF3506-EE59-43FD-95A8-592B8935C1E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88913"/>
            <a:ext cx="2695575" cy="3714750"/>
          </a:xfrm>
          <a:noFill/>
          <a:ln/>
        </p:spPr>
      </p:pic>
      <p:pic>
        <p:nvPicPr>
          <p:cNvPr id="12295" name="Picture 7">
            <a:extLst>
              <a:ext uri="{FF2B5EF4-FFF2-40B4-BE49-F238E27FC236}">
                <a16:creationId xmlns:a16="http://schemas.microsoft.com/office/drawing/2014/main" id="{BB29E303-08F5-4B8A-B8AE-01F5A5F43AE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549275"/>
            <a:ext cx="2185987" cy="2185988"/>
          </a:xfrm>
          <a:noFill/>
          <a:ln/>
        </p:spPr>
      </p:pic>
      <p:pic>
        <p:nvPicPr>
          <p:cNvPr id="12298" name="Picture 10">
            <a:extLst>
              <a:ext uri="{FF2B5EF4-FFF2-40B4-BE49-F238E27FC236}">
                <a16:creationId xmlns:a16="http://schemas.microsoft.com/office/drawing/2014/main" id="{A9D40AA1-85F1-4907-BEE9-7D49DDE0DE79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70263" y="3863975"/>
            <a:ext cx="2741612" cy="2027238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2F282D0-4802-45A8-9E14-BF890D68B62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2AB5817-78D7-4289-9A5B-0A67B4A42F4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-http://sl.wikipedia.org/wiki/Guma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-http://www2.sts.si/arhiv/tehno/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-http://www.youtube.com/watch?v=h-sLHYvqT7I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BE5DA1A-10C1-4379-A9C4-AC6BD2A10E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Splošno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033FA91-C547-4B86-ACE7-3DD2C3AC0220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7507288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1800"/>
              <a:t>  -Gumo pridobivamo iz mnogih rastlin,najbolj znano je drevo kavčukovec</a:t>
            </a:r>
            <a:br>
              <a:rPr lang="sl-SI" altLang="sl-SI" sz="1800"/>
            </a:br>
            <a:r>
              <a:rPr lang="sl-SI" altLang="sl-SI" sz="1800"/>
              <a:t>-Beseda "kavčuk" pomeni v indijanščini drevesne solze</a:t>
            </a:r>
            <a:br>
              <a:rPr lang="sl-SI" altLang="sl-SI" sz="1800"/>
            </a:br>
            <a:r>
              <a:rPr lang="sl-SI" altLang="sl-SI" sz="1800"/>
              <a:t>-Ime drevesne solze izvira iz postopka pridobivanja</a:t>
            </a:r>
            <a:br>
              <a:rPr lang="sl-SI" altLang="sl-SI" sz="1800"/>
            </a:br>
            <a:r>
              <a:rPr lang="sl-SI" altLang="sl-SI" sz="1800"/>
              <a:t>-Ranimo drevesno skorjo, zato se iz drevesa pricedi bela snov imenovana lateks. 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A02A92D-14B2-4FE7-8321-6CFA000960E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0500" y="3398838"/>
            <a:ext cx="2312988" cy="2600325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A10131-71BC-4B1A-8AD7-C59A4BADD90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	Zgodovina in pridobivanje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4BE0CB7-5284-4670-A446-CAA0B930458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br>
              <a:rPr lang="sl-SI" altLang="sl-SI"/>
            </a:br>
            <a:r>
              <a:rPr lang="sl-SI" altLang="sl-SI" sz="2400"/>
              <a:t>-V Evropi o njem poročajo v 17.st</a:t>
            </a:r>
            <a:br>
              <a:rPr lang="sl-SI" altLang="sl-SI" sz="2400"/>
            </a:br>
            <a:r>
              <a:rPr lang="sl-SI" altLang="sl-SI" sz="2400"/>
              <a:t>-Trgovci ter raziskovalci seme posejali v kolonijaz v Afriki in Aziji</a:t>
            </a:r>
            <a:br>
              <a:rPr lang="sl-SI" altLang="sl-SI" sz="2400"/>
            </a:br>
            <a:r>
              <a:rPr lang="sl-SI" altLang="sl-SI" sz="2400"/>
              <a:t>-iz ene rane v drevesu vsako uro izteče od 40-50 kubičnih entimetrov lateksa</a:t>
            </a:r>
            <a:br>
              <a:rPr lang="sl-SI" altLang="sl-SI" sz="2400"/>
            </a:br>
            <a:r>
              <a:rPr lang="sl-SI" altLang="sl-SI" sz="2400"/>
              <a:t>-v lateksu le 20-30% kavčuka-ločimo ju z ocetno kislino</a:t>
            </a:r>
            <a:br>
              <a:rPr lang="sl-SI" altLang="sl-SI" sz="2400"/>
            </a:br>
            <a:r>
              <a:rPr lang="sl-SI" altLang="sl-SI" sz="2400"/>
              <a:t>-usedlino posušimo in sprešamo v tanke plošče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CFE7AFD-2016-498F-A5A3-EB38EC2CECE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Pridobivanje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AE2917B-8568-49EB-80A7-EC854762279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/>
              <a:t>-po prešanju dobimo surovo gumo</a:t>
            </a:r>
            <a:br>
              <a:rPr lang="sl-SI" altLang="sl-SI" sz="2800"/>
            </a:br>
            <a:r>
              <a:rPr lang="sl-SI" altLang="sl-SI" sz="2800"/>
              <a:t>-nato gumo očistimo nečistoč</a:t>
            </a:r>
            <a:br>
              <a:rPr lang="sl-SI" altLang="sl-SI" sz="2800"/>
            </a:br>
            <a:r>
              <a:rPr lang="sl-SI" altLang="sl-SI" sz="2800"/>
              <a:t>-ter začnemo dodajati različna polnila:</a:t>
            </a:r>
            <a:br>
              <a:rPr lang="sl-SI" altLang="sl-SI" sz="2800"/>
            </a:br>
            <a:r>
              <a:rPr lang="sl-SI" altLang="sl-SI" sz="2800"/>
              <a:t>saje,sadro,barve,olja,okside,smole ter cinkov oksid.</a:t>
            </a:r>
            <a:br>
              <a:rPr lang="sl-SI" altLang="sl-SI" sz="2800"/>
            </a:br>
            <a:r>
              <a:rPr lang="sl-SI" altLang="sl-SI" sz="2800"/>
              <a:t>-Elastičnost dosežemo s postopkom vulkanizacije ter z dodajanjem žvepla</a:t>
            </a:r>
            <a:br>
              <a:rPr lang="sl-SI" altLang="sl-SI" sz="2800"/>
            </a:br>
            <a:r>
              <a:rPr lang="sl-SI" altLang="sl-SI" sz="2800"/>
              <a:t>- Mehka guma ima od 2 do 20% žvepla, trda pa od 20-50%žvepla.</a:t>
            </a:r>
            <a:br>
              <a:rPr lang="sl-SI" altLang="sl-SI" sz="2800"/>
            </a:br>
            <a:br>
              <a:rPr lang="sl-SI" altLang="sl-SI" sz="2800"/>
            </a:br>
            <a:endParaRPr lang="sl-SI" altLang="sl-SI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CFF4DEA-E8B9-401B-B892-E333F472301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Vulkanizacija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E065BAB-BF29-4450-86C0-BD2730E232A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    -Je postopek, ki nastale makromulekole združi z atomi žvepla</a:t>
            </a:r>
            <a:br>
              <a:rPr lang="sl-SI" altLang="sl-SI" sz="2400"/>
            </a:br>
            <a:r>
              <a:rPr lang="sl-SI" altLang="sl-SI" sz="2400"/>
              <a:t>-Postopek poteka pri visokih temperaturah ter tlakih (odvisno od velikosti izdelka)</a:t>
            </a:r>
            <a:br>
              <a:rPr lang="sl-SI" altLang="sl-SI" sz="2400"/>
            </a:br>
            <a:r>
              <a:rPr lang="sl-SI" altLang="sl-SI" sz="2400"/>
              <a:t>-3 vrste vulkanizacije:</a:t>
            </a:r>
            <a:br>
              <a:rPr lang="sl-SI" altLang="sl-SI" sz="2400"/>
            </a:br>
            <a:r>
              <a:rPr lang="sl-SI" altLang="sl-SI" sz="2400"/>
              <a:t>-Vroča vulkanizacija- poteka pri temp. 100-150</a:t>
            </a:r>
            <a:r>
              <a:rPr lang="en-US" altLang="sl-SI" sz="2400"/>
              <a:t>°C</a:t>
            </a:r>
            <a:r>
              <a:rPr lang="sl-SI" altLang="sl-SI" sz="2400"/>
              <a:t> ter pri visokem tlaku, traja od nekaj minut do nekaj ur</a:t>
            </a:r>
            <a:br>
              <a:rPr lang="sl-SI" altLang="sl-SI" sz="2400"/>
            </a:br>
            <a:r>
              <a:rPr lang="sl-SI" altLang="sl-SI" sz="2400"/>
              <a:t>-Hladna vulkanizacija-se uporablja za izdelovanje tankih predmetov v plasteh. </a:t>
            </a:r>
            <a:r>
              <a:rPr lang="en-US" altLang="sl-SI" sz="2400"/>
              <a:t>Predmete potopijo v raztopino kavčuka, </a:t>
            </a:r>
            <a:br>
              <a:rPr lang="en-US" altLang="sl-SI" sz="2400"/>
            </a:br>
            <a:r>
              <a:rPr lang="en-US" altLang="sl-SI" sz="2400"/>
              <a:t>kateri sledi kopel v dižveplovem dikloridu </a:t>
            </a:r>
            <a:br>
              <a:rPr lang="en-US" altLang="sl-SI" sz="2400"/>
            </a:br>
            <a:r>
              <a:rPr lang="sl-SI" altLang="sl-SI" sz="2400"/>
              <a:t>-Kontinuirana vulkanizacija- pri tem postopku stiskamo palice ali cevi v oblikovano obliko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568754-E5C6-4747-9454-55766FA4DB4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Lastnosti gume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3A2C16E-6643-409C-9320-416DAD2EDFE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br>
              <a:rPr lang="sl-SI" altLang="sl-SI"/>
            </a:br>
            <a:r>
              <a:rPr lang="sl-SI" altLang="sl-SI" sz="2800"/>
              <a:t>-majhna trdnost in velika elastičnost</a:t>
            </a:r>
            <a:br>
              <a:rPr lang="sl-SI" altLang="sl-SI" sz="2800"/>
            </a:br>
            <a:r>
              <a:rPr lang="sl-SI" altLang="sl-SI" sz="2800"/>
              <a:t>-guma strdi pod vplivom svetlobe, kisika ter obremenitev</a:t>
            </a:r>
            <a:br>
              <a:rPr lang="sl-SI" altLang="sl-SI" sz="2800"/>
            </a:br>
            <a:r>
              <a:rPr lang="sl-SI" altLang="sl-SI" sz="2800"/>
              <a:t>-obstojna le do 60</a:t>
            </a:r>
            <a:r>
              <a:rPr lang="en-US" altLang="sl-SI" sz="2800"/>
              <a:t>°C</a:t>
            </a:r>
            <a:r>
              <a:rPr lang="sl-SI" altLang="sl-SI" sz="2800"/>
              <a:t> , pri višjih temperaturah postane trda ter posledično krhka</a:t>
            </a:r>
            <a:br>
              <a:rPr lang="sl-SI" altLang="sl-SI" sz="2800"/>
            </a:br>
            <a:r>
              <a:rPr lang="sl-SI" altLang="sl-SI" sz="2800"/>
              <a:t>-je odporna proti kislinam, ni pa odporna proti večini organskih spojin, saj izgubi elastničnost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F2592D0-A728-4E55-8A86-8B775A987D2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Umetna Guma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1BC6BCD-12E8-40B3-859B-1237F09F0BE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br>
              <a:rPr lang="sl-SI" altLang="sl-SI" sz="2800"/>
            </a:br>
            <a:r>
              <a:rPr lang="sl-SI" altLang="sl-SI" sz="2800"/>
              <a:t>-osnova za umetno gumo je acetilen</a:t>
            </a:r>
            <a:br>
              <a:rPr lang="sl-SI" altLang="sl-SI" sz="2800"/>
            </a:br>
            <a:r>
              <a:rPr lang="sl-SI" altLang="sl-SI" sz="2800"/>
              <a:t>- za kemičnimi procesi dobimo iz acetnia butadien,ki je enak majhni molekuli kavčuka</a:t>
            </a:r>
            <a:br>
              <a:rPr lang="sl-SI" altLang="sl-SI" sz="2800"/>
            </a:br>
            <a:r>
              <a:rPr lang="sl-SI" altLang="sl-SI" sz="2800"/>
              <a:t>-to spojino je še treba spremeniti v makromolekule</a:t>
            </a:r>
            <a:br>
              <a:rPr lang="sl-SI" altLang="sl-SI" sz="2800"/>
            </a:br>
            <a:r>
              <a:rPr lang="sl-SI" altLang="sl-SI" sz="2800"/>
              <a:t>-ime spojine je butadien kar pomeni natrij</a:t>
            </a:r>
            <a:br>
              <a:rPr lang="sl-SI" altLang="sl-SI" sz="2800"/>
            </a:br>
            <a:r>
              <a:rPr lang="sl-SI" altLang="sl-SI" sz="2800"/>
              <a:t>-danes ne uporabljajo več natrija a je ime ostalo enako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BD27037-8F14-4D8D-BAE4-C5AA739D36F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Prednosti umetne gume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1FA9158-AFD0-47D6-AFDD-594A5BBE5D9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br>
              <a:rPr lang="sl-SI" altLang="sl-SI"/>
            </a:br>
            <a:r>
              <a:rPr lang="sl-SI" altLang="sl-SI"/>
              <a:t>-večja trdnost, elastičnost in obstojnost</a:t>
            </a:r>
            <a:br>
              <a:rPr lang="sl-SI" altLang="sl-SI"/>
            </a:br>
            <a:r>
              <a:rPr lang="sl-SI" altLang="sl-SI"/>
              <a:t>-odpornejša proti večini organskih spojin</a:t>
            </a:r>
            <a:br>
              <a:rPr lang="sl-SI" altLang="sl-SI"/>
            </a:br>
            <a:r>
              <a:rPr lang="sl-SI" altLang="sl-SI"/>
              <a:t>- slabost je le cena, saj je beliko dražja kot naravna guma</a:t>
            </a:r>
            <a:br>
              <a:rPr lang="sl-SI" altLang="sl-SI"/>
            </a:br>
            <a:br>
              <a:rPr lang="sl-SI" altLang="sl-SI"/>
            </a:br>
            <a:endParaRPr lang="sl-SI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21277DD-BC2D-40FF-A699-B860D62ACB3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Uporaba gume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0826E48-0D03-4FAE-9CC9-28453D60267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br>
              <a:rPr lang="sl-SI" altLang="sl-SI"/>
            </a:br>
            <a:r>
              <a:rPr lang="sl-SI" altLang="sl-SI"/>
              <a:t>-gumo uporabljamo zelo pogosto:</a:t>
            </a:r>
            <a:br>
              <a:rPr lang="sl-SI" altLang="sl-SI"/>
            </a:br>
            <a:r>
              <a:rPr lang="sl-SI" altLang="sl-SI"/>
              <a:t>tesnila,zračnice,plašči,vzmeti,jermeni,vrvi, veliko se uporablja v avtomobilski industriji</a:t>
            </a:r>
            <a:br>
              <a:rPr lang="sl-SI" altLang="sl-SI"/>
            </a:br>
            <a:r>
              <a:rPr lang="sl-SI" altLang="sl-SI"/>
              <a:t>- zelo pomembni so avtoplašči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sti stekla">
  <a:themeElements>
    <a:clrScheme name="Plasti ste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88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Franklin Gothic Medium</vt:lpstr>
      <vt:lpstr>Wingdings</vt:lpstr>
      <vt:lpstr>Plasti stekla</vt:lpstr>
      <vt:lpstr>PowerPoint Presentation</vt:lpstr>
      <vt:lpstr>Splošno</vt:lpstr>
      <vt:lpstr> Zgodovina in pridobivanje</vt:lpstr>
      <vt:lpstr>Pridobivanje</vt:lpstr>
      <vt:lpstr>Vulkanizacija</vt:lpstr>
      <vt:lpstr>Lastnosti gume</vt:lpstr>
      <vt:lpstr>Umetna Guma</vt:lpstr>
      <vt:lpstr>Prednosti umetne gume</vt:lpstr>
      <vt:lpstr>Uporaba gume</vt:lpstr>
      <vt:lpstr>PowerPoint Presentation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2019-05-31T08:48:08Z</dcterms:created>
  <dcterms:modified xsi:type="dcterms:W3CDTF">2019-05-31T08:48:08Z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