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59D9"/>
    <a:srgbClr val="3F28E8"/>
    <a:srgbClr val="2814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rednji slog 1 – poudare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30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ED6E3596-84F1-45D5-91EF-46B039C7947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A2B39A1D-990A-4A56-A005-1DC0C904350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7384634-01FF-4656-B164-CD41CDC5F1D3}" type="datetimeFigureOut">
              <a:rPr lang="sl-SI"/>
              <a:pPr>
                <a:defRPr/>
              </a:pPr>
              <a:t>31. 05. 2019</a:t>
            </a:fld>
            <a:endParaRPr lang="sl-SI"/>
          </a:p>
        </p:txBody>
      </p:sp>
      <p:sp>
        <p:nvSpPr>
          <p:cNvPr id="4" name="Ograda stranske slike 3">
            <a:extLst>
              <a:ext uri="{FF2B5EF4-FFF2-40B4-BE49-F238E27FC236}">
                <a16:creationId xmlns:a16="http://schemas.microsoft.com/office/drawing/2014/main" id="{FE6EB398-E8D7-4C75-8068-A61A7AC6088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758C1F76-67D9-4C01-9BE2-20268AA9A09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746343BA-2649-41E2-9C91-7EAC66C3C8E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a:extLst>
              <a:ext uri="{FF2B5EF4-FFF2-40B4-BE49-F238E27FC236}">
                <a16:creationId xmlns:a16="http://schemas.microsoft.com/office/drawing/2014/main" id="{73AE4B20-0E0E-430E-847B-78A511C076D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C179CDE-5396-464B-BD2F-6C9B46BACF5D}"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grada stranske slike 1">
            <a:extLst>
              <a:ext uri="{FF2B5EF4-FFF2-40B4-BE49-F238E27FC236}">
                <a16:creationId xmlns:a16="http://schemas.microsoft.com/office/drawing/2014/main" id="{BBFD970B-0402-4880-84F9-563A4E268D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Ograda opomb 2">
            <a:extLst>
              <a:ext uri="{FF2B5EF4-FFF2-40B4-BE49-F238E27FC236}">
                <a16:creationId xmlns:a16="http://schemas.microsoft.com/office/drawing/2014/main" id="{5E40CDA4-1BD2-4C08-8FE3-7887ACE294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2292" name="Ograda številke diapozitiva 3">
            <a:extLst>
              <a:ext uri="{FF2B5EF4-FFF2-40B4-BE49-F238E27FC236}">
                <a16:creationId xmlns:a16="http://schemas.microsoft.com/office/drawing/2014/main" id="{9AA04273-A8A6-4DA2-A62A-B8B111019F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297CF16-37E9-47D8-BE03-43232CFFA178}" type="slidenum">
              <a:rPr lang="sl-SI" altLang="sl-SI"/>
              <a:pPr/>
              <a:t>4</a:t>
            </a:fld>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ED20CAA6-92AC-4485-ACAB-6C0A38F49CD9}"/>
              </a:ext>
            </a:extLst>
          </p:cNvPr>
          <p:cNvSpPr>
            <a:spLocks noGrp="1"/>
          </p:cNvSpPr>
          <p:nvPr>
            <p:ph type="dt" sz="half" idx="10"/>
          </p:nvPr>
        </p:nvSpPr>
        <p:spPr/>
        <p:txBody>
          <a:bodyPr/>
          <a:lstStyle>
            <a:lvl1pPr>
              <a:defRPr/>
            </a:lvl1pPr>
          </a:lstStyle>
          <a:p>
            <a:pPr>
              <a:defRPr/>
            </a:pPr>
            <a:fld id="{235D4F96-CB33-4761-9C78-4FE04E2B631A}" type="datetimeFigureOut">
              <a:rPr lang="sl-SI"/>
              <a:pPr>
                <a:defRPr/>
              </a:pPr>
              <a:t>31. 05. 2019</a:t>
            </a:fld>
            <a:endParaRPr lang="sl-SI"/>
          </a:p>
        </p:txBody>
      </p:sp>
      <p:sp>
        <p:nvSpPr>
          <p:cNvPr id="5" name="Ograda noge 4">
            <a:extLst>
              <a:ext uri="{FF2B5EF4-FFF2-40B4-BE49-F238E27FC236}">
                <a16:creationId xmlns:a16="http://schemas.microsoft.com/office/drawing/2014/main" id="{CB243808-32C7-49AC-BC24-1FEED15F6E5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58F21C25-5A12-4C3B-AC15-AAA04BCB82B4}"/>
              </a:ext>
            </a:extLst>
          </p:cNvPr>
          <p:cNvSpPr>
            <a:spLocks noGrp="1"/>
          </p:cNvSpPr>
          <p:nvPr>
            <p:ph type="sldNum" sz="quarter" idx="12"/>
          </p:nvPr>
        </p:nvSpPr>
        <p:spPr/>
        <p:txBody>
          <a:bodyPr/>
          <a:lstStyle>
            <a:lvl1pPr>
              <a:defRPr/>
            </a:lvl1pPr>
          </a:lstStyle>
          <a:p>
            <a:fld id="{7705148C-1115-4082-AFDD-B9D3E8A7C024}" type="slidenum">
              <a:rPr lang="sl-SI" altLang="sl-SI"/>
              <a:pPr/>
              <a:t>‹#›</a:t>
            </a:fld>
            <a:endParaRPr lang="sl-SI" altLang="sl-SI"/>
          </a:p>
        </p:txBody>
      </p:sp>
    </p:spTree>
    <p:extLst>
      <p:ext uri="{BB962C8B-B14F-4D97-AF65-F5344CB8AC3E}">
        <p14:creationId xmlns:p14="http://schemas.microsoft.com/office/powerpoint/2010/main" val="2454966771"/>
      </p:ext>
    </p:extLst>
  </p:cSld>
  <p:clrMapOvr>
    <a:masterClrMapping/>
  </p:clrMapOvr>
  <p:transition>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32249B1D-8849-4927-8F23-3584CFFE2A93}"/>
              </a:ext>
            </a:extLst>
          </p:cNvPr>
          <p:cNvSpPr>
            <a:spLocks noGrp="1"/>
          </p:cNvSpPr>
          <p:nvPr>
            <p:ph type="dt" sz="half" idx="10"/>
          </p:nvPr>
        </p:nvSpPr>
        <p:spPr/>
        <p:txBody>
          <a:bodyPr/>
          <a:lstStyle>
            <a:lvl1pPr>
              <a:defRPr/>
            </a:lvl1pPr>
          </a:lstStyle>
          <a:p>
            <a:pPr>
              <a:defRPr/>
            </a:pPr>
            <a:fld id="{705930A3-7600-4502-992A-10DE0FF0BAE6}" type="datetimeFigureOut">
              <a:rPr lang="sl-SI"/>
              <a:pPr>
                <a:defRPr/>
              </a:pPr>
              <a:t>31. 05. 2019</a:t>
            </a:fld>
            <a:endParaRPr lang="sl-SI"/>
          </a:p>
        </p:txBody>
      </p:sp>
      <p:sp>
        <p:nvSpPr>
          <p:cNvPr id="5" name="Ograda noge 4">
            <a:extLst>
              <a:ext uri="{FF2B5EF4-FFF2-40B4-BE49-F238E27FC236}">
                <a16:creationId xmlns:a16="http://schemas.microsoft.com/office/drawing/2014/main" id="{554B4DBF-AC23-4DA1-A423-735BCFD2F04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AEFD475F-920A-42ED-A1E3-4C81E6B5AC56}"/>
              </a:ext>
            </a:extLst>
          </p:cNvPr>
          <p:cNvSpPr>
            <a:spLocks noGrp="1"/>
          </p:cNvSpPr>
          <p:nvPr>
            <p:ph type="sldNum" sz="quarter" idx="12"/>
          </p:nvPr>
        </p:nvSpPr>
        <p:spPr/>
        <p:txBody>
          <a:bodyPr/>
          <a:lstStyle>
            <a:lvl1pPr>
              <a:defRPr/>
            </a:lvl1pPr>
          </a:lstStyle>
          <a:p>
            <a:fld id="{514A0033-9F96-4A56-A930-3805F44DFAC7}" type="slidenum">
              <a:rPr lang="sl-SI" altLang="sl-SI"/>
              <a:pPr/>
              <a:t>‹#›</a:t>
            </a:fld>
            <a:endParaRPr lang="sl-SI" altLang="sl-SI"/>
          </a:p>
        </p:txBody>
      </p:sp>
    </p:spTree>
    <p:extLst>
      <p:ext uri="{BB962C8B-B14F-4D97-AF65-F5344CB8AC3E}">
        <p14:creationId xmlns:p14="http://schemas.microsoft.com/office/powerpoint/2010/main" val="4096992530"/>
      </p:ext>
    </p:extLst>
  </p:cSld>
  <p:clrMapOvr>
    <a:masterClrMapping/>
  </p:clrMapOvr>
  <p:transition>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E83BC95A-CC3B-4E1C-92FB-55F08342E3B6}"/>
              </a:ext>
            </a:extLst>
          </p:cNvPr>
          <p:cNvSpPr>
            <a:spLocks noGrp="1"/>
          </p:cNvSpPr>
          <p:nvPr>
            <p:ph type="dt" sz="half" idx="10"/>
          </p:nvPr>
        </p:nvSpPr>
        <p:spPr/>
        <p:txBody>
          <a:bodyPr/>
          <a:lstStyle>
            <a:lvl1pPr>
              <a:defRPr/>
            </a:lvl1pPr>
          </a:lstStyle>
          <a:p>
            <a:pPr>
              <a:defRPr/>
            </a:pPr>
            <a:fld id="{903FC998-7D5E-4CB9-9BCD-84F239853DC7}" type="datetimeFigureOut">
              <a:rPr lang="sl-SI"/>
              <a:pPr>
                <a:defRPr/>
              </a:pPr>
              <a:t>31. 05. 2019</a:t>
            </a:fld>
            <a:endParaRPr lang="sl-SI"/>
          </a:p>
        </p:txBody>
      </p:sp>
      <p:sp>
        <p:nvSpPr>
          <p:cNvPr id="5" name="Ograda noge 4">
            <a:extLst>
              <a:ext uri="{FF2B5EF4-FFF2-40B4-BE49-F238E27FC236}">
                <a16:creationId xmlns:a16="http://schemas.microsoft.com/office/drawing/2014/main" id="{3EF69557-9395-4315-9F9F-445C47DFDD2C}"/>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11171AF0-5766-4BFA-8633-7C6C97F778C5}"/>
              </a:ext>
            </a:extLst>
          </p:cNvPr>
          <p:cNvSpPr>
            <a:spLocks noGrp="1"/>
          </p:cNvSpPr>
          <p:nvPr>
            <p:ph type="sldNum" sz="quarter" idx="12"/>
          </p:nvPr>
        </p:nvSpPr>
        <p:spPr/>
        <p:txBody>
          <a:bodyPr/>
          <a:lstStyle>
            <a:lvl1pPr>
              <a:defRPr/>
            </a:lvl1pPr>
          </a:lstStyle>
          <a:p>
            <a:fld id="{605DE25F-1147-4535-8DA3-9E83AF7618DE}" type="slidenum">
              <a:rPr lang="sl-SI" altLang="sl-SI"/>
              <a:pPr/>
              <a:t>‹#›</a:t>
            </a:fld>
            <a:endParaRPr lang="sl-SI" altLang="sl-SI"/>
          </a:p>
        </p:txBody>
      </p:sp>
    </p:spTree>
    <p:extLst>
      <p:ext uri="{BB962C8B-B14F-4D97-AF65-F5344CB8AC3E}">
        <p14:creationId xmlns:p14="http://schemas.microsoft.com/office/powerpoint/2010/main" val="387983494"/>
      </p:ext>
    </p:extLst>
  </p:cSld>
  <p:clrMapOvr>
    <a:masterClrMapping/>
  </p:clrMapOvr>
  <p:transition>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DE4092A3-5EA1-404A-9855-F9E2355C6637}"/>
              </a:ext>
            </a:extLst>
          </p:cNvPr>
          <p:cNvSpPr>
            <a:spLocks noGrp="1"/>
          </p:cNvSpPr>
          <p:nvPr>
            <p:ph type="dt" sz="half" idx="10"/>
          </p:nvPr>
        </p:nvSpPr>
        <p:spPr/>
        <p:txBody>
          <a:bodyPr/>
          <a:lstStyle>
            <a:lvl1pPr>
              <a:defRPr/>
            </a:lvl1pPr>
          </a:lstStyle>
          <a:p>
            <a:pPr>
              <a:defRPr/>
            </a:pPr>
            <a:fld id="{67567C3B-1F3D-4A11-9CC1-C8DA098ECDD8}" type="datetimeFigureOut">
              <a:rPr lang="sl-SI"/>
              <a:pPr>
                <a:defRPr/>
              </a:pPr>
              <a:t>31. 05. 2019</a:t>
            </a:fld>
            <a:endParaRPr lang="sl-SI"/>
          </a:p>
        </p:txBody>
      </p:sp>
      <p:sp>
        <p:nvSpPr>
          <p:cNvPr id="5" name="Ograda noge 4">
            <a:extLst>
              <a:ext uri="{FF2B5EF4-FFF2-40B4-BE49-F238E27FC236}">
                <a16:creationId xmlns:a16="http://schemas.microsoft.com/office/drawing/2014/main" id="{2A674AF3-A8CB-4F3F-8BCF-CF9861D4C77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2EB3E9AA-44FA-4B07-B00E-82C666FA84EB}"/>
              </a:ext>
            </a:extLst>
          </p:cNvPr>
          <p:cNvSpPr>
            <a:spLocks noGrp="1"/>
          </p:cNvSpPr>
          <p:nvPr>
            <p:ph type="sldNum" sz="quarter" idx="12"/>
          </p:nvPr>
        </p:nvSpPr>
        <p:spPr/>
        <p:txBody>
          <a:bodyPr/>
          <a:lstStyle>
            <a:lvl1pPr>
              <a:defRPr/>
            </a:lvl1pPr>
          </a:lstStyle>
          <a:p>
            <a:fld id="{4920A30B-A527-4043-9041-08B2982CB775}" type="slidenum">
              <a:rPr lang="sl-SI" altLang="sl-SI"/>
              <a:pPr/>
              <a:t>‹#›</a:t>
            </a:fld>
            <a:endParaRPr lang="sl-SI" altLang="sl-SI"/>
          </a:p>
        </p:txBody>
      </p:sp>
    </p:spTree>
    <p:extLst>
      <p:ext uri="{BB962C8B-B14F-4D97-AF65-F5344CB8AC3E}">
        <p14:creationId xmlns:p14="http://schemas.microsoft.com/office/powerpoint/2010/main" val="2686243876"/>
      </p:ext>
    </p:extLst>
  </p:cSld>
  <p:clrMapOvr>
    <a:masterClrMapping/>
  </p:clrMapOvr>
  <p:transition>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FF6754AD-C698-4D2D-80F4-B8FDA8F6ECD2}"/>
              </a:ext>
            </a:extLst>
          </p:cNvPr>
          <p:cNvSpPr>
            <a:spLocks noGrp="1"/>
          </p:cNvSpPr>
          <p:nvPr>
            <p:ph type="dt" sz="half" idx="10"/>
          </p:nvPr>
        </p:nvSpPr>
        <p:spPr/>
        <p:txBody>
          <a:bodyPr/>
          <a:lstStyle>
            <a:lvl1pPr>
              <a:defRPr/>
            </a:lvl1pPr>
          </a:lstStyle>
          <a:p>
            <a:pPr>
              <a:defRPr/>
            </a:pPr>
            <a:fld id="{C320A0D0-B0DF-4E0B-9956-177708A0DCDD}" type="datetimeFigureOut">
              <a:rPr lang="sl-SI"/>
              <a:pPr>
                <a:defRPr/>
              </a:pPr>
              <a:t>31. 05. 2019</a:t>
            </a:fld>
            <a:endParaRPr lang="sl-SI"/>
          </a:p>
        </p:txBody>
      </p:sp>
      <p:sp>
        <p:nvSpPr>
          <p:cNvPr id="5" name="Ograda noge 4">
            <a:extLst>
              <a:ext uri="{FF2B5EF4-FFF2-40B4-BE49-F238E27FC236}">
                <a16:creationId xmlns:a16="http://schemas.microsoft.com/office/drawing/2014/main" id="{D8EDE8B7-4E8E-4AFD-932C-EB9C65923579}"/>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ECB913CB-C92D-4A86-8126-73714424CC63}"/>
              </a:ext>
            </a:extLst>
          </p:cNvPr>
          <p:cNvSpPr>
            <a:spLocks noGrp="1"/>
          </p:cNvSpPr>
          <p:nvPr>
            <p:ph type="sldNum" sz="quarter" idx="12"/>
          </p:nvPr>
        </p:nvSpPr>
        <p:spPr/>
        <p:txBody>
          <a:bodyPr/>
          <a:lstStyle>
            <a:lvl1pPr>
              <a:defRPr/>
            </a:lvl1pPr>
          </a:lstStyle>
          <a:p>
            <a:fld id="{14C6D366-E9A3-4E54-99F9-CB438D16D38A}" type="slidenum">
              <a:rPr lang="sl-SI" altLang="sl-SI"/>
              <a:pPr/>
              <a:t>‹#›</a:t>
            </a:fld>
            <a:endParaRPr lang="sl-SI" altLang="sl-SI"/>
          </a:p>
        </p:txBody>
      </p:sp>
    </p:spTree>
    <p:extLst>
      <p:ext uri="{BB962C8B-B14F-4D97-AF65-F5344CB8AC3E}">
        <p14:creationId xmlns:p14="http://schemas.microsoft.com/office/powerpoint/2010/main" val="1049320510"/>
      </p:ext>
    </p:extLst>
  </p:cSld>
  <p:clrMapOvr>
    <a:masterClrMapping/>
  </p:clrMapOvr>
  <p:transition>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361FE0D5-3749-421E-9034-CCB00E8CE771}"/>
              </a:ext>
            </a:extLst>
          </p:cNvPr>
          <p:cNvSpPr>
            <a:spLocks noGrp="1"/>
          </p:cNvSpPr>
          <p:nvPr>
            <p:ph type="dt" sz="half" idx="10"/>
          </p:nvPr>
        </p:nvSpPr>
        <p:spPr/>
        <p:txBody>
          <a:bodyPr/>
          <a:lstStyle>
            <a:lvl1pPr>
              <a:defRPr/>
            </a:lvl1pPr>
          </a:lstStyle>
          <a:p>
            <a:pPr>
              <a:defRPr/>
            </a:pPr>
            <a:fld id="{701BD3FB-9D37-4425-868B-B1E58FCB24F6}" type="datetimeFigureOut">
              <a:rPr lang="sl-SI"/>
              <a:pPr>
                <a:defRPr/>
              </a:pPr>
              <a:t>31. 05. 2019</a:t>
            </a:fld>
            <a:endParaRPr lang="sl-SI"/>
          </a:p>
        </p:txBody>
      </p:sp>
      <p:sp>
        <p:nvSpPr>
          <p:cNvPr id="6" name="Ograda noge 4">
            <a:extLst>
              <a:ext uri="{FF2B5EF4-FFF2-40B4-BE49-F238E27FC236}">
                <a16:creationId xmlns:a16="http://schemas.microsoft.com/office/drawing/2014/main" id="{19327065-3207-445B-8BEB-6605EB53171B}"/>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B57AA5F7-D2A2-4768-B2A5-64E00CB21FD0}"/>
              </a:ext>
            </a:extLst>
          </p:cNvPr>
          <p:cNvSpPr>
            <a:spLocks noGrp="1"/>
          </p:cNvSpPr>
          <p:nvPr>
            <p:ph type="sldNum" sz="quarter" idx="12"/>
          </p:nvPr>
        </p:nvSpPr>
        <p:spPr/>
        <p:txBody>
          <a:bodyPr/>
          <a:lstStyle>
            <a:lvl1pPr>
              <a:defRPr/>
            </a:lvl1pPr>
          </a:lstStyle>
          <a:p>
            <a:fld id="{41DCA0A7-DCB5-4786-9EB8-23B96BDC64EE}" type="slidenum">
              <a:rPr lang="sl-SI" altLang="sl-SI"/>
              <a:pPr/>
              <a:t>‹#›</a:t>
            </a:fld>
            <a:endParaRPr lang="sl-SI" altLang="sl-SI"/>
          </a:p>
        </p:txBody>
      </p:sp>
    </p:spTree>
    <p:extLst>
      <p:ext uri="{BB962C8B-B14F-4D97-AF65-F5344CB8AC3E}">
        <p14:creationId xmlns:p14="http://schemas.microsoft.com/office/powerpoint/2010/main" val="1294994038"/>
      </p:ext>
    </p:extLst>
  </p:cSld>
  <p:clrMapOvr>
    <a:masterClrMapping/>
  </p:clrMapOvr>
  <p:transition>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A44BAFB9-7AF3-47AD-932A-3BEA68739BBE}"/>
              </a:ext>
            </a:extLst>
          </p:cNvPr>
          <p:cNvSpPr>
            <a:spLocks noGrp="1"/>
          </p:cNvSpPr>
          <p:nvPr>
            <p:ph type="dt" sz="half" idx="10"/>
          </p:nvPr>
        </p:nvSpPr>
        <p:spPr/>
        <p:txBody>
          <a:bodyPr/>
          <a:lstStyle>
            <a:lvl1pPr>
              <a:defRPr/>
            </a:lvl1pPr>
          </a:lstStyle>
          <a:p>
            <a:pPr>
              <a:defRPr/>
            </a:pPr>
            <a:fld id="{FF3C864D-8406-4DFF-91B1-E32863DFE982}" type="datetimeFigureOut">
              <a:rPr lang="sl-SI"/>
              <a:pPr>
                <a:defRPr/>
              </a:pPr>
              <a:t>31. 05. 2019</a:t>
            </a:fld>
            <a:endParaRPr lang="sl-SI"/>
          </a:p>
        </p:txBody>
      </p:sp>
      <p:sp>
        <p:nvSpPr>
          <p:cNvPr id="8" name="Ograda noge 4">
            <a:extLst>
              <a:ext uri="{FF2B5EF4-FFF2-40B4-BE49-F238E27FC236}">
                <a16:creationId xmlns:a16="http://schemas.microsoft.com/office/drawing/2014/main" id="{275DFB2C-7DE3-42CC-BBD7-2C27727A1977}"/>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4C9E8134-02E2-416F-B000-CF65AC911F22}"/>
              </a:ext>
            </a:extLst>
          </p:cNvPr>
          <p:cNvSpPr>
            <a:spLocks noGrp="1"/>
          </p:cNvSpPr>
          <p:nvPr>
            <p:ph type="sldNum" sz="quarter" idx="12"/>
          </p:nvPr>
        </p:nvSpPr>
        <p:spPr/>
        <p:txBody>
          <a:bodyPr/>
          <a:lstStyle>
            <a:lvl1pPr>
              <a:defRPr/>
            </a:lvl1pPr>
          </a:lstStyle>
          <a:p>
            <a:fld id="{828BCFCA-B2A8-427C-A282-A87C63EEEC84}" type="slidenum">
              <a:rPr lang="sl-SI" altLang="sl-SI"/>
              <a:pPr/>
              <a:t>‹#›</a:t>
            </a:fld>
            <a:endParaRPr lang="sl-SI" altLang="sl-SI"/>
          </a:p>
        </p:txBody>
      </p:sp>
    </p:spTree>
    <p:extLst>
      <p:ext uri="{BB962C8B-B14F-4D97-AF65-F5344CB8AC3E}">
        <p14:creationId xmlns:p14="http://schemas.microsoft.com/office/powerpoint/2010/main" val="2888548198"/>
      </p:ext>
    </p:extLst>
  </p:cSld>
  <p:clrMapOvr>
    <a:masterClrMapping/>
  </p:clrMapOvr>
  <p:transition>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A29A30D1-D587-4575-B756-17809F3AA0B9}"/>
              </a:ext>
            </a:extLst>
          </p:cNvPr>
          <p:cNvSpPr>
            <a:spLocks noGrp="1"/>
          </p:cNvSpPr>
          <p:nvPr>
            <p:ph type="dt" sz="half" idx="10"/>
          </p:nvPr>
        </p:nvSpPr>
        <p:spPr/>
        <p:txBody>
          <a:bodyPr/>
          <a:lstStyle>
            <a:lvl1pPr>
              <a:defRPr/>
            </a:lvl1pPr>
          </a:lstStyle>
          <a:p>
            <a:pPr>
              <a:defRPr/>
            </a:pPr>
            <a:fld id="{F7F23BAC-1FB4-410B-BBB4-D07AC6F60956}" type="datetimeFigureOut">
              <a:rPr lang="sl-SI"/>
              <a:pPr>
                <a:defRPr/>
              </a:pPr>
              <a:t>31. 05. 2019</a:t>
            </a:fld>
            <a:endParaRPr lang="sl-SI"/>
          </a:p>
        </p:txBody>
      </p:sp>
      <p:sp>
        <p:nvSpPr>
          <p:cNvPr id="4" name="Ograda noge 4">
            <a:extLst>
              <a:ext uri="{FF2B5EF4-FFF2-40B4-BE49-F238E27FC236}">
                <a16:creationId xmlns:a16="http://schemas.microsoft.com/office/drawing/2014/main" id="{0769CB55-16F8-49A6-9413-A8C5C05E940D}"/>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36086370-57A3-42F8-8E76-4D4E18AC4582}"/>
              </a:ext>
            </a:extLst>
          </p:cNvPr>
          <p:cNvSpPr>
            <a:spLocks noGrp="1"/>
          </p:cNvSpPr>
          <p:nvPr>
            <p:ph type="sldNum" sz="quarter" idx="12"/>
          </p:nvPr>
        </p:nvSpPr>
        <p:spPr/>
        <p:txBody>
          <a:bodyPr/>
          <a:lstStyle>
            <a:lvl1pPr>
              <a:defRPr/>
            </a:lvl1pPr>
          </a:lstStyle>
          <a:p>
            <a:fld id="{9D2D02BF-98B3-49D8-A547-7D69B1057AE3}" type="slidenum">
              <a:rPr lang="sl-SI" altLang="sl-SI"/>
              <a:pPr/>
              <a:t>‹#›</a:t>
            </a:fld>
            <a:endParaRPr lang="sl-SI" altLang="sl-SI"/>
          </a:p>
        </p:txBody>
      </p:sp>
    </p:spTree>
    <p:extLst>
      <p:ext uri="{BB962C8B-B14F-4D97-AF65-F5344CB8AC3E}">
        <p14:creationId xmlns:p14="http://schemas.microsoft.com/office/powerpoint/2010/main" val="2894179464"/>
      </p:ext>
    </p:extLst>
  </p:cSld>
  <p:clrMapOvr>
    <a:masterClrMapping/>
  </p:clrMapOvr>
  <p:transition>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AA49B515-82E3-468D-9C2B-AB074C725C4F}"/>
              </a:ext>
            </a:extLst>
          </p:cNvPr>
          <p:cNvSpPr>
            <a:spLocks noGrp="1"/>
          </p:cNvSpPr>
          <p:nvPr>
            <p:ph type="dt" sz="half" idx="10"/>
          </p:nvPr>
        </p:nvSpPr>
        <p:spPr/>
        <p:txBody>
          <a:bodyPr/>
          <a:lstStyle>
            <a:lvl1pPr>
              <a:defRPr/>
            </a:lvl1pPr>
          </a:lstStyle>
          <a:p>
            <a:pPr>
              <a:defRPr/>
            </a:pPr>
            <a:fld id="{0F454EAD-4B90-46E0-BF52-32817C076E57}" type="datetimeFigureOut">
              <a:rPr lang="sl-SI"/>
              <a:pPr>
                <a:defRPr/>
              </a:pPr>
              <a:t>31. 05. 2019</a:t>
            </a:fld>
            <a:endParaRPr lang="sl-SI"/>
          </a:p>
        </p:txBody>
      </p:sp>
      <p:sp>
        <p:nvSpPr>
          <p:cNvPr id="3" name="Ograda noge 4">
            <a:extLst>
              <a:ext uri="{FF2B5EF4-FFF2-40B4-BE49-F238E27FC236}">
                <a16:creationId xmlns:a16="http://schemas.microsoft.com/office/drawing/2014/main" id="{849B22CE-8FF9-4EB7-9BFF-088B1E50E832}"/>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6D3FB3BA-9A1C-4E15-9761-D19375FDCD4B}"/>
              </a:ext>
            </a:extLst>
          </p:cNvPr>
          <p:cNvSpPr>
            <a:spLocks noGrp="1"/>
          </p:cNvSpPr>
          <p:nvPr>
            <p:ph type="sldNum" sz="quarter" idx="12"/>
          </p:nvPr>
        </p:nvSpPr>
        <p:spPr/>
        <p:txBody>
          <a:bodyPr/>
          <a:lstStyle>
            <a:lvl1pPr>
              <a:defRPr/>
            </a:lvl1pPr>
          </a:lstStyle>
          <a:p>
            <a:fld id="{462F3D53-8EF6-41D5-A768-B1435BEFFC06}" type="slidenum">
              <a:rPr lang="sl-SI" altLang="sl-SI"/>
              <a:pPr/>
              <a:t>‹#›</a:t>
            </a:fld>
            <a:endParaRPr lang="sl-SI" altLang="sl-SI"/>
          </a:p>
        </p:txBody>
      </p:sp>
    </p:spTree>
    <p:extLst>
      <p:ext uri="{BB962C8B-B14F-4D97-AF65-F5344CB8AC3E}">
        <p14:creationId xmlns:p14="http://schemas.microsoft.com/office/powerpoint/2010/main" val="794142141"/>
      </p:ext>
    </p:extLst>
  </p:cSld>
  <p:clrMapOvr>
    <a:masterClrMapping/>
  </p:clrMapOvr>
  <p:transition>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14773759-3A65-403C-A99A-942E6DBE1BBB}"/>
              </a:ext>
            </a:extLst>
          </p:cNvPr>
          <p:cNvSpPr>
            <a:spLocks noGrp="1"/>
          </p:cNvSpPr>
          <p:nvPr>
            <p:ph type="dt" sz="half" idx="10"/>
          </p:nvPr>
        </p:nvSpPr>
        <p:spPr/>
        <p:txBody>
          <a:bodyPr/>
          <a:lstStyle>
            <a:lvl1pPr>
              <a:defRPr/>
            </a:lvl1pPr>
          </a:lstStyle>
          <a:p>
            <a:pPr>
              <a:defRPr/>
            </a:pPr>
            <a:fld id="{5808C776-8BC5-4C9B-A089-D005348AC691}" type="datetimeFigureOut">
              <a:rPr lang="sl-SI"/>
              <a:pPr>
                <a:defRPr/>
              </a:pPr>
              <a:t>31. 05. 2019</a:t>
            </a:fld>
            <a:endParaRPr lang="sl-SI"/>
          </a:p>
        </p:txBody>
      </p:sp>
      <p:sp>
        <p:nvSpPr>
          <p:cNvPr id="6" name="Ograda noge 4">
            <a:extLst>
              <a:ext uri="{FF2B5EF4-FFF2-40B4-BE49-F238E27FC236}">
                <a16:creationId xmlns:a16="http://schemas.microsoft.com/office/drawing/2014/main" id="{18B73759-B8D7-4968-88FD-2D12E398D751}"/>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D38EAAD1-37FD-4544-8D6E-6E0D4B361C39}"/>
              </a:ext>
            </a:extLst>
          </p:cNvPr>
          <p:cNvSpPr>
            <a:spLocks noGrp="1"/>
          </p:cNvSpPr>
          <p:nvPr>
            <p:ph type="sldNum" sz="quarter" idx="12"/>
          </p:nvPr>
        </p:nvSpPr>
        <p:spPr/>
        <p:txBody>
          <a:bodyPr/>
          <a:lstStyle>
            <a:lvl1pPr>
              <a:defRPr/>
            </a:lvl1pPr>
          </a:lstStyle>
          <a:p>
            <a:fld id="{33FC5591-1FD8-4C74-A940-B1D531AD3637}" type="slidenum">
              <a:rPr lang="sl-SI" altLang="sl-SI"/>
              <a:pPr/>
              <a:t>‹#›</a:t>
            </a:fld>
            <a:endParaRPr lang="sl-SI" altLang="sl-SI"/>
          </a:p>
        </p:txBody>
      </p:sp>
    </p:spTree>
    <p:extLst>
      <p:ext uri="{BB962C8B-B14F-4D97-AF65-F5344CB8AC3E}">
        <p14:creationId xmlns:p14="http://schemas.microsoft.com/office/powerpoint/2010/main" val="819953972"/>
      </p:ext>
    </p:extLst>
  </p:cSld>
  <p:clrMapOvr>
    <a:masterClrMapping/>
  </p:clrMapOvr>
  <p:transition>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FED418FC-CF20-4D0C-9B67-49C420323D8F}"/>
              </a:ext>
            </a:extLst>
          </p:cNvPr>
          <p:cNvSpPr>
            <a:spLocks noGrp="1"/>
          </p:cNvSpPr>
          <p:nvPr>
            <p:ph type="dt" sz="half" idx="10"/>
          </p:nvPr>
        </p:nvSpPr>
        <p:spPr/>
        <p:txBody>
          <a:bodyPr/>
          <a:lstStyle>
            <a:lvl1pPr>
              <a:defRPr/>
            </a:lvl1pPr>
          </a:lstStyle>
          <a:p>
            <a:pPr>
              <a:defRPr/>
            </a:pPr>
            <a:fld id="{B9C833E7-CB1C-4E5A-9624-06B2C421B574}" type="datetimeFigureOut">
              <a:rPr lang="sl-SI"/>
              <a:pPr>
                <a:defRPr/>
              </a:pPr>
              <a:t>31. 05. 2019</a:t>
            </a:fld>
            <a:endParaRPr lang="sl-SI"/>
          </a:p>
        </p:txBody>
      </p:sp>
      <p:sp>
        <p:nvSpPr>
          <p:cNvPr id="6" name="Ograda noge 4">
            <a:extLst>
              <a:ext uri="{FF2B5EF4-FFF2-40B4-BE49-F238E27FC236}">
                <a16:creationId xmlns:a16="http://schemas.microsoft.com/office/drawing/2014/main" id="{1E9D121B-16AA-4213-9947-F5F2C1688971}"/>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5CD324F7-F227-4651-BB99-13635BB3C1A4}"/>
              </a:ext>
            </a:extLst>
          </p:cNvPr>
          <p:cNvSpPr>
            <a:spLocks noGrp="1"/>
          </p:cNvSpPr>
          <p:nvPr>
            <p:ph type="sldNum" sz="quarter" idx="12"/>
          </p:nvPr>
        </p:nvSpPr>
        <p:spPr/>
        <p:txBody>
          <a:bodyPr/>
          <a:lstStyle>
            <a:lvl1pPr>
              <a:defRPr/>
            </a:lvl1pPr>
          </a:lstStyle>
          <a:p>
            <a:fld id="{677F1308-C29C-4197-961E-33F92A529BA4}" type="slidenum">
              <a:rPr lang="sl-SI" altLang="sl-SI"/>
              <a:pPr/>
              <a:t>‹#›</a:t>
            </a:fld>
            <a:endParaRPr lang="sl-SI" altLang="sl-SI"/>
          </a:p>
        </p:txBody>
      </p:sp>
    </p:spTree>
    <p:extLst>
      <p:ext uri="{BB962C8B-B14F-4D97-AF65-F5344CB8AC3E}">
        <p14:creationId xmlns:p14="http://schemas.microsoft.com/office/powerpoint/2010/main" val="1907371876"/>
      </p:ext>
    </p:extLst>
  </p:cSld>
  <p:clrMapOvr>
    <a:masterClrMapping/>
  </p:clrMapOvr>
  <p:transition>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15EDDC52-363D-4E8C-85F1-1709A31EAA8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90CA9112-F397-4D7B-96E0-730F4E2100A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FA97940F-1185-4227-9889-DCDC2BF5EF7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EB4FFE3-8B97-41C5-82BC-51BE472228B3}" type="datetimeFigureOut">
              <a:rPr lang="sl-SI"/>
              <a:pPr>
                <a:defRPr/>
              </a:pPr>
              <a:t>31. 05. 2019</a:t>
            </a:fld>
            <a:endParaRPr lang="sl-SI"/>
          </a:p>
        </p:txBody>
      </p:sp>
      <p:sp>
        <p:nvSpPr>
          <p:cNvPr id="5" name="Ograda noge 4">
            <a:extLst>
              <a:ext uri="{FF2B5EF4-FFF2-40B4-BE49-F238E27FC236}">
                <a16:creationId xmlns:a16="http://schemas.microsoft.com/office/drawing/2014/main" id="{7AC95905-92C0-4397-BF5E-FD408B0D8A2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4585EA8E-56F6-4361-ABE9-1DD56CDA0FB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722D1CC-4262-402F-8605-A86B412E58AF}"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3"/>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ii3.ntf.uni-lj.si/e-kemija/file.php/1/output/oksidacijsko_stevilo/index.html"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ved=1t:429,r:1,s:91&amp;tx=122&amp;ty=22&amp;biw=1280&amp;bih=66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Naslov 1">
            <a:extLst>
              <a:ext uri="{FF2B5EF4-FFF2-40B4-BE49-F238E27FC236}">
                <a16:creationId xmlns:a16="http://schemas.microsoft.com/office/drawing/2014/main" id="{ACF7C30A-EA20-403F-9A41-B0A66925A671}"/>
              </a:ext>
            </a:extLst>
          </p:cNvPr>
          <p:cNvSpPr>
            <a:spLocks noGrp="1"/>
          </p:cNvSpPr>
          <p:nvPr>
            <p:ph type="ctrTitle"/>
          </p:nvPr>
        </p:nvSpPr>
        <p:spPr>
          <a:xfrm>
            <a:off x="4143375" y="2428875"/>
            <a:ext cx="7772400" cy="1470025"/>
          </a:xfrm>
        </p:spPr>
        <p:txBody>
          <a:bodyPr/>
          <a:lstStyle/>
          <a:p>
            <a:pPr algn="l"/>
            <a:r>
              <a:rPr lang="sl-SI" altLang="sl-SI" sz="5400"/>
              <a:t>  </a:t>
            </a:r>
          </a:p>
        </p:txBody>
      </p:sp>
      <p:sp>
        <p:nvSpPr>
          <p:cNvPr id="2051" name="Podnaslov 2">
            <a:extLst>
              <a:ext uri="{FF2B5EF4-FFF2-40B4-BE49-F238E27FC236}">
                <a16:creationId xmlns:a16="http://schemas.microsoft.com/office/drawing/2014/main" id="{438A212E-2A72-4344-9F74-5762C1F7A32A}"/>
              </a:ext>
            </a:extLst>
          </p:cNvPr>
          <p:cNvSpPr>
            <a:spLocks noGrp="1"/>
          </p:cNvSpPr>
          <p:nvPr>
            <p:ph type="subTitle" idx="1"/>
          </p:nvPr>
        </p:nvSpPr>
        <p:spPr>
          <a:xfrm>
            <a:off x="5943600" y="5786438"/>
            <a:ext cx="6400800" cy="1752600"/>
          </a:xfrm>
        </p:spPr>
        <p:txBody>
          <a:bodyPr/>
          <a:lstStyle/>
          <a:p>
            <a:pPr algn="l"/>
            <a:r>
              <a:rPr lang="sl-SI" altLang="sl-SI" sz="2400">
                <a:solidFill>
                  <a:schemeClr val="tx1"/>
                </a:solidFill>
              </a:rPr>
              <a:t>Katja Muc, 1.a</a:t>
            </a:r>
          </a:p>
          <a:p>
            <a:pPr algn="l"/>
            <a:r>
              <a:rPr lang="sl-SI" altLang="sl-SI" sz="2400">
                <a:solidFill>
                  <a:schemeClr val="tx1"/>
                </a:solidFill>
              </a:rPr>
              <a:t>Gimnazija Šiška, 2011</a:t>
            </a:r>
          </a:p>
        </p:txBody>
      </p:sp>
      <p:sp>
        <p:nvSpPr>
          <p:cNvPr id="7" name="Pravokotnik 6">
            <a:extLst>
              <a:ext uri="{FF2B5EF4-FFF2-40B4-BE49-F238E27FC236}">
                <a16:creationId xmlns:a16="http://schemas.microsoft.com/office/drawing/2014/main" id="{86C3040F-EE30-4331-83E2-9240D00E52C3}"/>
              </a:ext>
            </a:extLst>
          </p:cNvPr>
          <p:cNvSpPr/>
          <p:nvPr/>
        </p:nvSpPr>
        <p:spPr>
          <a:xfrm>
            <a:off x="4786314" y="3000372"/>
            <a:ext cx="3929090" cy="1938992"/>
          </a:xfrm>
          <a:prstGeom prst="rect">
            <a:avLst/>
          </a:prstGeom>
          <a:noFill/>
        </p:spPr>
        <p:txBody>
          <a:bodyPr>
            <a:spAutoFit/>
          </a:bodyPr>
          <a:lstStyle/>
          <a:p>
            <a:pPr algn="ctr" fontAlgn="auto">
              <a:spcBef>
                <a:spcPts val="0"/>
              </a:spcBef>
              <a:spcAft>
                <a:spcPts val="0"/>
              </a:spcAft>
              <a:defRPr/>
            </a:pPr>
            <a:r>
              <a:rPr lang="sl-SI" sz="6000" b="1" u="sng"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2700000" algn="tl">
                    <a:srgbClr val="000000">
                      <a:alpha val="43137"/>
                    </a:srgbClr>
                  </a:outerShdw>
                </a:effectLst>
                <a:latin typeface="+mn-lt"/>
                <a:cs typeface="+mn-cs"/>
              </a:rPr>
              <a:t>HALOGENI ELEMENTI </a:t>
            </a:r>
          </a:p>
        </p:txBody>
      </p:sp>
    </p:spTree>
  </p:cSld>
  <p:clrMapOvr>
    <a:masterClrMapping/>
  </p:clrMapOvr>
  <p:transition>
    <p:wheel spokes="3"/>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EFA09307-DD41-4049-B3B3-FB7C6F7322F3}"/>
              </a:ext>
            </a:extLst>
          </p:cNvPr>
          <p:cNvSpPr>
            <a:spLocks noGrp="1"/>
          </p:cNvSpPr>
          <p:nvPr>
            <p:ph idx="1"/>
          </p:nvPr>
        </p:nvSpPr>
        <p:spPr/>
        <p:txBody>
          <a:bodyPr rtlCol="0">
            <a:normAutofit fontScale="92500" lnSpcReduction="10000"/>
          </a:bodyPr>
          <a:lstStyle/>
          <a:p>
            <a:pPr fontAlgn="auto">
              <a:spcAft>
                <a:spcPts val="0"/>
              </a:spcAft>
              <a:defRPr/>
            </a:pPr>
            <a:r>
              <a:rPr lang="sl-SI" dirty="0"/>
              <a:t>Rad plavaš? </a:t>
            </a:r>
          </a:p>
          <a:p>
            <a:pPr fontAlgn="auto">
              <a:spcAft>
                <a:spcPts val="0"/>
              </a:spcAft>
              <a:defRPr/>
            </a:pPr>
            <a:r>
              <a:rPr lang="sl-SI" dirty="0"/>
              <a:t>Vsakdo pozna vonj po kloru, ki ga začutimo, ko vstopimo v bazen. Tega vonja se navzamejo naši lasje, kopalke in koža. Zaradi klora v vodi nas lahko pečejo oči. To snov dajejo v                       bazen, da se v bazenski vodi ne                     okužimo s kakšno boleznijo, včasih                         pa so klor uporabljali kot strupen plin. </a:t>
            </a:r>
          </a:p>
          <a:p>
            <a:pPr fontAlgn="auto">
              <a:spcAft>
                <a:spcPts val="0"/>
              </a:spcAft>
              <a:buFont typeface="Arial" panose="020B0604020202020204" pitchFamily="34" charset="0"/>
              <a:buNone/>
              <a:defRPr/>
            </a:pPr>
            <a:r>
              <a:rPr lang="sl-SI" dirty="0"/>
              <a:t>    Na srečo ga je v bazenih tako malo, da </a:t>
            </a:r>
          </a:p>
          <a:p>
            <a:pPr fontAlgn="auto">
              <a:spcAft>
                <a:spcPts val="0"/>
              </a:spcAft>
              <a:buFont typeface="Arial" panose="020B0604020202020204" pitchFamily="34" charset="0"/>
              <a:buNone/>
              <a:defRPr/>
            </a:pPr>
            <a:r>
              <a:rPr lang="sl-SI" dirty="0"/>
              <a:t>    nam ne more škoditi </a:t>
            </a:r>
          </a:p>
        </p:txBody>
      </p:sp>
      <p:sp>
        <p:nvSpPr>
          <p:cNvPr id="4" name="Pravokotnik 3">
            <a:extLst>
              <a:ext uri="{FF2B5EF4-FFF2-40B4-BE49-F238E27FC236}">
                <a16:creationId xmlns:a16="http://schemas.microsoft.com/office/drawing/2014/main" id="{C3893E6F-83E2-47AA-A2DB-5F39851063F1}"/>
              </a:ext>
            </a:extLst>
          </p:cNvPr>
          <p:cNvSpPr/>
          <p:nvPr/>
        </p:nvSpPr>
        <p:spPr>
          <a:xfrm>
            <a:off x="3428992" y="357166"/>
            <a:ext cx="1936044" cy="923330"/>
          </a:xfrm>
          <a:prstGeom prst="rect">
            <a:avLst/>
          </a:prstGeom>
          <a:noFill/>
        </p:spPr>
        <p:txBody>
          <a:bodyPr wrap="none">
            <a:spAutoFit/>
          </a:bodyPr>
          <a:lstStyle/>
          <a:p>
            <a:pPr algn="ctr" fontAlgn="auto">
              <a:spcBef>
                <a:spcPts val="0"/>
              </a:spcBef>
              <a:spcAft>
                <a:spcPts val="0"/>
              </a:spcAft>
              <a:defRPr/>
            </a:pPr>
            <a:r>
              <a:rPr lang="sl-SI"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UVOD</a:t>
            </a:r>
          </a:p>
        </p:txBody>
      </p:sp>
    </p:spTree>
  </p:cSld>
  <p:clrMapOvr>
    <a:masterClrMapping/>
  </p:clrMapOvr>
  <p:transition>
    <p:wheel spokes="3"/>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098" name="Slika 4" descr="2.jpg">
            <a:extLst>
              <a:ext uri="{FF2B5EF4-FFF2-40B4-BE49-F238E27FC236}">
                <a16:creationId xmlns:a16="http://schemas.microsoft.com/office/drawing/2014/main" id="{0860A071-223F-486A-8B50-6374CEFDA02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00625" y="4143375"/>
            <a:ext cx="3894138"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Ograda vsebine 2">
            <a:extLst>
              <a:ext uri="{FF2B5EF4-FFF2-40B4-BE49-F238E27FC236}">
                <a16:creationId xmlns:a16="http://schemas.microsoft.com/office/drawing/2014/main" id="{16922474-2BBA-46EA-9A6C-1E3BA08747A1}"/>
              </a:ext>
            </a:extLst>
          </p:cNvPr>
          <p:cNvSpPr>
            <a:spLocks noGrp="1"/>
          </p:cNvSpPr>
          <p:nvPr>
            <p:ph idx="1"/>
          </p:nvPr>
        </p:nvSpPr>
        <p:spPr>
          <a:xfrm>
            <a:off x="428625" y="1714500"/>
            <a:ext cx="8229600" cy="4525963"/>
          </a:xfrm>
        </p:spPr>
        <p:txBody>
          <a:bodyPr/>
          <a:lstStyle/>
          <a:p>
            <a:r>
              <a:rPr lang="sl-SI" altLang="sl-SI"/>
              <a:t>Klor ima veliko značilnih lastnosti halogenih elementov, ki tvorijo sedmo skupino periodnega sistema. Elementi iste skupine so si med seboj podobni, vendar se navzdol po skupini postopoma spreminjajo. Prvi element fluor je zelo reaktiven, zadnji element astat pa je zelo radioaktiven in se v naravni ne pojavlja.  </a:t>
            </a:r>
          </a:p>
        </p:txBody>
      </p:sp>
      <p:sp>
        <p:nvSpPr>
          <p:cNvPr id="4" name="Pravokotnik 3">
            <a:extLst>
              <a:ext uri="{FF2B5EF4-FFF2-40B4-BE49-F238E27FC236}">
                <a16:creationId xmlns:a16="http://schemas.microsoft.com/office/drawing/2014/main" id="{8B659B1A-5D76-4D72-BCD9-0D560877FD4B}"/>
              </a:ext>
            </a:extLst>
          </p:cNvPr>
          <p:cNvSpPr/>
          <p:nvPr/>
        </p:nvSpPr>
        <p:spPr>
          <a:xfrm>
            <a:off x="500034" y="500042"/>
            <a:ext cx="8069390" cy="769441"/>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sl-SI" sz="4400" b="1" dirty="0">
                <a:ln/>
                <a:solidFill>
                  <a:srgbClr val="C00000"/>
                </a:solidFill>
                <a:latin typeface="+mn-lt"/>
                <a:cs typeface="+mn-cs"/>
              </a:rPr>
              <a:t>KLOR – značilen halogeni element</a:t>
            </a:r>
          </a:p>
        </p:txBody>
      </p:sp>
    </p:spTree>
  </p:cSld>
  <p:clrMapOvr>
    <a:masterClrMapping/>
  </p:clrMapOvr>
  <p:transition>
    <p:wheel spokes="3"/>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AB131405-8138-4BCB-AD70-3E1C8237076A}"/>
              </a:ext>
            </a:extLst>
          </p:cNvPr>
          <p:cNvSpPr>
            <a:spLocks noGrp="1"/>
          </p:cNvSpPr>
          <p:nvPr>
            <p:ph type="title"/>
          </p:nvPr>
        </p:nvSpPr>
        <p:spPr/>
        <p:txBody>
          <a:bodyPr/>
          <a:lstStyle/>
          <a:p>
            <a:r>
              <a:rPr lang="sl-SI" altLang="sl-SI"/>
              <a:t>Lastnosti halogenih elementov</a:t>
            </a:r>
          </a:p>
        </p:txBody>
      </p:sp>
      <p:sp>
        <p:nvSpPr>
          <p:cNvPr id="3" name="Ograda vsebine 2">
            <a:extLst>
              <a:ext uri="{FF2B5EF4-FFF2-40B4-BE49-F238E27FC236}">
                <a16:creationId xmlns:a16="http://schemas.microsoft.com/office/drawing/2014/main" id="{4C50C6CF-68C6-4546-AA87-6FE0FF37C61E}"/>
              </a:ext>
            </a:extLst>
          </p:cNvPr>
          <p:cNvSpPr>
            <a:spLocks noGrp="1"/>
          </p:cNvSpPr>
          <p:nvPr>
            <p:ph idx="1"/>
          </p:nvPr>
        </p:nvSpPr>
        <p:spPr/>
        <p:txBody>
          <a:bodyPr rtlCol="0">
            <a:normAutofit fontScale="85000" lnSpcReduction="20000"/>
          </a:bodyPr>
          <a:lstStyle/>
          <a:p>
            <a:pPr fontAlgn="auto">
              <a:spcAft>
                <a:spcPts val="0"/>
              </a:spcAft>
              <a:defRPr/>
            </a:pPr>
            <a:r>
              <a:rPr lang="sl-SI" dirty="0"/>
              <a:t>So strupeni in imajo neprijeten vonj </a:t>
            </a:r>
          </a:p>
          <a:p>
            <a:pPr fontAlgn="auto">
              <a:spcAft>
                <a:spcPts val="0"/>
              </a:spcAft>
              <a:defRPr/>
            </a:pPr>
            <a:r>
              <a:rPr lang="sl-SI" dirty="0"/>
              <a:t>So nekovine</a:t>
            </a:r>
          </a:p>
          <a:p>
            <a:pPr fontAlgn="auto">
              <a:spcAft>
                <a:spcPts val="0"/>
              </a:spcAft>
              <a:defRPr/>
            </a:pPr>
            <a:r>
              <a:rPr lang="sl-SI" dirty="0"/>
              <a:t>Tvorijo </a:t>
            </a:r>
            <a:r>
              <a:rPr lang="sl-SI" dirty="0" err="1"/>
              <a:t>dvoatomne</a:t>
            </a:r>
            <a:r>
              <a:rPr lang="sl-SI" dirty="0"/>
              <a:t> molekule na primer :</a:t>
            </a:r>
          </a:p>
          <a:p>
            <a:pPr fontAlgn="auto">
              <a:spcAft>
                <a:spcPts val="0"/>
              </a:spcAft>
              <a:defRPr/>
            </a:pPr>
            <a:r>
              <a:rPr lang="sl-SI" dirty="0"/>
              <a:t>Pogosto tvorijo spojine s podobnimi formulami ( NaCl, </a:t>
            </a:r>
            <a:r>
              <a:rPr lang="sl-SI" dirty="0" err="1"/>
              <a:t>NaBr</a:t>
            </a:r>
            <a:r>
              <a:rPr lang="sl-SI" dirty="0"/>
              <a:t>, </a:t>
            </a:r>
            <a:r>
              <a:rPr lang="sl-SI" dirty="0" err="1"/>
              <a:t>NaCI</a:t>
            </a:r>
            <a:r>
              <a:rPr lang="sl-SI" dirty="0"/>
              <a:t>,…)</a:t>
            </a:r>
          </a:p>
          <a:p>
            <a:pPr fontAlgn="auto">
              <a:spcAft>
                <a:spcPts val="0"/>
              </a:spcAft>
              <a:defRPr/>
            </a:pPr>
            <a:r>
              <a:rPr lang="sl-SI" dirty="0"/>
              <a:t>S kovinami tvorijo soli</a:t>
            </a:r>
          </a:p>
          <a:p>
            <a:pPr fontAlgn="auto">
              <a:spcAft>
                <a:spcPts val="0"/>
              </a:spcAft>
              <a:defRPr/>
            </a:pPr>
            <a:r>
              <a:rPr lang="sl-SI" dirty="0"/>
              <a:t>Ioni imajo naboj 1⁻ ( </a:t>
            </a:r>
            <a:r>
              <a:rPr lang="sl-SI" dirty="0" err="1"/>
              <a:t>Cl</a:t>
            </a:r>
            <a:r>
              <a:rPr lang="sl-SI" dirty="0"/>
              <a:t>⁻, </a:t>
            </a:r>
            <a:r>
              <a:rPr lang="sl-SI" dirty="0" err="1"/>
              <a:t>Br</a:t>
            </a:r>
            <a:r>
              <a:rPr lang="sl-SI" dirty="0"/>
              <a:t>⁻, I⁻ )</a:t>
            </a:r>
          </a:p>
          <a:p>
            <a:pPr fontAlgn="auto">
              <a:spcAft>
                <a:spcPts val="0"/>
              </a:spcAft>
              <a:defRPr/>
            </a:pPr>
            <a:endParaRPr lang="sl-SI" dirty="0"/>
          </a:p>
          <a:p>
            <a:pPr fontAlgn="auto">
              <a:spcAft>
                <a:spcPts val="0"/>
              </a:spcAft>
              <a:defRPr/>
            </a:pPr>
            <a:r>
              <a:rPr lang="sl-SI" dirty="0"/>
              <a:t>Najbolj znana sol je navadna kuhinjska sol NaCl. Vsebuje klor v obliki iona </a:t>
            </a:r>
            <a:r>
              <a:rPr lang="sl-SI" dirty="0" err="1"/>
              <a:t>Cl</a:t>
            </a:r>
            <a:r>
              <a:rPr lang="sl-SI" dirty="0"/>
              <a:t>⁻. Drugi halogeni elementi tvorijo podobne soli : natrijev bromid in natrijev jodid. </a:t>
            </a:r>
          </a:p>
          <a:p>
            <a:pPr fontAlgn="auto">
              <a:spcAft>
                <a:spcPts val="0"/>
              </a:spcAft>
              <a:defRPr/>
            </a:pPr>
            <a:endParaRPr lang="sl-SI" dirty="0"/>
          </a:p>
        </p:txBody>
      </p:sp>
    </p:spTree>
  </p:cSld>
  <p:clrMapOvr>
    <a:masterClrMapping/>
  </p:clrMapOvr>
  <p:transition>
    <p:wheel spokes="3"/>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Ograda vsebine 2">
            <a:extLst>
              <a:ext uri="{FF2B5EF4-FFF2-40B4-BE49-F238E27FC236}">
                <a16:creationId xmlns:a16="http://schemas.microsoft.com/office/drawing/2014/main" id="{37022043-09FE-4584-AB0F-4EBA224A0DA2}"/>
              </a:ext>
            </a:extLst>
          </p:cNvPr>
          <p:cNvSpPr>
            <a:spLocks noGrp="1"/>
          </p:cNvSpPr>
          <p:nvPr>
            <p:ph idx="1"/>
          </p:nvPr>
        </p:nvSpPr>
        <p:spPr>
          <a:xfrm>
            <a:off x="428625" y="2143125"/>
            <a:ext cx="8229600" cy="4525963"/>
          </a:xfrm>
        </p:spPr>
        <p:txBody>
          <a:bodyPr/>
          <a:lstStyle/>
          <a:p>
            <a:r>
              <a:rPr lang="sl-SI" altLang="sl-SI"/>
              <a:t>Vsi halogeni elementi tvorijo spojine z vodikom, na primer vodikov klorid, HCl, vodikov bromid HBr, vodikov jodid HI. Vse te spojine so plini, dobro topni v vodi. Vodne raztopine vodikovih halogenidov so kisline. Na primer: vodikov klorid, HCl (g), se raztopi v vodi in dobimo klorovodikovo kislino HCl (aq).  </a:t>
            </a:r>
          </a:p>
        </p:txBody>
      </p:sp>
      <p:sp>
        <p:nvSpPr>
          <p:cNvPr id="4" name="Pravokotnik 3">
            <a:extLst>
              <a:ext uri="{FF2B5EF4-FFF2-40B4-BE49-F238E27FC236}">
                <a16:creationId xmlns:a16="http://schemas.microsoft.com/office/drawing/2014/main" id="{EC9C865C-C220-4124-8E73-D44D170BABD5}"/>
              </a:ext>
            </a:extLst>
          </p:cNvPr>
          <p:cNvSpPr/>
          <p:nvPr/>
        </p:nvSpPr>
        <p:spPr>
          <a:xfrm>
            <a:off x="1785918" y="357166"/>
            <a:ext cx="5707909" cy="1569660"/>
          </a:xfrm>
          <a:prstGeom prst="rect">
            <a:avLst/>
          </a:prstGeom>
          <a:noFill/>
        </p:spPr>
        <p:txBody>
          <a:bodyPr wrap="none">
            <a:spAutoFit/>
          </a:bodyPr>
          <a:lstStyle/>
          <a:p>
            <a:pPr algn="ctr" fontAlgn="auto">
              <a:spcBef>
                <a:spcPts val="0"/>
              </a:spcBef>
              <a:spcAft>
                <a:spcPts val="0"/>
              </a:spcAft>
              <a:defRPr/>
            </a:pPr>
            <a:r>
              <a:rPr lang="sl-SI"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Spojine med vodikom</a:t>
            </a:r>
          </a:p>
          <a:p>
            <a:pPr algn="ctr" fontAlgn="auto">
              <a:spcBef>
                <a:spcPts val="0"/>
              </a:spcBef>
              <a:spcAft>
                <a:spcPts val="0"/>
              </a:spcAft>
              <a:defRPr/>
            </a:pPr>
            <a:r>
              <a:rPr lang="sl-SI"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in halogeni</a:t>
            </a:r>
          </a:p>
        </p:txBody>
      </p:sp>
    </p:spTree>
  </p:cSld>
  <p:clrMapOvr>
    <a:masterClrMapping/>
  </p:clrMapOvr>
  <p:transition>
    <p:wheel spokes="3"/>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grada vsebine 4">
            <a:extLst>
              <a:ext uri="{FF2B5EF4-FFF2-40B4-BE49-F238E27FC236}">
                <a16:creationId xmlns:a16="http://schemas.microsoft.com/office/drawing/2014/main" id="{E743FA10-64AC-417D-898D-F6CDA1A37554}"/>
              </a:ext>
            </a:extLst>
          </p:cNvPr>
          <p:cNvGraphicFramePr>
            <a:graphicFrameLocks noGrp="1"/>
          </p:cNvGraphicFramePr>
          <p:nvPr>
            <p:ph idx="1"/>
          </p:nvPr>
        </p:nvGraphicFramePr>
        <p:xfrm>
          <a:off x="-50800" y="1663700"/>
          <a:ext cx="4816475" cy="3459163"/>
        </p:xfrm>
        <a:graphic>
          <a:graphicData uri="http://schemas.openxmlformats.org/presentationml/2006/ole">
            <mc:AlternateContent xmlns:mc="http://schemas.openxmlformats.org/markup-compatibility/2006">
              <mc:Choice xmlns:v="urn:schemas-microsoft-com:vml" Requires="v">
                <p:oleObj spid="_x0000_s7174" r:id="rId3" imgW="4816257" imgH="3456732" progId="Excel.Chart.8">
                  <p:embed/>
                </p:oleObj>
              </mc:Choice>
              <mc:Fallback>
                <p:oleObj r:id="rId3" imgW="4816257" imgH="3456732" progId="Excel.Chart.8">
                  <p:embed/>
                  <p:pic>
                    <p:nvPicPr>
                      <p:cNvPr id="0" name="Ograda vsebine 4"/>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 y="1663700"/>
                        <a:ext cx="4816475" cy="3459163"/>
                      </a:xfrm>
                      <a:prstGeom prst="rect">
                        <a:avLst/>
                      </a:prstGeom>
                    </p:spPr>
                  </p:pic>
                </p:oleObj>
              </mc:Fallback>
            </mc:AlternateContent>
          </a:graphicData>
        </a:graphic>
      </p:graphicFrame>
      <p:sp>
        <p:nvSpPr>
          <p:cNvPr id="4" name="Pravokotnik 3">
            <a:extLst>
              <a:ext uri="{FF2B5EF4-FFF2-40B4-BE49-F238E27FC236}">
                <a16:creationId xmlns:a16="http://schemas.microsoft.com/office/drawing/2014/main" id="{03577921-6345-4066-B5FF-37AA2954C8A0}"/>
              </a:ext>
            </a:extLst>
          </p:cNvPr>
          <p:cNvSpPr/>
          <p:nvPr/>
        </p:nvSpPr>
        <p:spPr>
          <a:xfrm>
            <a:off x="1312540" y="285728"/>
            <a:ext cx="6706964" cy="1446550"/>
          </a:xfrm>
          <a:prstGeom prst="rect">
            <a:avLst/>
          </a:prstGeom>
          <a:noFill/>
        </p:spPr>
        <p:txBody>
          <a:bodyPr wrap="none">
            <a:spAutoFit/>
          </a:bodyPr>
          <a:lstStyle/>
          <a:p>
            <a:pPr algn="ctr" fontAlgn="auto">
              <a:spcBef>
                <a:spcPts val="0"/>
              </a:spcBef>
              <a:spcAft>
                <a:spcPts val="0"/>
              </a:spcAft>
              <a:defRPr/>
            </a:pPr>
            <a:r>
              <a:rPr lang="sl-SI"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Razlike med halogenimi </a:t>
            </a:r>
          </a:p>
          <a:p>
            <a:pPr algn="ctr" fontAlgn="auto">
              <a:spcBef>
                <a:spcPts val="0"/>
              </a:spcBef>
              <a:spcAft>
                <a:spcPts val="0"/>
              </a:spcAft>
              <a:defRPr/>
            </a:pPr>
            <a:r>
              <a:rPr lang="sl-SI"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Elementi </a:t>
            </a:r>
          </a:p>
        </p:txBody>
      </p:sp>
      <p:sp>
        <p:nvSpPr>
          <p:cNvPr id="7172" name="PoljeZBesedilom 7">
            <a:extLst>
              <a:ext uri="{FF2B5EF4-FFF2-40B4-BE49-F238E27FC236}">
                <a16:creationId xmlns:a16="http://schemas.microsoft.com/office/drawing/2014/main" id="{4F63BB8E-D0E4-4C81-88C4-0F2C410012D0}"/>
              </a:ext>
            </a:extLst>
          </p:cNvPr>
          <p:cNvSpPr txBox="1">
            <a:spLocks noChangeArrowheads="1"/>
          </p:cNvSpPr>
          <p:nvPr/>
        </p:nvSpPr>
        <p:spPr bwMode="auto">
          <a:xfrm>
            <a:off x="4786313" y="1928813"/>
            <a:ext cx="3786187"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2800"/>
              <a:t>Spreminjanje agregatnih stanj navzdol po skupini, od plina do tekočine in trdne snovi. Na sliki je prikazana primerjava vrelišč halogenih elementov. Postopoma se spreminja tudi intenzivnost in barve od blede do temne. </a:t>
            </a:r>
          </a:p>
        </p:txBody>
      </p:sp>
    </p:spTree>
  </p:cSld>
  <p:clrMapOvr>
    <a:masterClrMapping/>
  </p:clrMapOvr>
  <p:transition>
    <p:wheel spokes="3"/>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a:extLst>
              <a:ext uri="{FF2B5EF4-FFF2-40B4-BE49-F238E27FC236}">
                <a16:creationId xmlns:a16="http://schemas.microsoft.com/office/drawing/2014/main" id="{7BDA5CF3-C872-470A-9354-46E61D13FDF7}"/>
              </a:ext>
            </a:extLst>
          </p:cNvPr>
          <p:cNvSpPr/>
          <p:nvPr/>
        </p:nvSpPr>
        <p:spPr>
          <a:xfrm>
            <a:off x="2214546" y="214290"/>
            <a:ext cx="4996111" cy="1323439"/>
          </a:xfrm>
          <a:prstGeom prst="rect">
            <a:avLst/>
          </a:prstGeom>
          <a:noFill/>
        </p:spPr>
        <p:txBody>
          <a:bodyPr wrap="none">
            <a:spAutoFit/>
          </a:bodyPr>
          <a:lstStyle/>
          <a:p>
            <a:pPr algn="ctr" fontAlgn="auto">
              <a:spcBef>
                <a:spcPts val="0"/>
              </a:spcBef>
              <a:spcAft>
                <a:spcPts val="0"/>
              </a:spcAft>
              <a:defRPr/>
            </a:pPr>
            <a:r>
              <a:rPr lang="sl-SI" sz="4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Kemijska reaktivnost </a:t>
            </a:r>
          </a:p>
          <a:p>
            <a:pPr algn="ctr" fontAlgn="auto">
              <a:spcBef>
                <a:spcPts val="0"/>
              </a:spcBef>
              <a:spcAft>
                <a:spcPts val="0"/>
              </a:spcAft>
              <a:defRPr/>
            </a:pPr>
            <a:r>
              <a:rPr lang="sl-SI" sz="4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halogenih elementov</a:t>
            </a:r>
          </a:p>
        </p:txBody>
      </p:sp>
      <p:graphicFrame>
        <p:nvGraphicFramePr>
          <p:cNvPr id="5" name="Tabela 4">
            <a:extLst>
              <a:ext uri="{FF2B5EF4-FFF2-40B4-BE49-F238E27FC236}">
                <a16:creationId xmlns:a16="http://schemas.microsoft.com/office/drawing/2014/main" id="{494E139F-B67C-425E-8B56-A4277D5F58E7}"/>
              </a:ext>
            </a:extLst>
          </p:cNvPr>
          <p:cNvGraphicFramePr>
            <a:graphicFrameLocks noGrp="1"/>
          </p:cNvGraphicFramePr>
          <p:nvPr/>
        </p:nvGraphicFramePr>
        <p:xfrm>
          <a:off x="928662" y="1785926"/>
          <a:ext cx="7429552" cy="4626616"/>
        </p:xfrm>
        <a:graphic>
          <a:graphicData uri="http://schemas.openxmlformats.org/drawingml/2006/table">
            <a:tbl>
              <a:tblPr firstRow="1" bandRow="1">
                <a:tableStyleId>{3C2FFA5D-87B4-456A-9821-1D502468CF0F}</a:tableStyleId>
              </a:tblPr>
              <a:tblGrid>
                <a:gridCol w="1857388">
                  <a:extLst>
                    <a:ext uri="{9D8B030D-6E8A-4147-A177-3AD203B41FA5}">
                      <a16:colId xmlns:a16="http://schemas.microsoft.com/office/drawing/2014/main" val="20000"/>
                    </a:ext>
                  </a:extLst>
                </a:gridCol>
                <a:gridCol w="1857388">
                  <a:extLst>
                    <a:ext uri="{9D8B030D-6E8A-4147-A177-3AD203B41FA5}">
                      <a16:colId xmlns:a16="http://schemas.microsoft.com/office/drawing/2014/main" val="20001"/>
                    </a:ext>
                  </a:extLst>
                </a:gridCol>
                <a:gridCol w="1857388">
                  <a:extLst>
                    <a:ext uri="{9D8B030D-6E8A-4147-A177-3AD203B41FA5}">
                      <a16:colId xmlns:a16="http://schemas.microsoft.com/office/drawing/2014/main" val="20002"/>
                    </a:ext>
                  </a:extLst>
                </a:gridCol>
                <a:gridCol w="1857388">
                  <a:extLst>
                    <a:ext uri="{9D8B030D-6E8A-4147-A177-3AD203B41FA5}">
                      <a16:colId xmlns:a16="http://schemas.microsoft.com/office/drawing/2014/main" val="20003"/>
                    </a:ext>
                  </a:extLst>
                </a:gridCol>
              </a:tblGrid>
              <a:tr h="627430">
                <a:tc>
                  <a:txBody>
                    <a:bodyPr/>
                    <a:lstStyle/>
                    <a:p>
                      <a:r>
                        <a:rPr lang="sl-SI" sz="2400" dirty="0"/>
                        <a:t>REAKCIJA</a:t>
                      </a:r>
                    </a:p>
                  </a:txBody>
                  <a:tcPr/>
                </a:tc>
                <a:tc>
                  <a:txBody>
                    <a:bodyPr/>
                    <a:lstStyle/>
                    <a:p>
                      <a:pPr algn="ctr"/>
                      <a:endParaRPr lang="sl-SI" dirty="0"/>
                    </a:p>
                    <a:p>
                      <a:pPr algn="ctr"/>
                      <a:r>
                        <a:rPr lang="sl-SI" sz="2400" dirty="0"/>
                        <a:t>KLOR</a:t>
                      </a:r>
                    </a:p>
                  </a:txBody>
                  <a:tcPr/>
                </a:tc>
                <a:tc>
                  <a:txBody>
                    <a:bodyPr/>
                    <a:lstStyle/>
                    <a:p>
                      <a:endParaRPr lang="sl-SI" sz="1800" dirty="0"/>
                    </a:p>
                    <a:p>
                      <a:pPr algn="ctr"/>
                      <a:r>
                        <a:rPr lang="sl-SI" sz="2400" dirty="0"/>
                        <a:t>BROM</a:t>
                      </a:r>
                    </a:p>
                  </a:txBody>
                  <a:tcPr/>
                </a:tc>
                <a:tc>
                  <a:txBody>
                    <a:bodyPr/>
                    <a:lstStyle/>
                    <a:p>
                      <a:endParaRPr lang="sl-SI" dirty="0"/>
                    </a:p>
                    <a:p>
                      <a:pPr algn="ctr"/>
                      <a:r>
                        <a:rPr lang="sl-SI" sz="2400" dirty="0"/>
                        <a:t>JOD</a:t>
                      </a:r>
                    </a:p>
                  </a:txBody>
                  <a:tcPr/>
                </a:tc>
                <a:extLst>
                  <a:ext uri="{0D108BD9-81ED-4DB2-BD59-A6C34878D82A}">
                    <a16:rowId xmlns:a16="http://schemas.microsoft.com/office/drawing/2014/main" val="10000"/>
                  </a:ext>
                </a:extLst>
              </a:tr>
              <a:tr h="684214">
                <a:tc>
                  <a:txBody>
                    <a:bodyPr/>
                    <a:lstStyle/>
                    <a:p>
                      <a:endParaRPr lang="sl-SI" dirty="0"/>
                    </a:p>
                    <a:p>
                      <a:r>
                        <a:rPr lang="sl-SI" baseline="0" dirty="0"/>
                        <a:t>Z barvili  : </a:t>
                      </a:r>
                    </a:p>
                  </a:txBody>
                  <a:tcPr/>
                </a:tc>
                <a:tc>
                  <a:txBody>
                    <a:bodyPr/>
                    <a:lstStyle/>
                    <a:p>
                      <a:r>
                        <a:rPr lang="sl-SI" dirty="0"/>
                        <a:t>hitro </a:t>
                      </a:r>
                    </a:p>
                    <a:p>
                      <a:r>
                        <a:rPr lang="sl-SI" dirty="0"/>
                        <a:t>razbarva</a:t>
                      </a:r>
                    </a:p>
                  </a:txBody>
                  <a:tcPr/>
                </a:tc>
                <a:tc>
                  <a:txBody>
                    <a:bodyPr/>
                    <a:lstStyle/>
                    <a:p>
                      <a:r>
                        <a:rPr lang="sl-SI" dirty="0"/>
                        <a:t>počasi</a:t>
                      </a:r>
                    </a:p>
                    <a:p>
                      <a:r>
                        <a:rPr lang="sl-SI" baseline="0" dirty="0"/>
                        <a:t>razbarva  </a:t>
                      </a:r>
                      <a:endParaRPr lang="sl-SI" dirty="0"/>
                    </a:p>
                  </a:txBody>
                  <a:tcPr/>
                </a:tc>
                <a:tc>
                  <a:txBody>
                    <a:bodyPr/>
                    <a:lstStyle/>
                    <a:p>
                      <a:r>
                        <a:rPr lang="sl-SI" dirty="0"/>
                        <a:t>zelo počasi razbarva </a:t>
                      </a:r>
                    </a:p>
                  </a:txBody>
                  <a:tcPr/>
                </a:tc>
                <a:extLst>
                  <a:ext uri="{0D108BD9-81ED-4DB2-BD59-A6C34878D82A}">
                    <a16:rowId xmlns:a16="http://schemas.microsoft.com/office/drawing/2014/main" val="10001"/>
                  </a:ext>
                </a:extLst>
              </a:tr>
              <a:tr h="993431">
                <a:tc>
                  <a:txBody>
                    <a:bodyPr/>
                    <a:lstStyle/>
                    <a:p>
                      <a:endParaRPr lang="sl-SI" dirty="0"/>
                    </a:p>
                    <a:p>
                      <a:r>
                        <a:rPr lang="sl-SI" dirty="0"/>
                        <a:t>Z železom</a:t>
                      </a:r>
                      <a:r>
                        <a:rPr lang="sl-SI" baseline="0" dirty="0"/>
                        <a:t> :</a:t>
                      </a:r>
                      <a:endParaRPr lang="sl-SI" dirty="0"/>
                    </a:p>
                  </a:txBody>
                  <a:tcPr/>
                </a:tc>
                <a:tc>
                  <a:txBody>
                    <a:bodyPr/>
                    <a:lstStyle/>
                    <a:p>
                      <a:r>
                        <a:rPr lang="sl-SI" sz="1400" dirty="0"/>
                        <a:t>Reakcija</a:t>
                      </a:r>
                      <a:r>
                        <a:rPr lang="sl-SI" sz="1400" baseline="0" dirty="0"/>
                        <a:t> zelo burno poteka če na začetku segrevamo železno volno in klor. Nastaja železov klorid .</a:t>
                      </a:r>
                    </a:p>
                  </a:txBody>
                  <a:tcPr/>
                </a:tc>
                <a:tc>
                  <a:txBody>
                    <a:bodyPr/>
                    <a:lstStyle/>
                    <a:p>
                      <a:r>
                        <a:rPr lang="sl-SI" sz="1400" dirty="0"/>
                        <a:t>Če železno volno in brom segrevamo reakcija enakomerno poteka.</a:t>
                      </a:r>
                      <a:r>
                        <a:rPr lang="sl-SI" sz="1400" baseline="0" dirty="0"/>
                        <a:t> Nastaja železov bromid. </a:t>
                      </a:r>
                      <a:endParaRPr lang="sl-SI" sz="1400" dirty="0"/>
                    </a:p>
                  </a:txBody>
                  <a:tcPr/>
                </a:tc>
                <a:tc>
                  <a:txBody>
                    <a:bodyPr/>
                    <a:lstStyle/>
                    <a:p>
                      <a:r>
                        <a:rPr lang="sl-SI" sz="1400" dirty="0"/>
                        <a:t>četudi</a:t>
                      </a:r>
                      <a:r>
                        <a:rPr lang="sl-SI" sz="1400" baseline="0" dirty="0"/>
                        <a:t> železno volno in jod neprestano segrevamo, reakcija telo počasi poteka. Nastaja železov jodid. </a:t>
                      </a:r>
                      <a:endParaRPr lang="sl-SI" sz="1400" dirty="0"/>
                    </a:p>
                  </a:txBody>
                  <a:tcPr/>
                </a:tc>
                <a:extLst>
                  <a:ext uri="{0D108BD9-81ED-4DB2-BD59-A6C34878D82A}">
                    <a16:rowId xmlns:a16="http://schemas.microsoft.com/office/drawing/2014/main" val="10002"/>
                  </a:ext>
                </a:extLst>
              </a:tr>
              <a:tr h="684214">
                <a:tc>
                  <a:txBody>
                    <a:bodyPr/>
                    <a:lstStyle/>
                    <a:p>
                      <a:endParaRPr lang="sl-SI" dirty="0"/>
                    </a:p>
                    <a:p>
                      <a:r>
                        <a:rPr lang="sl-SI" dirty="0"/>
                        <a:t>S kloridi : </a:t>
                      </a:r>
                    </a:p>
                  </a:txBody>
                  <a:tcPr/>
                </a:tc>
                <a:tc>
                  <a:txBody>
                    <a:bodyPr/>
                    <a:lstStyle/>
                    <a:p>
                      <a:endParaRPr lang="sl-SI" dirty="0"/>
                    </a:p>
                    <a:p>
                      <a:r>
                        <a:rPr lang="sl-SI" dirty="0"/>
                        <a:t>Ni</a:t>
                      </a:r>
                      <a:r>
                        <a:rPr lang="sl-SI" baseline="0" dirty="0"/>
                        <a:t> reakcije!</a:t>
                      </a:r>
                      <a:endParaRPr lang="sl-SI" dirty="0"/>
                    </a:p>
                  </a:txBody>
                  <a:tcPr/>
                </a:tc>
                <a:tc>
                  <a:txBody>
                    <a:bodyPr/>
                    <a:lstStyle/>
                    <a:p>
                      <a:endParaRPr lang="sl-SI" dirty="0"/>
                    </a:p>
                    <a:p>
                      <a:r>
                        <a:rPr lang="sl-SI" dirty="0"/>
                        <a:t>Ni reakcije!</a:t>
                      </a:r>
                    </a:p>
                  </a:txBody>
                  <a:tcPr/>
                </a:tc>
                <a:tc>
                  <a:txBody>
                    <a:bodyPr/>
                    <a:lstStyle/>
                    <a:p>
                      <a:endParaRPr lang="sl-SI" dirty="0"/>
                    </a:p>
                    <a:p>
                      <a:r>
                        <a:rPr lang="sl-SI" dirty="0"/>
                        <a:t>Ni reakcije!</a:t>
                      </a:r>
                    </a:p>
                  </a:txBody>
                  <a:tcPr/>
                </a:tc>
                <a:extLst>
                  <a:ext uri="{0D108BD9-81ED-4DB2-BD59-A6C34878D82A}">
                    <a16:rowId xmlns:a16="http://schemas.microsoft.com/office/drawing/2014/main" val="10003"/>
                  </a:ext>
                </a:extLst>
              </a:tr>
              <a:tr h="684214">
                <a:tc>
                  <a:txBody>
                    <a:bodyPr/>
                    <a:lstStyle/>
                    <a:p>
                      <a:endParaRPr lang="sl-SI" dirty="0"/>
                    </a:p>
                    <a:p>
                      <a:r>
                        <a:rPr lang="sl-SI" dirty="0"/>
                        <a:t>Z bromidi : </a:t>
                      </a:r>
                    </a:p>
                  </a:txBody>
                  <a:tcPr/>
                </a:tc>
                <a:tc>
                  <a:txBody>
                    <a:bodyPr/>
                    <a:lstStyle/>
                    <a:p>
                      <a:r>
                        <a:rPr lang="sl-SI" dirty="0"/>
                        <a:t>Izpodrine </a:t>
                      </a:r>
                    </a:p>
                    <a:p>
                      <a:r>
                        <a:rPr lang="sl-SI" dirty="0"/>
                        <a:t>Brom </a:t>
                      </a:r>
                    </a:p>
                  </a:txBody>
                  <a:tcPr/>
                </a:tc>
                <a:tc>
                  <a:txBody>
                    <a:bodyPr/>
                    <a:lstStyle/>
                    <a:p>
                      <a:endParaRPr lang="sl-SI" dirty="0"/>
                    </a:p>
                    <a:p>
                      <a:r>
                        <a:rPr lang="sl-SI" dirty="0"/>
                        <a:t>Ni reakcije!</a:t>
                      </a:r>
                    </a:p>
                  </a:txBody>
                  <a:tcPr/>
                </a:tc>
                <a:tc>
                  <a:txBody>
                    <a:bodyPr/>
                    <a:lstStyle/>
                    <a:p>
                      <a:endParaRPr lang="sl-SI" dirty="0"/>
                    </a:p>
                    <a:p>
                      <a:r>
                        <a:rPr lang="sl-SI" dirty="0"/>
                        <a:t>Ni</a:t>
                      </a:r>
                      <a:r>
                        <a:rPr lang="sl-SI" baseline="0" dirty="0"/>
                        <a:t> reakcije! </a:t>
                      </a:r>
                      <a:endParaRPr lang="sl-SI" dirty="0"/>
                    </a:p>
                  </a:txBody>
                  <a:tcPr/>
                </a:tc>
                <a:extLst>
                  <a:ext uri="{0D108BD9-81ED-4DB2-BD59-A6C34878D82A}">
                    <a16:rowId xmlns:a16="http://schemas.microsoft.com/office/drawing/2014/main" val="10004"/>
                  </a:ext>
                </a:extLst>
              </a:tr>
              <a:tr h="684214">
                <a:tc>
                  <a:txBody>
                    <a:bodyPr/>
                    <a:lstStyle/>
                    <a:p>
                      <a:endParaRPr lang="sl-SI" dirty="0"/>
                    </a:p>
                    <a:p>
                      <a:r>
                        <a:rPr lang="sl-SI" dirty="0"/>
                        <a:t>Z jodidi</a:t>
                      </a:r>
                      <a:r>
                        <a:rPr lang="sl-SI" baseline="0" dirty="0"/>
                        <a:t> </a:t>
                      </a:r>
                      <a:endParaRPr lang="sl-SI" dirty="0"/>
                    </a:p>
                  </a:txBody>
                  <a:tcPr/>
                </a:tc>
                <a:tc>
                  <a:txBody>
                    <a:bodyPr/>
                    <a:lstStyle/>
                    <a:p>
                      <a:r>
                        <a:rPr lang="sl-SI" dirty="0"/>
                        <a:t>Izpodrine</a:t>
                      </a:r>
                      <a:r>
                        <a:rPr lang="sl-SI" baseline="0" dirty="0"/>
                        <a:t> </a:t>
                      </a:r>
                    </a:p>
                    <a:p>
                      <a:r>
                        <a:rPr lang="sl-SI" baseline="0" dirty="0"/>
                        <a:t>jod</a:t>
                      </a:r>
                      <a:endParaRPr lang="sl-SI" dirty="0"/>
                    </a:p>
                  </a:txBody>
                  <a:tcPr/>
                </a:tc>
                <a:tc>
                  <a:txBody>
                    <a:bodyPr/>
                    <a:lstStyle/>
                    <a:p>
                      <a:r>
                        <a:rPr lang="sl-SI" dirty="0"/>
                        <a:t>Izpodrine </a:t>
                      </a:r>
                    </a:p>
                    <a:p>
                      <a:r>
                        <a:rPr lang="sl-SI" dirty="0"/>
                        <a:t>Jod</a:t>
                      </a:r>
                    </a:p>
                  </a:txBody>
                  <a:tcPr/>
                </a:tc>
                <a:tc>
                  <a:txBody>
                    <a:bodyPr/>
                    <a:lstStyle/>
                    <a:p>
                      <a:endParaRPr lang="sl-SI" dirty="0"/>
                    </a:p>
                    <a:p>
                      <a:r>
                        <a:rPr lang="sl-SI" dirty="0"/>
                        <a:t>Ni </a:t>
                      </a:r>
                      <a:r>
                        <a:rPr lang="sl-SI" dirty="0" err="1"/>
                        <a:t>rekacije</a:t>
                      </a:r>
                      <a:r>
                        <a:rPr lang="sl-SI" dirty="0"/>
                        <a:t>!</a:t>
                      </a:r>
                    </a:p>
                  </a:txBody>
                  <a:tcPr/>
                </a:tc>
                <a:extLst>
                  <a:ext uri="{0D108BD9-81ED-4DB2-BD59-A6C34878D82A}">
                    <a16:rowId xmlns:a16="http://schemas.microsoft.com/office/drawing/2014/main" val="10005"/>
                  </a:ext>
                </a:extLst>
              </a:tr>
            </a:tbl>
          </a:graphicData>
        </a:graphic>
      </p:graphicFrame>
    </p:spTree>
  </p:cSld>
  <p:clrMapOvr>
    <a:masterClrMapping/>
  </p:clrMapOvr>
  <p:transition>
    <p:wheel spokes="3"/>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5E776FCF-C4E8-4E28-AEA9-3C66569FB7CF}"/>
              </a:ext>
            </a:extLst>
          </p:cNvPr>
          <p:cNvSpPr>
            <a:spLocks noGrp="1"/>
          </p:cNvSpPr>
          <p:nvPr>
            <p:ph idx="1"/>
          </p:nvPr>
        </p:nvSpPr>
        <p:spPr>
          <a:xfrm>
            <a:off x="500063" y="2071688"/>
            <a:ext cx="8229600" cy="4525962"/>
          </a:xfrm>
        </p:spPr>
        <p:txBody>
          <a:bodyPr rtlCol="0">
            <a:normAutofit/>
          </a:bodyPr>
          <a:lstStyle/>
          <a:p>
            <a:pPr fontAlgn="auto">
              <a:spcAft>
                <a:spcPts val="0"/>
              </a:spcAft>
              <a:defRPr/>
            </a:pPr>
            <a:r>
              <a:rPr lang="sl-SI" dirty="0">
                <a:solidFill>
                  <a:srgbClr val="00B050"/>
                </a:solidFill>
              </a:rPr>
              <a:t>Fluor </a:t>
            </a:r>
            <a:r>
              <a:rPr lang="sl-SI" dirty="0"/>
              <a:t>: v zobni pasti in pitni vodi, teflonske ponve, potisni plin, hladilne tekočine</a:t>
            </a:r>
          </a:p>
          <a:p>
            <a:pPr fontAlgn="auto">
              <a:spcAft>
                <a:spcPts val="0"/>
              </a:spcAft>
              <a:defRPr/>
            </a:pPr>
            <a:r>
              <a:rPr lang="sl-SI" dirty="0">
                <a:solidFill>
                  <a:srgbClr val="00B0F0"/>
                </a:solidFill>
              </a:rPr>
              <a:t>Klor</a:t>
            </a:r>
            <a:r>
              <a:rPr lang="sl-SI" dirty="0"/>
              <a:t> : PVC, belilo, čiščenje vode, potisni plin, hladilne tekočine, topila za suho čiščenje           ( razmaščevanje ), razkužila, pesticidi. </a:t>
            </a:r>
          </a:p>
          <a:p>
            <a:pPr fontAlgn="auto">
              <a:spcAft>
                <a:spcPts val="0"/>
              </a:spcAft>
              <a:defRPr/>
            </a:pPr>
            <a:r>
              <a:rPr lang="sl-SI" dirty="0">
                <a:solidFill>
                  <a:schemeClr val="accent6">
                    <a:lumMod val="75000"/>
                  </a:schemeClr>
                </a:solidFill>
              </a:rPr>
              <a:t>Brom</a:t>
            </a:r>
            <a:r>
              <a:rPr lang="sl-SI" dirty="0"/>
              <a:t> : dodatek bencinu, snovi za gašenje </a:t>
            </a:r>
          </a:p>
          <a:p>
            <a:pPr fontAlgn="auto">
              <a:spcAft>
                <a:spcPts val="0"/>
              </a:spcAft>
              <a:defRPr/>
            </a:pPr>
            <a:r>
              <a:rPr lang="sl-SI" dirty="0">
                <a:solidFill>
                  <a:srgbClr val="7030A0"/>
                </a:solidFill>
              </a:rPr>
              <a:t>Jod </a:t>
            </a:r>
            <a:r>
              <a:rPr lang="sl-SI" dirty="0"/>
              <a:t>: antiseptiki, fotografski film.</a:t>
            </a:r>
          </a:p>
        </p:txBody>
      </p:sp>
      <p:sp>
        <p:nvSpPr>
          <p:cNvPr id="4" name="Pravokotnik 3">
            <a:extLst>
              <a:ext uri="{FF2B5EF4-FFF2-40B4-BE49-F238E27FC236}">
                <a16:creationId xmlns:a16="http://schemas.microsoft.com/office/drawing/2014/main" id="{2858901A-9148-4EB8-9184-D255DD55E936}"/>
              </a:ext>
            </a:extLst>
          </p:cNvPr>
          <p:cNvSpPr/>
          <p:nvPr/>
        </p:nvSpPr>
        <p:spPr>
          <a:xfrm>
            <a:off x="1643042" y="214290"/>
            <a:ext cx="5861092" cy="1569660"/>
          </a:xfrm>
          <a:prstGeom prst="rect">
            <a:avLst/>
          </a:prstGeom>
          <a:noFill/>
        </p:spPr>
        <p:txBody>
          <a:bodyPr wrap="none">
            <a:spAutoFit/>
          </a:bodyPr>
          <a:lstStyle/>
          <a:p>
            <a:pPr algn="ctr" fontAlgn="auto">
              <a:spcBef>
                <a:spcPts val="0"/>
              </a:spcBef>
              <a:spcAft>
                <a:spcPts val="0"/>
              </a:spcAft>
              <a:defRPr/>
            </a:pPr>
            <a:r>
              <a:rPr lang="sl-SI"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Uporabnost halogenih</a:t>
            </a:r>
          </a:p>
          <a:p>
            <a:pPr algn="ctr" fontAlgn="auto">
              <a:spcBef>
                <a:spcPts val="0"/>
              </a:spcBef>
              <a:spcAft>
                <a:spcPts val="0"/>
              </a:spcAft>
              <a:defRPr/>
            </a:pPr>
            <a:r>
              <a:rPr lang="sl-SI"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elementov </a:t>
            </a:r>
          </a:p>
        </p:txBody>
      </p:sp>
    </p:spTree>
  </p:cSld>
  <p:clrMapOvr>
    <a:masterClrMapping/>
  </p:clrMapOvr>
  <p:transition>
    <p:wheel spokes="3"/>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A42C1-8963-4DE3-9F15-C6F56B9BDF5D}"/>
              </a:ext>
            </a:extLst>
          </p:cNvPr>
          <p:cNvSpPr>
            <a:spLocks noGrp="1"/>
          </p:cNvSpPr>
          <p:nvPr>
            <p:ph type="title"/>
          </p:nvPr>
        </p:nvSpPr>
        <p:spPr/>
        <p:txBody>
          <a:bodyPr rtlCol="0">
            <a:normAutofit fontScale="90000"/>
          </a:bodyPr>
          <a:lstStyle/>
          <a:p>
            <a:pPr fontAlgn="auto">
              <a:spcAft>
                <a:spcPts val="0"/>
              </a:spcAft>
              <a:defRPr/>
            </a:pPr>
            <a:br>
              <a:rPr lang="sl-SI" dirty="0"/>
            </a:br>
            <a:r>
              <a:rPr lang="sl-SI" dirty="0"/>
              <a:t>VIRI</a:t>
            </a:r>
            <a:br>
              <a:rPr lang="sl-SI" dirty="0"/>
            </a:br>
            <a:endParaRPr lang="sl-SI" dirty="0"/>
          </a:p>
        </p:txBody>
      </p:sp>
      <p:sp>
        <p:nvSpPr>
          <p:cNvPr id="3" name="Ograda vsebine 2">
            <a:extLst>
              <a:ext uri="{FF2B5EF4-FFF2-40B4-BE49-F238E27FC236}">
                <a16:creationId xmlns:a16="http://schemas.microsoft.com/office/drawing/2014/main" id="{EC04BF30-C5F7-476B-B7D2-00E46D23740B}"/>
              </a:ext>
            </a:extLst>
          </p:cNvPr>
          <p:cNvSpPr>
            <a:spLocks noGrp="1"/>
          </p:cNvSpPr>
          <p:nvPr>
            <p:ph idx="1"/>
          </p:nvPr>
        </p:nvSpPr>
        <p:spPr/>
        <p:txBody>
          <a:bodyPr rtlCol="0">
            <a:normAutofit fontScale="70000" lnSpcReduction="20000"/>
          </a:bodyPr>
          <a:lstStyle/>
          <a:p>
            <a:pPr fontAlgn="auto">
              <a:spcAft>
                <a:spcPts val="0"/>
              </a:spcAft>
              <a:defRPr/>
            </a:pPr>
            <a:r>
              <a:rPr lang="sl-SI" dirty="0"/>
              <a:t>Holman, J. ( 1998 ) : Svet snovi, Učbenik kemije za strokovne in poklicne šole. Maribor : Založba Obzorja </a:t>
            </a:r>
          </a:p>
          <a:p>
            <a:pPr fontAlgn="auto">
              <a:spcAft>
                <a:spcPts val="0"/>
              </a:spcAft>
              <a:buFont typeface="Arial" panose="020B0604020202020204" pitchFamily="34" charset="0"/>
              <a:buNone/>
              <a:defRPr/>
            </a:pPr>
            <a:endParaRPr lang="sl-SI" dirty="0"/>
          </a:p>
          <a:p>
            <a:pPr fontAlgn="auto">
              <a:spcAft>
                <a:spcPts val="0"/>
              </a:spcAft>
              <a:defRPr/>
            </a:pPr>
            <a:r>
              <a:rPr lang="sl-SI" u="sng" dirty="0">
                <a:hlinkClick r:id="rId3"/>
              </a:rPr>
              <a:t>http://www.kii3.ntf.uni-lj.si/e-kemija/file.php/1/output/oksidacijsko_stevilo/index.html</a:t>
            </a:r>
            <a:endParaRPr lang="sl-SI" u="sng" dirty="0"/>
          </a:p>
          <a:p>
            <a:pPr fontAlgn="auto">
              <a:spcAft>
                <a:spcPts val="0"/>
              </a:spcAft>
              <a:defRPr/>
            </a:pPr>
            <a:r>
              <a:rPr lang="sl-SI" u="sng" dirty="0">
                <a:solidFill>
                  <a:srgbClr val="3F59D9"/>
                </a:solidFill>
              </a:rPr>
              <a:t>http</a:t>
            </a:r>
            <a:r>
              <a:rPr lang="sl-SI" u="sng" dirty="0">
                <a:solidFill>
                  <a:srgbClr val="3F28E8"/>
                </a:solidFill>
              </a:rPr>
              <a:t>://www.google.si/imgres?imgurl=http://beta.finance-on.net/galerije/1270/2.jpg&amp;imgrefurl=http://www.finance.si/galerije/1270/2/&amp;usg=__LdpJZKj3MMBowdHYT9_QkWGugeI=&amp;h=300&amp;w=470&amp;sz=168&amp;hl=sl&amp;start=91&amp;sig2=s0cW0Zx7c9HFHOTiiwUAkw&amp;zoom=1&amp;tbnid=_DU-bKIiBT1kRM:&amp;tbnh=128&amp;tbnw=200&amp;ei=caj4TaG8GoHo-gaNpdT4Bw&amp;prev=/search%3Fq%3Dplavanje%26um%3D1%26hl%3Dsl%26biw%3D1280%26bih%3D667%26tbm%3Disch&amp;um=1&amp;itbs=1&amp;iact=rc&amp;dur=230&amp;page=7&amp;ndsp=15&amp;</a:t>
            </a:r>
            <a:r>
              <a:rPr lang="sl-SI" u="sng" dirty="0">
                <a:solidFill>
                  <a:srgbClr val="3F28E8"/>
                </a:solidFill>
                <a:hlinkClick r:id="rId4"/>
              </a:rPr>
              <a:t>ved=1t:429,r:1,s:91&amp;tx=122&amp;ty=22&amp;biw=1280&amp;bih=667</a:t>
            </a:r>
            <a:endParaRPr lang="sl-SI" u="sng" dirty="0">
              <a:solidFill>
                <a:srgbClr val="3F28E8"/>
              </a:solidFill>
            </a:endParaRPr>
          </a:p>
          <a:p>
            <a:pPr fontAlgn="auto">
              <a:spcAft>
                <a:spcPts val="0"/>
              </a:spcAft>
              <a:defRPr/>
            </a:pPr>
            <a:endParaRPr lang="sl-SI" u="sng" dirty="0">
              <a:solidFill>
                <a:srgbClr val="2814BC"/>
              </a:solidFill>
            </a:endParaRPr>
          </a:p>
        </p:txBody>
      </p:sp>
    </p:spTree>
  </p:cSld>
  <p:clrMapOvr>
    <a:masterClrMapping/>
  </p:clrMapOvr>
  <p:transition>
    <p:wheel spokes="3"/>
  </p:transition>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719</Words>
  <Application>Microsoft Office PowerPoint</Application>
  <PresentationFormat>On-screen Show (4:3)</PresentationFormat>
  <Paragraphs>83</Paragraphs>
  <Slides>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Calibri</vt:lpstr>
      <vt:lpstr>Officeova tema</vt:lpstr>
      <vt:lpstr>Microsoft Excel Chart</vt:lpstr>
      <vt:lpstr>  </vt:lpstr>
      <vt:lpstr>PowerPoint Presentation</vt:lpstr>
      <vt:lpstr>PowerPoint Presentation</vt:lpstr>
      <vt:lpstr>Lastnosti halogenih elementov</vt:lpstr>
      <vt:lpstr>PowerPoint Presentation</vt:lpstr>
      <vt:lpstr>PowerPoint Presentation</vt:lpstr>
      <vt:lpstr>PowerPoint Presentation</vt:lpstr>
      <vt:lpstr>PowerPoint Presentation</vt:lpstr>
      <vt:lpstr> VIRI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2019-05-31T08:48:08Z</dcterms:created>
  <dcterms:modified xsi:type="dcterms:W3CDTF">2019-05-31T08:48:08Z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