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sl-SI"/>
              <a:t>Kliknite, če želite urediti slog naslova matrice</a:t>
            </a:r>
            <a:endParaRPr lang="en-US"/>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13">
            <a:extLst>
              <a:ext uri="{FF2B5EF4-FFF2-40B4-BE49-F238E27FC236}">
                <a16:creationId xmlns:a16="http://schemas.microsoft.com/office/drawing/2014/main" id="{2B1D081D-5C0D-45E5-A185-3F70133680E0}"/>
              </a:ext>
            </a:extLst>
          </p:cNvPr>
          <p:cNvSpPr>
            <a:spLocks noGrp="1"/>
          </p:cNvSpPr>
          <p:nvPr>
            <p:ph type="dt" sz="half" idx="10"/>
          </p:nvPr>
        </p:nvSpPr>
        <p:spPr/>
        <p:txBody>
          <a:bodyPr/>
          <a:lstStyle>
            <a:lvl1pPr>
              <a:defRPr/>
            </a:lvl1pPr>
          </a:lstStyle>
          <a:p>
            <a:pPr>
              <a:defRPr/>
            </a:pPr>
            <a:fld id="{AC2E40ED-280D-431D-9443-FA355463D4B8}" type="datetimeFigureOut">
              <a:rPr lang="sl-SI"/>
              <a:pPr>
                <a:defRPr/>
              </a:pPr>
              <a:t>31. 05. 2019</a:t>
            </a:fld>
            <a:endParaRPr lang="sl-SI"/>
          </a:p>
        </p:txBody>
      </p:sp>
      <p:sp>
        <p:nvSpPr>
          <p:cNvPr id="5" name="Ograda noge 2">
            <a:extLst>
              <a:ext uri="{FF2B5EF4-FFF2-40B4-BE49-F238E27FC236}">
                <a16:creationId xmlns:a16="http://schemas.microsoft.com/office/drawing/2014/main" id="{D0C074AF-64CB-45D7-9131-727204D37332}"/>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83B69283-5117-4691-A49C-DF693F8705CB}"/>
              </a:ext>
            </a:extLst>
          </p:cNvPr>
          <p:cNvSpPr>
            <a:spLocks noGrp="1"/>
          </p:cNvSpPr>
          <p:nvPr>
            <p:ph type="sldNum" sz="quarter" idx="12"/>
          </p:nvPr>
        </p:nvSpPr>
        <p:spPr/>
        <p:txBody>
          <a:bodyPr/>
          <a:lstStyle>
            <a:lvl1pPr>
              <a:defRPr/>
            </a:lvl1pPr>
          </a:lstStyle>
          <a:p>
            <a:fld id="{8075715D-1B83-4C5A-A6FF-AF2BBFB0043B}" type="slidenum">
              <a:rPr lang="sl-SI" altLang="sl-SI"/>
              <a:pPr/>
              <a:t>‹#›</a:t>
            </a:fld>
            <a:endParaRPr lang="sl-SI" altLang="sl-SI"/>
          </a:p>
        </p:txBody>
      </p:sp>
    </p:spTree>
    <p:extLst>
      <p:ext uri="{BB962C8B-B14F-4D97-AF65-F5344CB8AC3E}">
        <p14:creationId xmlns:p14="http://schemas.microsoft.com/office/powerpoint/2010/main" val="237008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6C34BE00-5E81-4752-8EC9-7EFC6DB35D46}"/>
              </a:ext>
            </a:extLst>
          </p:cNvPr>
          <p:cNvSpPr>
            <a:spLocks noGrp="1"/>
          </p:cNvSpPr>
          <p:nvPr>
            <p:ph type="dt" sz="half" idx="10"/>
          </p:nvPr>
        </p:nvSpPr>
        <p:spPr/>
        <p:txBody>
          <a:bodyPr/>
          <a:lstStyle>
            <a:lvl1pPr>
              <a:defRPr/>
            </a:lvl1pPr>
          </a:lstStyle>
          <a:p>
            <a:pPr>
              <a:defRPr/>
            </a:pPr>
            <a:fld id="{5049057B-9966-4349-98E4-CFFC4B13F315}" type="datetimeFigureOut">
              <a:rPr lang="sl-SI"/>
              <a:pPr>
                <a:defRPr/>
              </a:pPr>
              <a:t>31. 05. 2019</a:t>
            </a:fld>
            <a:endParaRPr lang="sl-SI"/>
          </a:p>
        </p:txBody>
      </p:sp>
      <p:sp>
        <p:nvSpPr>
          <p:cNvPr id="5" name="Ograda noge 2">
            <a:extLst>
              <a:ext uri="{FF2B5EF4-FFF2-40B4-BE49-F238E27FC236}">
                <a16:creationId xmlns:a16="http://schemas.microsoft.com/office/drawing/2014/main" id="{59717DAC-E587-4FBB-AF72-FF3E4831962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32B41165-5EC3-4C0B-B4DB-1971E376DCAD}"/>
              </a:ext>
            </a:extLst>
          </p:cNvPr>
          <p:cNvSpPr>
            <a:spLocks noGrp="1"/>
          </p:cNvSpPr>
          <p:nvPr>
            <p:ph type="sldNum" sz="quarter" idx="12"/>
          </p:nvPr>
        </p:nvSpPr>
        <p:spPr/>
        <p:txBody>
          <a:bodyPr/>
          <a:lstStyle>
            <a:lvl1pPr>
              <a:defRPr/>
            </a:lvl1pPr>
          </a:lstStyle>
          <a:p>
            <a:fld id="{10E39E4A-B882-4697-98DF-D70C72734B31}" type="slidenum">
              <a:rPr lang="sl-SI" altLang="sl-SI"/>
              <a:pPr/>
              <a:t>‹#›</a:t>
            </a:fld>
            <a:endParaRPr lang="sl-SI" altLang="sl-SI"/>
          </a:p>
        </p:txBody>
      </p:sp>
    </p:spTree>
    <p:extLst>
      <p:ext uri="{BB962C8B-B14F-4D97-AF65-F5344CB8AC3E}">
        <p14:creationId xmlns:p14="http://schemas.microsoft.com/office/powerpoint/2010/main" val="41501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787249ED-9D7C-4132-8865-E4D1E16E0B05}"/>
              </a:ext>
            </a:extLst>
          </p:cNvPr>
          <p:cNvSpPr>
            <a:spLocks noGrp="1"/>
          </p:cNvSpPr>
          <p:nvPr>
            <p:ph type="dt" sz="half" idx="10"/>
          </p:nvPr>
        </p:nvSpPr>
        <p:spPr/>
        <p:txBody>
          <a:bodyPr/>
          <a:lstStyle>
            <a:lvl1pPr>
              <a:defRPr/>
            </a:lvl1pPr>
          </a:lstStyle>
          <a:p>
            <a:pPr>
              <a:defRPr/>
            </a:pPr>
            <a:fld id="{BEEF8059-258A-4EC5-A2B5-D3DDEB7AA01C}" type="datetimeFigureOut">
              <a:rPr lang="sl-SI"/>
              <a:pPr>
                <a:defRPr/>
              </a:pPr>
              <a:t>31. 05. 2019</a:t>
            </a:fld>
            <a:endParaRPr lang="sl-SI"/>
          </a:p>
        </p:txBody>
      </p:sp>
      <p:sp>
        <p:nvSpPr>
          <p:cNvPr id="5" name="Ograda noge 2">
            <a:extLst>
              <a:ext uri="{FF2B5EF4-FFF2-40B4-BE49-F238E27FC236}">
                <a16:creationId xmlns:a16="http://schemas.microsoft.com/office/drawing/2014/main" id="{DA46F4DD-AAF7-47D3-8C1F-5B2D990A663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3D487209-AB7F-4824-BD86-13429EE8F634}"/>
              </a:ext>
            </a:extLst>
          </p:cNvPr>
          <p:cNvSpPr>
            <a:spLocks noGrp="1"/>
          </p:cNvSpPr>
          <p:nvPr>
            <p:ph type="sldNum" sz="quarter" idx="12"/>
          </p:nvPr>
        </p:nvSpPr>
        <p:spPr/>
        <p:txBody>
          <a:bodyPr/>
          <a:lstStyle>
            <a:lvl1pPr>
              <a:defRPr/>
            </a:lvl1pPr>
          </a:lstStyle>
          <a:p>
            <a:fld id="{38960D6E-3617-4DE7-9B68-2E0C53B76723}" type="slidenum">
              <a:rPr lang="sl-SI" altLang="sl-SI"/>
              <a:pPr/>
              <a:t>‹#›</a:t>
            </a:fld>
            <a:endParaRPr lang="sl-SI" altLang="sl-SI"/>
          </a:p>
        </p:txBody>
      </p:sp>
    </p:spTree>
    <p:extLst>
      <p:ext uri="{BB962C8B-B14F-4D97-AF65-F5344CB8AC3E}">
        <p14:creationId xmlns:p14="http://schemas.microsoft.com/office/powerpoint/2010/main" val="26425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D779B1A8-1BAE-46EC-8E8C-87B332CF2296}"/>
              </a:ext>
            </a:extLst>
          </p:cNvPr>
          <p:cNvSpPr>
            <a:spLocks noGrp="1"/>
          </p:cNvSpPr>
          <p:nvPr>
            <p:ph type="dt" sz="half" idx="10"/>
          </p:nvPr>
        </p:nvSpPr>
        <p:spPr/>
        <p:txBody>
          <a:bodyPr/>
          <a:lstStyle>
            <a:lvl1pPr>
              <a:defRPr/>
            </a:lvl1pPr>
          </a:lstStyle>
          <a:p>
            <a:pPr>
              <a:defRPr/>
            </a:pPr>
            <a:fld id="{A6CC3604-92BE-4EAD-804F-985CF49C9112}" type="datetimeFigureOut">
              <a:rPr lang="sl-SI"/>
              <a:pPr>
                <a:defRPr/>
              </a:pPr>
              <a:t>31. 05. 2019</a:t>
            </a:fld>
            <a:endParaRPr lang="sl-SI"/>
          </a:p>
        </p:txBody>
      </p:sp>
      <p:sp>
        <p:nvSpPr>
          <p:cNvPr id="5" name="Ograda noge 2">
            <a:extLst>
              <a:ext uri="{FF2B5EF4-FFF2-40B4-BE49-F238E27FC236}">
                <a16:creationId xmlns:a16="http://schemas.microsoft.com/office/drawing/2014/main" id="{D1F2BAC9-27EA-467C-AE4C-1D0FE1F05E1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C8542E1D-63B8-4B89-A407-84D2875DF70E}"/>
              </a:ext>
            </a:extLst>
          </p:cNvPr>
          <p:cNvSpPr>
            <a:spLocks noGrp="1"/>
          </p:cNvSpPr>
          <p:nvPr>
            <p:ph type="sldNum" sz="quarter" idx="12"/>
          </p:nvPr>
        </p:nvSpPr>
        <p:spPr/>
        <p:txBody>
          <a:bodyPr/>
          <a:lstStyle>
            <a:lvl1pPr>
              <a:defRPr/>
            </a:lvl1pPr>
          </a:lstStyle>
          <a:p>
            <a:fld id="{39C4BEC2-F0BD-4EE4-B14B-FE9C15C5D5BC}" type="slidenum">
              <a:rPr lang="sl-SI" altLang="sl-SI"/>
              <a:pPr/>
              <a:t>‹#›</a:t>
            </a:fld>
            <a:endParaRPr lang="sl-SI" altLang="sl-SI"/>
          </a:p>
        </p:txBody>
      </p:sp>
    </p:spTree>
    <p:extLst>
      <p:ext uri="{BB962C8B-B14F-4D97-AF65-F5344CB8AC3E}">
        <p14:creationId xmlns:p14="http://schemas.microsoft.com/office/powerpoint/2010/main" val="151044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13">
            <a:extLst>
              <a:ext uri="{FF2B5EF4-FFF2-40B4-BE49-F238E27FC236}">
                <a16:creationId xmlns:a16="http://schemas.microsoft.com/office/drawing/2014/main" id="{C3ACB41E-EEB1-4B46-BB8D-DA94225C3D5F}"/>
              </a:ext>
            </a:extLst>
          </p:cNvPr>
          <p:cNvSpPr>
            <a:spLocks noGrp="1"/>
          </p:cNvSpPr>
          <p:nvPr>
            <p:ph type="dt" sz="half" idx="10"/>
          </p:nvPr>
        </p:nvSpPr>
        <p:spPr/>
        <p:txBody>
          <a:bodyPr/>
          <a:lstStyle>
            <a:lvl1pPr>
              <a:defRPr/>
            </a:lvl1pPr>
          </a:lstStyle>
          <a:p>
            <a:pPr>
              <a:defRPr/>
            </a:pPr>
            <a:fld id="{57420AFD-318C-4DF1-A0EC-A4F88316D89D}" type="datetimeFigureOut">
              <a:rPr lang="sl-SI"/>
              <a:pPr>
                <a:defRPr/>
              </a:pPr>
              <a:t>31. 05. 2019</a:t>
            </a:fld>
            <a:endParaRPr lang="sl-SI"/>
          </a:p>
        </p:txBody>
      </p:sp>
      <p:sp>
        <p:nvSpPr>
          <p:cNvPr id="5" name="Ograda noge 2">
            <a:extLst>
              <a:ext uri="{FF2B5EF4-FFF2-40B4-BE49-F238E27FC236}">
                <a16:creationId xmlns:a16="http://schemas.microsoft.com/office/drawing/2014/main" id="{8D9F1776-2B5F-40E2-A9D4-B9A759C43A7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791478C0-34E3-4C2A-9633-541D9A832504}"/>
              </a:ext>
            </a:extLst>
          </p:cNvPr>
          <p:cNvSpPr>
            <a:spLocks noGrp="1"/>
          </p:cNvSpPr>
          <p:nvPr>
            <p:ph type="sldNum" sz="quarter" idx="12"/>
          </p:nvPr>
        </p:nvSpPr>
        <p:spPr/>
        <p:txBody>
          <a:bodyPr/>
          <a:lstStyle>
            <a:lvl1pPr>
              <a:defRPr/>
            </a:lvl1pPr>
          </a:lstStyle>
          <a:p>
            <a:fld id="{616511AB-D02C-4A0A-8ADE-66137FBA232C}" type="slidenum">
              <a:rPr lang="sl-SI" altLang="sl-SI"/>
              <a:pPr/>
              <a:t>‹#›</a:t>
            </a:fld>
            <a:endParaRPr lang="sl-SI" altLang="sl-SI"/>
          </a:p>
        </p:txBody>
      </p:sp>
    </p:spTree>
    <p:extLst>
      <p:ext uri="{BB962C8B-B14F-4D97-AF65-F5344CB8AC3E}">
        <p14:creationId xmlns:p14="http://schemas.microsoft.com/office/powerpoint/2010/main" val="412165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463FF47C-7D71-475F-A6EF-1A4AAAA8A21D}"/>
              </a:ext>
            </a:extLst>
          </p:cNvPr>
          <p:cNvSpPr>
            <a:spLocks noGrp="1"/>
          </p:cNvSpPr>
          <p:nvPr>
            <p:ph type="dt" sz="half" idx="10"/>
          </p:nvPr>
        </p:nvSpPr>
        <p:spPr/>
        <p:txBody>
          <a:bodyPr/>
          <a:lstStyle>
            <a:lvl1pPr>
              <a:defRPr/>
            </a:lvl1pPr>
          </a:lstStyle>
          <a:p>
            <a:pPr>
              <a:defRPr/>
            </a:pPr>
            <a:fld id="{C4F4A34A-6011-4A1E-9C65-09C4FFDA49AF}" type="datetimeFigureOut">
              <a:rPr lang="sl-SI"/>
              <a:pPr>
                <a:defRPr/>
              </a:pPr>
              <a:t>31. 05. 2019</a:t>
            </a:fld>
            <a:endParaRPr lang="sl-SI"/>
          </a:p>
        </p:txBody>
      </p:sp>
      <p:sp>
        <p:nvSpPr>
          <p:cNvPr id="6" name="Ograda noge 2">
            <a:extLst>
              <a:ext uri="{FF2B5EF4-FFF2-40B4-BE49-F238E27FC236}">
                <a16:creationId xmlns:a16="http://schemas.microsoft.com/office/drawing/2014/main" id="{01811B13-E5F3-4028-BE94-275B39C4C912}"/>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A1C8B9D0-6CCC-4A89-A468-8606BE6FB148}"/>
              </a:ext>
            </a:extLst>
          </p:cNvPr>
          <p:cNvSpPr>
            <a:spLocks noGrp="1"/>
          </p:cNvSpPr>
          <p:nvPr>
            <p:ph type="sldNum" sz="quarter" idx="12"/>
          </p:nvPr>
        </p:nvSpPr>
        <p:spPr/>
        <p:txBody>
          <a:bodyPr/>
          <a:lstStyle>
            <a:lvl1pPr>
              <a:defRPr/>
            </a:lvl1pPr>
          </a:lstStyle>
          <a:p>
            <a:fld id="{AE0D8BD5-18EC-4A6D-AD1B-FFA510EC9F5B}" type="slidenum">
              <a:rPr lang="sl-SI" altLang="sl-SI"/>
              <a:pPr/>
              <a:t>‹#›</a:t>
            </a:fld>
            <a:endParaRPr lang="sl-SI" altLang="sl-SI"/>
          </a:p>
        </p:txBody>
      </p:sp>
    </p:spTree>
    <p:extLst>
      <p:ext uri="{BB962C8B-B14F-4D97-AF65-F5344CB8AC3E}">
        <p14:creationId xmlns:p14="http://schemas.microsoft.com/office/powerpoint/2010/main" val="2694191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13">
            <a:extLst>
              <a:ext uri="{FF2B5EF4-FFF2-40B4-BE49-F238E27FC236}">
                <a16:creationId xmlns:a16="http://schemas.microsoft.com/office/drawing/2014/main" id="{12AE3209-6763-4E73-AFCA-DF0A91C72D80}"/>
              </a:ext>
            </a:extLst>
          </p:cNvPr>
          <p:cNvSpPr>
            <a:spLocks noGrp="1"/>
          </p:cNvSpPr>
          <p:nvPr>
            <p:ph type="dt" sz="half" idx="10"/>
          </p:nvPr>
        </p:nvSpPr>
        <p:spPr/>
        <p:txBody>
          <a:bodyPr/>
          <a:lstStyle>
            <a:lvl1pPr>
              <a:defRPr/>
            </a:lvl1pPr>
          </a:lstStyle>
          <a:p>
            <a:pPr>
              <a:defRPr/>
            </a:pPr>
            <a:fld id="{6BF3C3B4-69C4-4DDF-92A5-DF2D1EB547B9}" type="datetimeFigureOut">
              <a:rPr lang="sl-SI"/>
              <a:pPr>
                <a:defRPr/>
              </a:pPr>
              <a:t>31. 05. 2019</a:t>
            </a:fld>
            <a:endParaRPr lang="sl-SI"/>
          </a:p>
        </p:txBody>
      </p:sp>
      <p:sp>
        <p:nvSpPr>
          <p:cNvPr id="8" name="Ograda noge 2">
            <a:extLst>
              <a:ext uri="{FF2B5EF4-FFF2-40B4-BE49-F238E27FC236}">
                <a16:creationId xmlns:a16="http://schemas.microsoft.com/office/drawing/2014/main" id="{36E9923F-CF9D-4135-AE14-D8917CDC459D}"/>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22">
            <a:extLst>
              <a:ext uri="{FF2B5EF4-FFF2-40B4-BE49-F238E27FC236}">
                <a16:creationId xmlns:a16="http://schemas.microsoft.com/office/drawing/2014/main" id="{015133F0-4ECF-46CC-AADB-C82C27263B20}"/>
              </a:ext>
            </a:extLst>
          </p:cNvPr>
          <p:cNvSpPr>
            <a:spLocks noGrp="1"/>
          </p:cNvSpPr>
          <p:nvPr>
            <p:ph type="sldNum" sz="quarter" idx="12"/>
          </p:nvPr>
        </p:nvSpPr>
        <p:spPr/>
        <p:txBody>
          <a:bodyPr/>
          <a:lstStyle>
            <a:lvl1pPr>
              <a:defRPr/>
            </a:lvl1pPr>
          </a:lstStyle>
          <a:p>
            <a:fld id="{7E3EFF87-F005-47E3-9574-31357A504971}" type="slidenum">
              <a:rPr lang="sl-SI" altLang="sl-SI"/>
              <a:pPr/>
              <a:t>‹#›</a:t>
            </a:fld>
            <a:endParaRPr lang="sl-SI" altLang="sl-SI"/>
          </a:p>
        </p:txBody>
      </p:sp>
    </p:spTree>
    <p:extLst>
      <p:ext uri="{BB962C8B-B14F-4D97-AF65-F5344CB8AC3E}">
        <p14:creationId xmlns:p14="http://schemas.microsoft.com/office/powerpoint/2010/main" val="109482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13">
            <a:extLst>
              <a:ext uri="{FF2B5EF4-FFF2-40B4-BE49-F238E27FC236}">
                <a16:creationId xmlns:a16="http://schemas.microsoft.com/office/drawing/2014/main" id="{3B4F83CB-E8EE-460E-A2D3-6B780868CF25}"/>
              </a:ext>
            </a:extLst>
          </p:cNvPr>
          <p:cNvSpPr>
            <a:spLocks noGrp="1"/>
          </p:cNvSpPr>
          <p:nvPr>
            <p:ph type="dt" sz="half" idx="10"/>
          </p:nvPr>
        </p:nvSpPr>
        <p:spPr/>
        <p:txBody>
          <a:bodyPr/>
          <a:lstStyle>
            <a:lvl1pPr>
              <a:defRPr/>
            </a:lvl1pPr>
          </a:lstStyle>
          <a:p>
            <a:pPr>
              <a:defRPr/>
            </a:pPr>
            <a:fld id="{F95D8DCE-5AB0-4F92-B374-9285540A54BC}" type="datetimeFigureOut">
              <a:rPr lang="sl-SI"/>
              <a:pPr>
                <a:defRPr/>
              </a:pPr>
              <a:t>31. 05. 2019</a:t>
            </a:fld>
            <a:endParaRPr lang="sl-SI"/>
          </a:p>
        </p:txBody>
      </p:sp>
      <p:sp>
        <p:nvSpPr>
          <p:cNvPr id="4" name="Ograda noge 2">
            <a:extLst>
              <a:ext uri="{FF2B5EF4-FFF2-40B4-BE49-F238E27FC236}">
                <a16:creationId xmlns:a16="http://schemas.microsoft.com/office/drawing/2014/main" id="{427B69CD-6436-4EFA-8F3F-28D3FEBF28BA}"/>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9CBDBF3F-7552-4CD1-AD5E-A5B273DEC7DC}"/>
              </a:ext>
            </a:extLst>
          </p:cNvPr>
          <p:cNvSpPr>
            <a:spLocks noGrp="1"/>
          </p:cNvSpPr>
          <p:nvPr>
            <p:ph type="sldNum" sz="quarter" idx="12"/>
          </p:nvPr>
        </p:nvSpPr>
        <p:spPr/>
        <p:txBody>
          <a:bodyPr/>
          <a:lstStyle>
            <a:lvl1pPr>
              <a:defRPr/>
            </a:lvl1pPr>
          </a:lstStyle>
          <a:p>
            <a:fld id="{15ED3925-4ABA-4618-BEF3-CCA53D2EC95E}" type="slidenum">
              <a:rPr lang="sl-SI" altLang="sl-SI"/>
              <a:pPr/>
              <a:t>‹#›</a:t>
            </a:fld>
            <a:endParaRPr lang="sl-SI" altLang="sl-SI"/>
          </a:p>
        </p:txBody>
      </p:sp>
    </p:spTree>
    <p:extLst>
      <p:ext uri="{BB962C8B-B14F-4D97-AF65-F5344CB8AC3E}">
        <p14:creationId xmlns:p14="http://schemas.microsoft.com/office/powerpoint/2010/main" val="95201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9B446EDD-E1E9-427B-AABF-18A871601565}"/>
              </a:ext>
            </a:extLst>
          </p:cNvPr>
          <p:cNvSpPr>
            <a:spLocks noGrp="1"/>
          </p:cNvSpPr>
          <p:nvPr>
            <p:ph type="dt" sz="half" idx="10"/>
          </p:nvPr>
        </p:nvSpPr>
        <p:spPr/>
        <p:txBody>
          <a:bodyPr/>
          <a:lstStyle>
            <a:lvl1pPr>
              <a:defRPr/>
            </a:lvl1pPr>
          </a:lstStyle>
          <a:p>
            <a:pPr>
              <a:defRPr/>
            </a:pPr>
            <a:fld id="{718887D2-DCFD-4730-BC8D-2A7BE96F8D4B}" type="datetimeFigureOut">
              <a:rPr lang="sl-SI"/>
              <a:pPr>
                <a:defRPr/>
              </a:pPr>
              <a:t>31. 05. 2019</a:t>
            </a:fld>
            <a:endParaRPr lang="sl-SI"/>
          </a:p>
        </p:txBody>
      </p:sp>
      <p:sp>
        <p:nvSpPr>
          <p:cNvPr id="3" name="Ograda noge 2">
            <a:extLst>
              <a:ext uri="{FF2B5EF4-FFF2-40B4-BE49-F238E27FC236}">
                <a16:creationId xmlns:a16="http://schemas.microsoft.com/office/drawing/2014/main" id="{DC1B9468-8178-41E5-BEF3-6DA75B41DD91}"/>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2">
            <a:extLst>
              <a:ext uri="{FF2B5EF4-FFF2-40B4-BE49-F238E27FC236}">
                <a16:creationId xmlns:a16="http://schemas.microsoft.com/office/drawing/2014/main" id="{4F7FF58F-71A3-4B30-A0C8-F741580C1674}"/>
              </a:ext>
            </a:extLst>
          </p:cNvPr>
          <p:cNvSpPr>
            <a:spLocks noGrp="1"/>
          </p:cNvSpPr>
          <p:nvPr>
            <p:ph type="sldNum" sz="quarter" idx="12"/>
          </p:nvPr>
        </p:nvSpPr>
        <p:spPr/>
        <p:txBody>
          <a:bodyPr/>
          <a:lstStyle>
            <a:lvl1pPr>
              <a:defRPr/>
            </a:lvl1pPr>
          </a:lstStyle>
          <a:p>
            <a:fld id="{45F668E8-C3B4-4825-9FC2-B2200480E1C8}" type="slidenum">
              <a:rPr lang="sl-SI" altLang="sl-SI"/>
              <a:pPr/>
              <a:t>‹#›</a:t>
            </a:fld>
            <a:endParaRPr lang="sl-SI" altLang="sl-SI"/>
          </a:p>
        </p:txBody>
      </p:sp>
    </p:spTree>
    <p:extLst>
      <p:ext uri="{BB962C8B-B14F-4D97-AF65-F5344CB8AC3E}">
        <p14:creationId xmlns:p14="http://schemas.microsoft.com/office/powerpoint/2010/main" val="179615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sl-SI"/>
              <a:t>Kliknite, če želite urediti slog naslova matrice</a:t>
            </a:r>
            <a:endParaRPr lang="en-US"/>
          </a:p>
        </p:txBody>
      </p:sp>
      <p:sp>
        <p:nvSpPr>
          <p:cNvPr id="3" name="Ograda besedila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8F3C3ABE-6E85-46DB-887F-EBE552DDBC45}"/>
              </a:ext>
            </a:extLst>
          </p:cNvPr>
          <p:cNvSpPr>
            <a:spLocks noGrp="1"/>
          </p:cNvSpPr>
          <p:nvPr>
            <p:ph type="dt" sz="half" idx="10"/>
          </p:nvPr>
        </p:nvSpPr>
        <p:spPr/>
        <p:txBody>
          <a:bodyPr/>
          <a:lstStyle>
            <a:lvl1pPr>
              <a:defRPr/>
            </a:lvl1pPr>
          </a:lstStyle>
          <a:p>
            <a:pPr>
              <a:defRPr/>
            </a:pPr>
            <a:fld id="{AFDC0FCA-DEF2-41A2-910E-F92ADCB6F31D}" type="datetimeFigureOut">
              <a:rPr lang="sl-SI"/>
              <a:pPr>
                <a:defRPr/>
              </a:pPr>
              <a:t>31. 05. 2019</a:t>
            </a:fld>
            <a:endParaRPr lang="sl-SI"/>
          </a:p>
        </p:txBody>
      </p:sp>
      <p:sp>
        <p:nvSpPr>
          <p:cNvPr id="6" name="Ograda noge 2">
            <a:extLst>
              <a:ext uri="{FF2B5EF4-FFF2-40B4-BE49-F238E27FC236}">
                <a16:creationId xmlns:a16="http://schemas.microsoft.com/office/drawing/2014/main" id="{4A1AB605-074E-4D29-8986-9C4801CE837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6CAA4D48-D63C-49B0-8D1C-6BDC8ED88A75}"/>
              </a:ext>
            </a:extLst>
          </p:cNvPr>
          <p:cNvSpPr>
            <a:spLocks noGrp="1"/>
          </p:cNvSpPr>
          <p:nvPr>
            <p:ph type="sldNum" sz="quarter" idx="12"/>
          </p:nvPr>
        </p:nvSpPr>
        <p:spPr/>
        <p:txBody>
          <a:bodyPr/>
          <a:lstStyle>
            <a:lvl1pPr>
              <a:defRPr/>
            </a:lvl1pPr>
          </a:lstStyle>
          <a:p>
            <a:fld id="{C67C4D76-D6D3-4CD3-9087-9302D61F206E}" type="slidenum">
              <a:rPr lang="sl-SI" altLang="sl-SI"/>
              <a:pPr/>
              <a:t>‹#›</a:t>
            </a:fld>
            <a:endParaRPr lang="sl-SI" altLang="sl-SI"/>
          </a:p>
        </p:txBody>
      </p:sp>
    </p:spTree>
    <p:extLst>
      <p:ext uri="{BB962C8B-B14F-4D97-AF65-F5344CB8AC3E}">
        <p14:creationId xmlns:p14="http://schemas.microsoft.com/office/powerpoint/2010/main" val="115391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sl-SI"/>
              <a:t>Kliknite, če želite urediti slog naslova matrice</a:t>
            </a:r>
            <a:endParaRPr lang="en-US"/>
          </a:p>
        </p:txBody>
      </p:sp>
      <p:sp>
        <p:nvSpPr>
          <p:cNvPr id="3" name="Ograda slik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sl-SI"/>
              <a:t>Kliknite, če želite urediti sloge besedila matrice</a:t>
            </a:r>
          </a:p>
        </p:txBody>
      </p:sp>
      <p:sp>
        <p:nvSpPr>
          <p:cNvPr id="5" name="Ograda datuma 13">
            <a:extLst>
              <a:ext uri="{FF2B5EF4-FFF2-40B4-BE49-F238E27FC236}">
                <a16:creationId xmlns:a16="http://schemas.microsoft.com/office/drawing/2014/main" id="{D20DA521-628D-4EE3-B9B6-9FFF5A819556}"/>
              </a:ext>
            </a:extLst>
          </p:cNvPr>
          <p:cNvSpPr>
            <a:spLocks noGrp="1"/>
          </p:cNvSpPr>
          <p:nvPr>
            <p:ph type="dt" sz="half" idx="10"/>
          </p:nvPr>
        </p:nvSpPr>
        <p:spPr/>
        <p:txBody>
          <a:bodyPr/>
          <a:lstStyle>
            <a:lvl1pPr>
              <a:defRPr/>
            </a:lvl1pPr>
          </a:lstStyle>
          <a:p>
            <a:pPr>
              <a:defRPr/>
            </a:pPr>
            <a:fld id="{A2A92DE5-2F75-4799-8E5A-5D98336A9B4D}" type="datetimeFigureOut">
              <a:rPr lang="sl-SI"/>
              <a:pPr>
                <a:defRPr/>
              </a:pPr>
              <a:t>31. 05. 2019</a:t>
            </a:fld>
            <a:endParaRPr lang="sl-SI"/>
          </a:p>
        </p:txBody>
      </p:sp>
      <p:sp>
        <p:nvSpPr>
          <p:cNvPr id="6" name="Ograda noge 2">
            <a:extLst>
              <a:ext uri="{FF2B5EF4-FFF2-40B4-BE49-F238E27FC236}">
                <a16:creationId xmlns:a16="http://schemas.microsoft.com/office/drawing/2014/main" id="{685DB7EB-E635-4E13-89C8-A3E717335B24}"/>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EAA27F22-388E-4D3F-897E-4BF4B66B3C9A}"/>
              </a:ext>
            </a:extLst>
          </p:cNvPr>
          <p:cNvSpPr>
            <a:spLocks noGrp="1"/>
          </p:cNvSpPr>
          <p:nvPr>
            <p:ph type="sldNum" sz="quarter" idx="12"/>
          </p:nvPr>
        </p:nvSpPr>
        <p:spPr/>
        <p:txBody>
          <a:bodyPr/>
          <a:lstStyle>
            <a:lvl1pPr>
              <a:defRPr/>
            </a:lvl1pPr>
          </a:lstStyle>
          <a:p>
            <a:fld id="{B26E56A6-BAA5-4B38-A6DE-4505548CD91B}" type="slidenum">
              <a:rPr lang="sl-SI" altLang="sl-SI"/>
              <a:pPr/>
              <a:t>‹#›</a:t>
            </a:fld>
            <a:endParaRPr lang="sl-SI" altLang="sl-SI"/>
          </a:p>
        </p:txBody>
      </p:sp>
    </p:spTree>
    <p:extLst>
      <p:ext uri="{BB962C8B-B14F-4D97-AF65-F5344CB8AC3E}">
        <p14:creationId xmlns:p14="http://schemas.microsoft.com/office/powerpoint/2010/main" val="148157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Ograda naslova 21">
            <a:extLst>
              <a:ext uri="{FF2B5EF4-FFF2-40B4-BE49-F238E27FC236}">
                <a16:creationId xmlns:a16="http://schemas.microsoft.com/office/drawing/2014/main" id="{BB80E2C4-1264-48C8-9534-DA2606DB96E5}"/>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sl-SI"/>
              <a:t>Kliknite, če želite urediti slog naslova matrice</a:t>
            </a:r>
            <a:endParaRPr lang="en-US"/>
          </a:p>
        </p:txBody>
      </p:sp>
      <p:sp>
        <p:nvSpPr>
          <p:cNvPr id="1027" name="Ograda besedila 12">
            <a:extLst>
              <a:ext uri="{FF2B5EF4-FFF2-40B4-BE49-F238E27FC236}">
                <a16:creationId xmlns:a16="http://schemas.microsoft.com/office/drawing/2014/main" id="{F12C8E86-EA5B-4590-B539-34DC4ABF7182}"/>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4C85778D-1BC4-4A84-9BC1-6CE1F36D8831}"/>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D68EA03D-91F7-40FE-A0B7-FAC52740BAF6}" type="datetimeFigureOut">
              <a:rPr lang="sl-SI"/>
              <a:pPr>
                <a:defRPr/>
              </a:pPr>
              <a:t>31. 05. 2019</a:t>
            </a:fld>
            <a:endParaRPr lang="sl-SI"/>
          </a:p>
        </p:txBody>
      </p:sp>
      <p:sp>
        <p:nvSpPr>
          <p:cNvPr id="3" name="Ograda noge 2">
            <a:extLst>
              <a:ext uri="{FF2B5EF4-FFF2-40B4-BE49-F238E27FC236}">
                <a16:creationId xmlns:a16="http://schemas.microsoft.com/office/drawing/2014/main" id="{1CF50B44-373E-4A60-A290-447925CBD41A}"/>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sl-SI"/>
          </a:p>
        </p:txBody>
      </p:sp>
      <p:sp>
        <p:nvSpPr>
          <p:cNvPr id="23" name="Ograda številke diapozitiva 22">
            <a:extLst>
              <a:ext uri="{FF2B5EF4-FFF2-40B4-BE49-F238E27FC236}">
                <a16:creationId xmlns:a16="http://schemas.microsoft.com/office/drawing/2014/main" id="{A73E7F03-9731-4374-ACD1-5F5DB935DC3C}"/>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defRPr>
            </a:lvl1pPr>
          </a:lstStyle>
          <a:p>
            <a:fld id="{620CDDFC-BFC3-41DC-994A-F9475F3D07C0}"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2030504020204" pitchFamily="34" charset="0"/>
        </a:defRPr>
      </a:lvl2pPr>
      <a:lvl3pPr algn="ctr" rtl="0" fontAlgn="base">
        <a:spcBef>
          <a:spcPct val="0"/>
        </a:spcBef>
        <a:spcAft>
          <a:spcPct val="0"/>
        </a:spcAft>
        <a:defRPr sz="4100" b="1">
          <a:solidFill>
            <a:schemeClr val="tx1"/>
          </a:solidFill>
          <a:latin typeface="Lucida Sans" panose="020B0602030504020204" pitchFamily="34" charset="0"/>
        </a:defRPr>
      </a:lvl3pPr>
      <a:lvl4pPr algn="ctr" rtl="0" fontAlgn="base">
        <a:spcBef>
          <a:spcPct val="0"/>
        </a:spcBef>
        <a:spcAft>
          <a:spcPct val="0"/>
        </a:spcAft>
        <a:defRPr sz="4100" b="1">
          <a:solidFill>
            <a:schemeClr val="tx1"/>
          </a:solidFill>
          <a:latin typeface="Lucida Sans" panose="020B0602030504020204" pitchFamily="34" charset="0"/>
        </a:defRPr>
      </a:lvl4pPr>
      <a:lvl5pPr algn="ctr" rtl="0" fontAlgn="base">
        <a:spcBef>
          <a:spcPct val="0"/>
        </a:spcBef>
        <a:spcAft>
          <a:spcPct val="0"/>
        </a:spcAft>
        <a:defRPr sz="4100" b="1">
          <a:solidFill>
            <a:schemeClr val="tx1"/>
          </a:solidFill>
          <a:latin typeface="Lucida Sans" panose="020B0602030504020204" pitchFamily="34" charset="0"/>
        </a:defRPr>
      </a:lvl5pPr>
      <a:lvl6pPr marL="457200" algn="ctr" rtl="0" fontAlgn="base">
        <a:spcBef>
          <a:spcPct val="0"/>
        </a:spcBef>
        <a:spcAft>
          <a:spcPct val="0"/>
        </a:spcAft>
        <a:defRPr sz="4100" b="1">
          <a:solidFill>
            <a:schemeClr val="tx1"/>
          </a:solidFill>
          <a:latin typeface="Lucida Sans" panose="020B0602030504020204" pitchFamily="34" charset="0"/>
        </a:defRPr>
      </a:lvl6pPr>
      <a:lvl7pPr marL="914400" algn="ctr" rtl="0" fontAlgn="base">
        <a:spcBef>
          <a:spcPct val="0"/>
        </a:spcBef>
        <a:spcAft>
          <a:spcPct val="0"/>
        </a:spcAft>
        <a:defRPr sz="4100" b="1">
          <a:solidFill>
            <a:schemeClr val="tx1"/>
          </a:solidFill>
          <a:latin typeface="Lucida Sans" panose="020B0602030504020204" pitchFamily="34" charset="0"/>
        </a:defRPr>
      </a:lvl7pPr>
      <a:lvl8pPr marL="1371600" algn="ctr" rtl="0" fontAlgn="base">
        <a:spcBef>
          <a:spcPct val="0"/>
        </a:spcBef>
        <a:spcAft>
          <a:spcPct val="0"/>
        </a:spcAft>
        <a:defRPr sz="4100" b="1">
          <a:solidFill>
            <a:schemeClr val="tx1"/>
          </a:solidFill>
          <a:latin typeface="Lucida Sans" panose="020B0602030504020204" pitchFamily="34" charset="0"/>
        </a:defRPr>
      </a:lvl8pPr>
      <a:lvl9pPr marL="1828800" algn="ctr" rtl="0" fontAlgn="base">
        <a:spcBef>
          <a:spcPct val="0"/>
        </a:spcBef>
        <a:spcAft>
          <a:spcPct val="0"/>
        </a:spcAft>
        <a:defRPr sz="4100" b="1">
          <a:solidFill>
            <a:schemeClr val="tx1"/>
          </a:solidFill>
          <a:latin typeface="Lucida Sans" panose="020B0602030504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a:gra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BDC00D3-3152-4570-9569-6160C7032ECF}"/>
              </a:ext>
            </a:extLst>
          </p:cNvPr>
          <p:cNvSpPr>
            <a:spLocks noGrp="1"/>
          </p:cNvSpPr>
          <p:nvPr>
            <p:ph type="ctrTitle"/>
          </p:nvPr>
        </p:nvSpPr>
        <p:spPr>
          <a:xfrm>
            <a:off x="395536" y="404664"/>
            <a:ext cx="8229600" cy="892696"/>
          </a:xfrm>
        </p:spPr>
        <p:txBody>
          <a:bodyPr/>
          <a:lstStyle/>
          <a:p>
            <a:pPr fontAlgn="auto">
              <a:spcAft>
                <a:spcPts val="0"/>
              </a:spcAft>
              <a:defRPr/>
            </a:pPr>
            <a:r>
              <a:rPr lang="sl-SI" dirty="0"/>
              <a:t>HALOGENI ELEMENTI</a:t>
            </a:r>
          </a:p>
        </p:txBody>
      </p:sp>
      <p:pic>
        <p:nvPicPr>
          <p:cNvPr id="2051" name="Picture 6">
            <a:extLst>
              <a:ext uri="{FF2B5EF4-FFF2-40B4-BE49-F238E27FC236}">
                <a16:creationId xmlns:a16="http://schemas.microsoft.com/office/drawing/2014/main" id="{F21BDD3B-B5F2-421D-8124-8C9A79BBEE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628775"/>
            <a:ext cx="76485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1A87D0E-1FE9-4A22-B88D-09C9F4467F80}"/>
              </a:ext>
            </a:extLst>
          </p:cNvPr>
          <p:cNvSpPr>
            <a:spLocks noGrp="1"/>
          </p:cNvSpPr>
          <p:nvPr>
            <p:ph type="title"/>
          </p:nvPr>
        </p:nvSpPr>
        <p:spPr>
          <a:xfrm>
            <a:off x="251520" y="476672"/>
            <a:ext cx="8712968" cy="1503040"/>
          </a:xfrm>
        </p:spPr>
        <p:txBody>
          <a:bodyPr>
            <a:normAutofit fontScale="90000"/>
          </a:bodyPr>
          <a:lstStyle/>
          <a:p>
            <a:pPr fontAlgn="auto">
              <a:spcAft>
                <a:spcPts val="0"/>
              </a:spcAft>
              <a:defRPr/>
            </a:pPr>
            <a:r>
              <a:rPr lang="sl-SI" b="0" dirty="0"/>
              <a:t> </a:t>
            </a:r>
            <a:r>
              <a:rPr lang="sl-SI" sz="2700" dirty="0"/>
              <a:t>Halogeni elementi so elementi 7. skupine periodnega sistema elementov (ali VII. skupine). To so fluor, klor, brom in jod.  Halogeni spadajo med nekovine. V elementarnem stanju obstajajo kot </a:t>
            </a:r>
            <a:r>
              <a:rPr lang="sl-SI" sz="2700" dirty="0" err="1"/>
              <a:t>dvoatomarne</a:t>
            </a:r>
            <a:r>
              <a:rPr lang="sl-SI" sz="2700" dirty="0"/>
              <a:t> molekule</a:t>
            </a:r>
            <a:r>
              <a:rPr lang="sl-SI" dirty="0"/>
              <a:t>.</a:t>
            </a:r>
          </a:p>
        </p:txBody>
      </p:sp>
      <p:sp>
        <p:nvSpPr>
          <p:cNvPr id="3075" name="Pravokotnik 3">
            <a:extLst>
              <a:ext uri="{FF2B5EF4-FFF2-40B4-BE49-F238E27FC236}">
                <a16:creationId xmlns:a16="http://schemas.microsoft.com/office/drawing/2014/main" id="{7A3AFDDC-340D-4AA2-A616-DC4BE8F3AAE4}"/>
              </a:ext>
            </a:extLst>
          </p:cNvPr>
          <p:cNvSpPr>
            <a:spLocks noChangeArrowheads="1"/>
          </p:cNvSpPr>
          <p:nvPr/>
        </p:nvSpPr>
        <p:spPr bwMode="auto">
          <a:xfrm>
            <a:off x="107950" y="2708275"/>
            <a:ext cx="8640763"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pPr algn="ctr"/>
            <a:r>
              <a:rPr lang="sl-SI" altLang="sl-SI"/>
              <a:t>Atomi halogenih elementov lahko sprejmejo en elektron in preidejo v negativni anion z nabojem 1</a:t>
            </a:r>
            <a:r>
              <a:rPr lang="sl-SI" altLang="sl-SI" baseline="30000"/>
              <a:t>-</a:t>
            </a:r>
            <a:r>
              <a:rPr lang="sl-SI" altLang="sl-SI"/>
              <a:t>.</a:t>
            </a:r>
          </a:p>
          <a:p>
            <a:pPr algn="ctr"/>
            <a:r>
              <a:rPr lang="sl-SI" altLang="sl-SI"/>
              <a:t>Halogeni so izredno reaktivni elementi. Reaktivnost od fluora proti jodu, po skupini, pada. Molekule klora, broma in joda so nepolarne, zato se slabo raztapljajo v vodi. </a:t>
            </a:r>
            <a:br>
              <a:rPr lang="sl-SI" altLang="sl-SI"/>
            </a:br>
            <a:r>
              <a:rPr lang="sl-SI" altLang="sl-SI"/>
              <a:t>Z vodikom tvorijo vodikove halogenide, ki so plini. Molekule vodikovih halogenidov se zaradi polarnosti zelo dobro raztapljajo v vodi in dobimo kisline: fluorovodikova kislina, HF(aq), klorovodikova kislina HCl(aq), bromovodikova kislina, HBr(aq) in jodovodikova kislina, HI(aq). Razen fluorovodikove kisline, spadajo med močne kisline. V vodni raztopini popolnoma razpadejo na oksonijev ion , H</a:t>
            </a:r>
            <a:r>
              <a:rPr lang="sl-SI" altLang="sl-SI" baseline="-25000"/>
              <a:t>3</a:t>
            </a:r>
            <a:r>
              <a:rPr lang="sl-SI" altLang="sl-SI"/>
              <a:t>O</a:t>
            </a:r>
            <a:r>
              <a:rPr lang="sl-SI" altLang="sl-SI" baseline="30000"/>
              <a:t>+</a:t>
            </a:r>
            <a:r>
              <a:rPr lang="sl-SI" altLang="sl-SI"/>
              <a:t> in halogenidni ion.</a:t>
            </a:r>
          </a:p>
          <a:p>
            <a:pPr algn="ctr"/>
            <a:endParaRPr lang="sl-SI" altLang="sl-SI"/>
          </a:p>
          <a:p>
            <a:pPr algn="ctr"/>
            <a:r>
              <a:rPr lang="sl-SI" altLang="sl-SI" b="1"/>
              <a:t>HCl(g) + H</a:t>
            </a:r>
            <a:r>
              <a:rPr lang="sl-SI" altLang="sl-SI" b="1" baseline="-25000"/>
              <a:t>2</a:t>
            </a:r>
            <a:r>
              <a:rPr lang="sl-SI" altLang="sl-SI" b="1"/>
              <a:t>O(l) → H</a:t>
            </a:r>
            <a:r>
              <a:rPr lang="sl-SI" altLang="sl-SI" b="1" baseline="-25000"/>
              <a:t>3</a:t>
            </a:r>
            <a:r>
              <a:rPr lang="sl-SI" altLang="sl-SI" b="1"/>
              <a:t>O</a:t>
            </a:r>
            <a:r>
              <a:rPr lang="sl-SI" altLang="sl-SI" b="1" baseline="30000"/>
              <a:t>+</a:t>
            </a:r>
            <a:r>
              <a:rPr lang="sl-SI" altLang="sl-SI" b="1"/>
              <a:t>(aq) + Cl</a:t>
            </a:r>
            <a:r>
              <a:rPr lang="sl-SI" altLang="sl-SI" b="1" baseline="30000"/>
              <a:t>-</a:t>
            </a:r>
            <a:r>
              <a:rPr lang="sl-SI" altLang="sl-SI" b="1"/>
              <a:t>(aq)</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grada vsebine 2">
            <a:extLst>
              <a:ext uri="{FF2B5EF4-FFF2-40B4-BE49-F238E27FC236}">
                <a16:creationId xmlns:a16="http://schemas.microsoft.com/office/drawing/2014/main" id="{757F8B60-A0EC-45C6-9E9B-5C93309D4DA4}"/>
              </a:ext>
            </a:extLst>
          </p:cNvPr>
          <p:cNvSpPr>
            <a:spLocks noGrp="1"/>
          </p:cNvSpPr>
          <p:nvPr>
            <p:ph idx="1"/>
          </p:nvPr>
        </p:nvSpPr>
        <p:spPr>
          <a:xfrm>
            <a:off x="0" y="333375"/>
            <a:ext cx="9036050" cy="4708525"/>
          </a:xfrm>
        </p:spPr>
        <p:txBody>
          <a:bodyPr/>
          <a:lstStyle/>
          <a:p>
            <a:r>
              <a:rPr lang="sl-SI" altLang="sl-SI"/>
              <a:t>Halogenidni ioni s srebrovimi ioni tvorijo težko topne soli (oborine), ki so obarvane. Tako lahko dokažemo prisotnost kloridnih, bromidnih in jodidnih ionov.</a:t>
            </a:r>
          </a:p>
          <a:p>
            <a:r>
              <a:rPr lang="sl-SI" altLang="sl-SI" sz="2000"/>
              <a:t>NaCl(aq) + AgNO0</a:t>
            </a:r>
            <a:r>
              <a:rPr lang="sl-SI" altLang="sl-SI" sz="2000" baseline="-25000"/>
              <a:t>3</a:t>
            </a:r>
            <a:r>
              <a:rPr lang="sl-SI" altLang="sl-SI" sz="2000"/>
              <a:t>(aq) → AgCl(s) + NaNO</a:t>
            </a:r>
            <a:r>
              <a:rPr lang="sl-SI" altLang="sl-SI" sz="2000" baseline="-25000"/>
              <a:t>3</a:t>
            </a:r>
            <a:r>
              <a:rPr lang="sl-SI" altLang="sl-SI" sz="2000"/>
              <a:t>(aq)  ...   bela oborina </a:t>
            </a:r>
            <a:br>
              <a:rPr lang="sl-SI" altLang="sl-SI" sz="2000"/>
            </a:br>
            <a:r>
              <a:rPr lang="sl-SI" altLang="sl-SI" sz="2000"/>
              <a:t>NaBr(aq) + AgNO</a:t>
            </a:r>
            <a:r>
              <a:rPr lang="sl-SI" altLang="sl-SI" sz="2000" baseline="-25000"/>
              <a:t>3</a:t>
            </a:r>
            <a:r>
              <a:rPr lang="sl-SI" altLang="sl-SI" sz="2000"/>
              <a:t>(aq) → AgBr(s) + NaNO</a:t>
            </a:r>
            <a:r>
              <a:rPr lang="sl-SI" altLang="sl-SI" sz="2000" baseline="-25000"/>
              <a:t>3</a:t>
            </a:r>
            <a:r>
              <a:rPr lang="sl-SI" altLang="sl-SI" sz="2000"/>
              <a:t>(aq)  ...   rumenkasta oborina </a:t>
            </a:r>
            <a:br>
              <a:rPr lang="sl-SI" altLang="sl-SI" sz="2000"/>
            </a:br>
            <a:r>
              <a:rPr lang="sl-SI" altLang="sl-SI" sz="2000"/>
              <a:t>NaI(aq) + AgNO</a:t>
            </a:r>
            <a:r>
              <a:rPr lang="sl-SI" altLang="sl-SI" sz="2000" baseline="-25000"/>
              <a:t>3</a:t>
            </a:r>
            <a:r>
              <a:rPr lang="sl-SI" altLang="sl-SI" sz="2000"/>
              <a:t>(aq) → AgI(s) + NaNO</a:t>
            </a:r>
            <a:r>
              <a:rPr lang="sl-SI" altLang="sl-SI" sz="2000" baseline="-25000"/>
              <a:t>3</a:t>
            </a:r>
            <a:r>
              <a:rPr lang="sl-SI" altLang="sl-SI" sz="2000"/>
              <a:t>(aq)  ...   rumena oborina</a:t>
            </a:r>
          </a:p>
          <a:p>
            <a:endParaRPr lang="sl-SI" altLang="sl-SI"/>
          </a:p>
        </p:txBody>
      </p:sp>
      <p:sp>
        <p:nvSpPr>
          <p:cNvPr id="4099" name="Pravokotnik 3">
            <a:extLst>
              <a:ext uri="{FF2B5EF4-FFF2-40B4-BE49-F238E27FC236}">
                <a16:creationId xmlns:a16="http://schemas.microsoft.com/office/drawing/2014/main" id="{37F1A167-0538-4F4D-ACFF-709A7AFEBF18}"/>
              </a:ext>
            </a:extLst>
          </p:cNvPr>
          <p:cNvSpPr>
            <a:spLocks noChangeArrowheads="1"/>
          </p:cNvSpPr>
          <p:nvPr/>
        </p:nvSpPr>
        <p:spPr bwMode="auto">
          <a:xfrm>
            <a:off x="323850" y="3284538"/>
            <a:ext cx="88201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r>
              <a:rPr lang="sl-SI" altLang="sl-SI"/>
              <a:t>Halogeni so dobri oksidanti. Najboljši oksidant je fluor, oksidativne lastnosti po skupini, proti jodu, padajo. Boljši oksidanti lahko izpodrinejo iz raztopin slabše oksidante. Tako lahko elementarni fluor izpodrine kloridne, bromidne in jodidne ione iz raztopin, tako da nastane elementarni klor, brom ali jod. Klor ne more izpodrivati fluoridnih ionov, lahko pa bromidne in jodidne, Brom pa samo jodidne.</a:t>
            </a:r>
          </a:p>
          <a:p>
            <a:r>
              <a:rPr lang="sl-SI" altLang="sl-SI"/>
              <a:t>F</a:t>
            </a:r>
            <a:r>
              <a:rPr lang="sl-SI" altLang="sl-SI" baseline="-25000"/>
              <a:t>2</a:t>
            </a:r>
            <a:r>
              <a:rPr lang="sl-SI" altLang="sl-SI"/>
              <a:t>(aq) + Cl</a:t>
            </a:r>
            <a:r>
              <a:rPr lang="sl-SI" altLang="sl-SI" baseline="30000"/>
              <a:t>-</a:t>
            </a:r>
            <a:r>
              <a:rPr lang="sl-SI" altLang="sl-SI"/>
              <a:t> (aq) → Cl</a:t>
            </a:r>
            <a:r>
              <a:rPr lang="sl-SI" altLang="sl-SI" baseline="-25000"/>
              <a:t>2</a:t>
            </a:r>
            <a:r>
              <a:rPr lang="sl-SI" altLang="sl-SI"/>
              <a:t>(aq) + F</a:t>
            </a:r>
            <a:r>
              <a:rPr lang="sl-SI" altLang="sl-SI" baseline="30000"/>
              <a:t>-</a:t>
            </a:r>
            <a:r>
              <a:rPr lang="sl-SI" altLang="sl-SI"/>
              <a:t>(aq) </a:t>
            </a:r>
            <a:br>
              <a:rPr lang="sl-SI" altLang="sl-SI"/>
            </a:br>
            <a:r>
              <a:rPr lang="sl-SI" altLang="sl-SI"/>
              <a:t>F</a:t>
            </a:r>
            <a:r>
              <a:rPr lang="sl-SI" altLang="sl-SI" baseline="-25000"/>
              <a:t>2</a:t>
            </a:r>
            <a:r>
              <a:rPr lang="sl-SI" altLang="sl-SI"/>
              <a:t>(aq) + Br</a:t>
            </a:r>
            <a:r>
              <a:rPr lang="sl-SI" altLang="sl-SI" baseline="30000"/>
              <a:t>-</a:t>
            </a:r>
            <a:r>
              <a:rPr lang="sl-SI" altLang="sl-SI"/>
              <a:t>(aq) → Br</a:t>
            </a:r>
            <a:r>
              <a:rPr lang="sl-SI" altLang="sl-SI" baseline="-25000"/>
              <a:t>2</a:t>
            </a:r>
            <a:r>
              <a:rPr lang="sl-SI" altLang="sl-SI"/>
              <a:t>(aq) + F</a:t>
            </a:r>
            <a:r>
              <a:rPr lang="sl-SI" altLang="sl-SI" baseline="30000"/>
              <a:t>-</a:t>
            </a:r>
            <a:r>
              <a:rPr lang="sl-SI" altLang="sl-SI"/>
              <a:t>(aq) </a:t>
            </a:r>
            <a:br>
              <a:rPr lang="sl-SI" altLang="sl-SI"/>
            </a:br>
            <a:r>
              <a:rPr lang="sl-SI" altLang="sl-SI"/>
              <a:t>F</a:t>
            </a:r>
            <a:r>
              <a:rPr lang="sl-SI" altLang="sl-SI" baseline="-25000"/>
              <a:t>2</a:t>
            </a:r>
            <a:r>
              <a:rPr lang="sl-SI" altLang="sl-SI"/>
              <a:t>(aq) + I</a:t>
            </a:r>
            <a:r>
              <a:rPr lang="sl-SI" altLang="sl-SI" baseline="30000"/>
              <a:t>-</a:t>
            </a:r>
            <a:r>
              <a:rPr lang="sl-SI" altLang="sl-SI"/>
              <a:t>(aq) → I</a:t>
            </a:r>
            <a:r>
              <a:rPr lang="sl-SI" altLang="sl-SI" baseline="-25000"/>
              <a:t>2</a:t>
            </a:r>
            <a:r>
              <a:rPr lang="sl-SI" altLang="sl-SI"/>
              <a:t>(aq) + F</a:t>
            </a:r>
            <a:r>
              <a:rPr lang="sl-SI" altLang="sl-SI" baseline="30000"/>
              <a:t>-</a:t>
            </a:r>
            <a:r>
              <a:rPr lang="sl-SI" altLang="sl-SI"/>
              <a:t>(aq) </a:t>
            </a:r>
            <a:br>
              <a:rPr lang="sl-SI" altLang="sl-SI"/>
            </a:br>
            <a:r>
              <a:rPr lang="sl-SI" altLang="sl-SI"/>
              <a:t>Cl</a:t>
            </a:r>
            <a:r>
              <a:rPr lang="sl-SI" altLang="sl-SI" baseline="-25000"/>
              <a:t>2</a:t>
            </a:r>
            <a:r>
              <a:rPr lang="sl-SI" altLang="sl-SI"/>
              <a:t>(aq) + Br</a:t>
            </a:r>
            <a:r>
              <a:rPr lang="sl-SI" altLang="sl-SI" baseline="30000"/>
              <a:t>-</a:t>
            </a:r>
            <a:r>
              <a:rPr lang="sl-SI" altLang="sl-SI"/>
              <a:t>(aq) → Br</a:t>
            </a:r>
            <a:r>
              <a:rPr lang="sl-SI" altLang="sl-SI" baseline="-25000"/>
              <a:t>2</a:t>
            </a:r>
            <a:r>
              <a:rPr lang="sl-SI" altLang="sl-SI"/>
              <a:t>(aq) + Cl</a:t>
            </a:r>
            <a:r>
              <a:rPr lang="sl-SI" altLang="sl-SI" baseline="30000"/>
              <a:t>-</a:t>
            </a:r>
            <a:r>
              <a:rPr lang="sl-SI" altLang="sl-SI"/>
              <a:t>(aq) </a:t>
            </a:r>
            <a:br>
              <a:rPr lang="sl-SI" altLang="sl-SI"/>
            </a:br>
            <a:r>
              <a:rPr lang="sl-SI" altLang="sl-SI"/>
              <a:t>Cl</a:t>
            </a:r>
            <a:r>
              <a:rPr lang="sl-SI" altLang="sl-SI" baseline="-25000"/>
              <a:t>2</a:t>
            </a:r>
            <a:r>
              <a:rPr lang="sl-SI" altLang="sl-SI"/>
              <a:t>(aq) + I</a:t>
            </a:r>
            <a:r>
              <a:rPr lang="sl-SI" altLang="sl-SI" baseline="30000"/>
              <a:t>-</a:t>
            </a:r>
            <a:r>
              <a:rPr lang="sl-SI" altLang="sl-SI"/>
              <a:t>(aq) → I</a:t>
            </a:r>
            <a:r>
              <a:rPr lang="sl-SI" altLang="sl-SI" baseline="-25000"/>
              <a:t>2</a:t>
            </a:r>
            <a:r>
              <a:rPr lang="sl-SI" altLang="sl-SI"/>
              <a:t>(aq) + Cl</a:t>
            </a:r>
            <a:r>
              <a:rPr lang="sl-SI" altLang="sl-SI" baseline="30000"/>
              <a:t>-</a:t>
            </a:r>
            <a:r>
              <a:rPr lang="sl-SI" altLang="sl-SI"/>
              <a:t>(aq) </a:t>
            </a:r>
            <a:br>
              <a:rPr lang="sl-SI" altLang="sl-SI"/>
            </a:br>
            <a:r>
              <a:rPr lang="sl-SI" altLang="sl-SI"/>
              <a:t>Br</a:t>
            </a:r>
            <a:r>
              <a:rPr lang="sl-SI" altLang="sl-SI" baseline="-25000"/>
              <a:t>2</a:t>
            </a:r>
            <a:r>
              <a:rPr lang="sl-SI" altLang="sl-SI"/>
              <a:t>(aq) + I</a:t>
            </a:r>
            <a:r>
              <a:rPr lang="sl-SI" altLang="sl-SI" baseline="30000"/>
              <a:t>-</a:t>
            </a:r>
            <a:r>
              <a:rPr lang="sl-SI" altLang="sl-SI"/>
              <a:t>(aq) → I</a:t>
            </a:r>
            <a:r>
              <a:rPr lang="sl-SI" altLang="sl-SI" baseline="-25000"/>
              <a:t>2</a:t>
            </a:r>
            <a:r>
              <a:rPr lang="sl-SI" altLang="sl-SI"/>
              <a:t>(aq) + Br</a:t>
            </a:r>
            <a:r>
              <a:rPr lang="sl-SI" altLang="sl-SI" baseline="30000"/>
              <a:t>-</a:t>
            </a:r>
            <a:r>
              <a:rPr lang="sl-SI" altLang="sl-SI"/>
              <a:t>(aq)</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8DE4120-5757-43AC-85A5-6AC8780F03DD}"/>
              </a:ext>
            </a:extLst>
          </p:cNvPr>
          <p:cNvSpPr>
            <a:spLocks noGrp="1"/>
          </p:cNvSpPr>
          <p:nvPr>
            <p:ph type="title"/>
          </p:nvPr>
        </p:nvSpPr>
        <p:spPr/>
        <p:txBody>
          <a:bodyPr/>
          <a:lstStyle/>
          <a:p>
            <a:pPr fontAlgn="auto">
              <a:spcAft>
                <a:spcPts val="0"/>
              </a:spcAft>
              <a:defRPr/>
            </a:pPr>
            <a:r>
              <a:rPr lang="sl-SI" dirty="0"/>
              <a:t>ZANIMIVOSTI</a:t>
            </a:r>
          </a:p>
        </p:txBody>
      </p:sp>
      <p:sp>
        <p:nvSpPr>
          <p:cNvPr id="3" name="Ograda vsebine 2">
            <a:extLst>
              <a:ext uri="{FF2B5EF4-FFF2-40B4-BE49-F238E27FC236}">
                <a16:creationId xmlns:a16="http://schemas.microsoft.com/office/drawing/2014/main" id="{A5B1BA8D-B554-4144-9870-610F58946920}"/>
              </a:ext>
            </a:extLst>
          </p:cNvPr>
          <p:cNvSpPr>
            <a:spLocks noGrp="1"/>
          </p:cNvSpPr>
          <p:nvPr>
            <p:ph idx="1"/>
          </p:nvPr>
        </p:nvSpPr>
        <p:spPr/>
        <p:txBody>
          <a:bodyPr>
            <a:normAutofit fontScale="85000" lnSpcReduction="20000"/>
          </a:bodyPr>
          <a:lstStyle/>
          <a:p>
            <a:pPr marL="548640" indent="-411480" fontAlgn="auto">
              <a:spcAft>
                <a:spcPts val="0"/>
              </a:spcAft>
              <a:buClr>
                <a:schemeClr val="tx1">
                  <a:shade val="95000"/>
                </a:schemeClr>
              </a:buClr>
              <a:buFont typeface="Wingdings 2"/>
              <a:buChar char=""/>
              <a:defRPr/>
            </a:pPr>
            <a:r>
              <a:rPr lang="sl-SI" b="1" dirty="0"/>
              <a:t>Cl2 – bojni strup</a:t>
            </a:r>
            <a:br>
              <a:rPr lang="sl-SI" dirty="0"/>
            </a:br>
            <a:r>
              <a:rPr lang="sl-SI" dirty="0"/>
              <a:t>Leta 1917 v prvi svetovni vojni so plinske granate s klorom, Cl2, in fosgenom, COCl2, uporabile avstrijsko-ogrske in nemške enote pri preboju italijanske fronte pri Kobaridu v 12. Soški bitki. V dveh urah je topništvo izstrelilo več kot sto tisoč plinskih granat na italijanske obrambne položaje. S taktiko bliskovite vojne so premagali italijansko vojsko in jo prisilili k umiku do reke Piave. V spopadu je bilo ubitih 30 000 vojakov, 20 000 jih je bilo ranjenih in 275 00 Italijanov je bilo ujetih. Uporabo bojnih plinov so z raznimi konvencijami kasneje prepovedali.</a:t>
            </a:r>
          </a:p>
          <a:p>
            <a:pPr marL="548640" indent="-411480" fontAlgn="auto">
              <a:spcAft>
                <a:spcPts val="0"/>
              </a:spcAft>
              <a:buClr>
                <a:schemeClr val="tx1">
                  <a:shade val="95000"/>
                </a:schemeClr>
              </a:buClr>
              <a:buFont typeface="Wingdings 2"/>
              <a:buNone/>
              <a:defRPr/>
            </a:pPr>
            <a:br>
              <a:rPr lang="sl-SI" dirty="0"/>
            </a:b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A0D7476C-0F9E-421D-9C36-003445C4B60A}"/>
              </a:ext>
            </a:extLst>
          </p:cNvPr>
          <p:cNvSpPr>
            <a:spLocks noGrp="1"/>
          </p:cNvSpPr>
          <p:nvPr>
            <p:ph idx="1"/>
          </p:nvPr>
        </p:nvSpPr>
        <p:spPr>
          <a:xfrm>
            <a:off x="0" y="188913"/>
            <a:ext cx="8769350" cy="4708525"/>
          </a:xfrm>
        </p:spPr>
        <p:txBody>
          <a:bodyPr>
            <a:normAutofit fontScale="25000" lnSpcReduction="20000"/>
          </a:bodyPr>
          <a:lstStyle/>
          <a:p>
            <a:pPr marL="548640" indent="-411480" fontAlgn="auto">
              <a:spcAft>
                <a:spcPts val="0"/>
              </a:spcAft>
              <a:buClr>
                <a:schemeClr val="tx1">
                  <a:shade val="95000"/>
                </a:schemeClr>
              </a:buClr>
              <a:buFont typeface="Wingdings 2"/>
              <a:buChar char=""/>
              <a:defRPr/>
            </a:pPr>
            <a:r>
              <a:rPr lang="sl-SI" sz="8000" b="1" dirty="0">
                <a:solidFill>
                  <a:srgbClr val="FF0000"/>
                </a:solidFill>
              </a:rPr>
              <a:t>Fluor v zobnih pastah</a:t>
            </a:r>
            <a:br>
              <a:rPr lang="sl-SI" sz="8000" dirty="0"/>
            </a:br>
            <a:r>
              <a:rPr lang="sl-SI" sz="8000" dirty="0"/>
              <a:t>Fluorove spojine v majhnih količinah dodajajo zobnim pastam za izboljšanje odpornosti zobne sklenine. Običajno uporabljamo natrijev fluorid in natrijev </a:t>
            </a:r>
            <a:r>
              <a:rPr lang="sl-SI" sz="8000" dirty="0" err="1"/>
              <a:t>monofluorofosfat</a:t>
            </a:r>
            <a:r>
              <a:rPr lang="sl-SI" sz="8000" dirty="0"/>
              <a:t>, Na2FPO3.</a:t>
            </a:r>
          </a:p>
          <a:p>
            <a:pPr marL="548640" indent="-411480" fontAlgn="auto">
              <a:spcAft>
                <a:spcPts val="0"/>
              </a:spcAft>
              <a:buClr>
                <a:schemeClr val="tx1">
                  <a:shade val="95000"/>
                </a:schemeClr>
              </a:buClr>
              <a:buFont typeface="Wingdings 2"/>
              <a:buChar char=""/>
              <a:defRPr/>
            </a:pPr>
            <a:r>
              <a:rPr lang="sl-SI" sz="8000" b="1" dirty="0">
                <a:solidFill>
                  <a:srgbClr val="FF0000"/>
                </a:solidFill>
              </a:rPr>
              <a:t>Jedkanje stekla</a:t>
            </a:r>
            <a:br>
              <a:rPr lang="sl-SI" sz="8000" dirty="0"/>
            </a:br>
            <a:r>
              <a:rPr lang="sl-SI" sz="8000" dirty="0"/>
              <a:t>Ker vodikov fluorid razjeda steklo, lahko z njim oblikujemo različne vzorce v steklu (jedkanje stekla). Stekleno ploščo prevlečemo z voskom. Z ostrim predmetom vrišemo vzorec in odstranimo vosek. Vodikov fluorid, HF, reagira s silicijevim dioksidom, SiO2, na tistih površinah, ki niso zaščitene z voskom. Nastane plinasti silicijev(V) fluorid, SiF4, na steklu pa nastane vdolbina.</a:t>
            </a:r>
          </a:p>
          <a:p>
            <a:pPr marL="548640" indent="-411480" fontAlgn="auto">
              <a:spcAft>
                <a:spcPts val="0"/>
              </a:spcAft>
              <a:buClr>
                <a:schemeClr val="tx1">
                  <a:shade val="95000"/>
                </a:schemeClr>
              </a:buClr>
              <a:buFont typeface="Wingdings 2"/>
              <a:buChar char=""/>
              <a:defRPr/>
            </a:pPr>
            <a:r>
              <a:rPr lang="sl-SI" sz="8000" dirty="0"/>
              <a:t>4HF(g) + SiO2(s) → SiF4(g) + 2H2O(l)</a:t>
            </a:r>
          </a:p>
          <a:p>
            <a:pPr marL="548640" indent="-411480" fontAlgn="auto">
              <a:spcAft>
                <a:spcPts val="0"/>
              </a:spcAft>
              <a:buClr>
                <a:schemeClr val="tx1">
                  <a:shade val="95000"/>
                </a:schemeClr>
              </a:buClr>
              <a:buFont typeface="Wingdings 2"/>
              <a:buChar char=""/>
              <a:defRPr/>
            </a:pPr>
            <a:r>
              <a:rPr lang="sl-SI" sz="8000" b="1" dirty="0">
                <a:solidFill>
                  <a:srgbClr val="FF0000"/>
                </a:solidFill>
              </a:rPr>
              <a:t>Klorovodikova kislina je del želodčnih sokov</a:t>
            </a:r>
            <a:br>
              <a:rPr lang="sl-SI" sz="8000" dirty="0"/>
            </a:br>
            <a:r>
              <a:rPr lang="sl-SI" sz="8000" dirty="0"/>
              <a:t>Raztopina v želodcu je precej močna, 0,16 –molarna (0,6 –odstotna) raztopina vodikovega klorida, </a:t>
            </a:r>
            <a:r>
              <a:rPr lang="sl-SI" sz="8000" dirty="0" err="1"/>
              <a:t>HCl</a:t>
            </a:r>
            <a:r>
              <a:rPr lang="sl-SI" sz="8000" dirty="0"/>
              <a:t>(</a:t>
            </a:r>
            <a:r>
              <a:rPr lang="sl-SI" sz="8000" dirty="0" err="1"/>
              <a:t>aq</a:t>
            </a:r>
            <a:r>
              <a:rPr lang="sl-SI" sz="8000" dirty="0"/>
              <a:t>). ) Zato je pH želodčnega soka okoli 2. Klorovodikova kislina ima pomembno biološko vlogo. Uniči večino bakterij, ki jih pojemo skupaj s hrano, olajša prebavo beljakovin in aktivira encim, ki v želodcu začne z razgradnjo beljakovin. Če v želodcu ostane presežek te kisline, jo nevtralizira </a:t>
            </a:r>
            <a:r>
              <a:rPr lang="sl-SI" sz="8000" dirty="0" err="1"/>
              <a:t>hidrogenkarbonat</a:t>
            </a:r>
            <a:r>
              <a:rPr lang="sl-SI" sz="8000" dirty="0"/>
              <a:t>. Proces je biokemijsko kontroliran z naslednjo reakcijo:</a:t>
            </a:r>
          </a:p>
          <a:p>
            <a:pPr marL="548640" indent="-411480" fontAlgn="auto">
              <a:spcAft>
                <a:spcPts val="0"/>
              </a:spcAft>
              <a:buClr>
                <a:schemeClr val="tx1">
                  <a:shade val="95000"/>
                </a:schemeClr>
              </a:buClr>
              <a:buFont typeface="Wingdings 2"/>
              <a:buChar char=""/>
              <a:defRPr/>
            </a:pPr>
            <a:r>
              <a:rPr lang="sl-SI" sz="8000" dirty="0" err="1"/>
              <a:t>HCl</a:t>
            </a:r>
            <a:r>
              <a:rPr lang="sl-SI" sz="8000" dirty="0"/>
              <a:t>(</a:t>
            </a:r>
            <a:r>
              <a:rPr lang="sl-SI" sz="8000" dirty="0" err="1"/>
              <a:t>aq</a:t>
            </a:r>
            <a:r>
              <a:rPr lang="sl-SI" sz="8000" dirty="0"/>
              <a:t>) + NaHCO3(</a:t>
            </a:r>
            <a:r>
              <a:rPr lang="sl-SI" sz="8000" dirty="0" err="1"/>
              <a:t>aq</a:t>
            </a:r>
            <a:r>
              <a:rPr lang="sl-SI" sz="8000" dirty="0"/>
              <a:t>) → NaCl(</a:t>
            </a:r>
            <a:r>
              <a:rPr lang="sl-SI" sz="8000" dirty="0" err="1"/>
              <a:t>aq</a:t>
            </a:r>
            <a:r>
              <a:rPr lang="sl-SI" sz="8000" dirty="0"/>
              <a:t>) +H2O(l) + CO2(g)</a:t>
            </a:r>
          </a:p>
          <a:p>
            <a:pPr marL="548640" indent="-411480" fontAlgn="auto">
              <a:spcAft>
                <a:spcPts val="0"/>
              </a:spcAft>
              <a:buClr>
                <a:schemeClr val="tx1">
                  <a:shade val="95000"/>
                </a:schemeClr>
              </a:buClr>
              <a:buFont typeface="Wingdings 2"/>
              <a:buChar char=""/>
              <a:defRPr/>
            </a:pPr>
            <a:r>
              <a:rPr lang="sl-SI" sz="8000" dirty="0"/>
              <a:t>Če je kljub temu preveč klorovodikove kisline, jo lahko nevtraliziramo z zdravili – </a:t>
            </a:r>
            <a:r>
              <a:rPr lang="sl-SI" sz="8000" dirty="0" err="1"/>
              <a:t>antacidi</a:t>
            </a:r>
            <a:r>
              <a:rPr lang="sl-SI" sz="8000" dirty="0"/>
              <a:t>. </a:t>
            </a:r>
            <a:r>
              <a:rPr lang="sl-SI" sz="8000" dirty="0" err="1"/>
              <a:t>Antacidi</a:t>
            </a:r>
            <a:r>
              <a:rPr lang="sl-SI" sz="8000" dirty="0"/>
              <a:t> so lahko kalcijev karbonat, CaCO3(s), aluminijev hidroksid, Al(OH)2, ali magnezijev hidroksid, Mg(OH)2.</a:t>
            </a:r>
          </a:p>
          <a:p>
            <a:pPr marL="548640" indent="-411480" fontAlgn="auto">
              <a:spcAft>
                <a:spcPts val="0"/>
              </a:spcAft>
              <a:buClr>
                <a:schemeClr val="tx1">
                  <a:shade val="95000"/>
                </a:schemeClr>
              </a:buClr>
              <a:buFont typeface="Wingdings 2"/>
              <a:buNone/>
              <a:defRPr/>
            </a:pPr>
            <a:br>
              <a:rPr lang="sl-SI" dirty="0"/>
            </a:b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02BE946-CF54-4D08-A1F5-441FA3336DFE}"/>
              </a:ext>
            </a:extLst>
          </p:cNvPr>
          <p:cNvSpPr>
            <a:spLocks noGrp="1"/>
          </p:cNvSpPr>
          <p:nvPr>
            <p:ph type="title"/>
          </p:nvPr>
        </p:nvSpPr>
        <p:spPr>
          <a:xfrm>
            <a:off x="323528" y="3429000"/>
            <a:ext cx="8229600" cy="1143000"/>
          </a:xfrm>
        </p:spPr>
        <p:txBody>
          <a:bodyPr>
            <a:normAutofit fontScale="90000"/>
          </a:bodyPr>
          <a:lstStyle/>
          <a:p>
            <a:pPr fontAlgn="auto">
              <a:spcAft>
                <a:spcPts val="0"/>
              </a:spcAft>
              <a:defRPr/>
            </a:pPr>
            <a:r>
              <a:rPr lang="sl-SI" i="1" dirty="0"/>
              <a:t>Viri:</a:t>
            </a:r>
            <a:br>
              <a:rPr lang="sl-SI" b="0" dirty="0"/>
            </a:br>
            <a:r>
              <a:rPr lang="sl-SI" b="0" dirty="0"/>
              <a:t>*</a:t>
            </a:r>
            <a:r>
              <a:rPr lang="sl-SI" b="0" i="1" dirty="0"/>
              <a:t>Godec </a:t>
            </a:r>
            <a:r>
              <a:rPr lang="sl-SI" b="0" i="1" dirty="0" err="1"/>
              <a:t>Anderj</a:t>
            </a:r>
            <a:r>
              <a:rPr lang="sl-SI" b="0" i="1" dirty="0"/>
              <a:t>, Leban Ivan: </a:t>
            </a:r>
            <a:r>
              <a:rPr lang="sl-SI" i="1" dirty="0"/>
              <a:t>Atomi in molekule, Učbenik za kemijo v gimnaziji</a:t>
            </a:r>
            <a:r>
              <a:rPr lang="sl-SI" b="0" i="1" dirty="0"/>
              <a:t>, Modrijan 2009 </a:t>
            </a:r>
            <a:br>
              <a:rPr lang="sl-SI" b="0" dirty="0"/>
            </a:br>
            <a:r>
              <a:rPr lang="sl-SI" b="0" dirty="0"/>
              <a:t>* </a:t>
            </a:r>
            <a:r>
              <a:rPr lang="sl-SI" b="0" i="1" dirty="0" err="1"/>
              <a:t>Atkins</a:t>
            </a:r>
            <a:r>
              <a:rPr lang="sl-SI" b="0" i="1" dirty="0"/>
              <a:t> P.W., </a:t>
            </a:r>
            <a:r>
              <a:rPr lang="sl-SI" b="0" i="1" dirty="0" err="1"/>
              <a:t>Frazer</a:t>
            </a:r>
            <a:r>
              <a:rPr lang="sl-SI" b="0" i="1" dirty="0"/>
              <a:t> M. J.: </a:t>
            </a:r>
            <a:r>
              <a:rPr lang="sl-SI" i="1" dirty="0"/>
              <a:t>Kemija Zakonitosti in uporaba</a:t>
            </a:r>
            <a:r>
              <a:rPr lang="sl-SI" b="0" i="1" dirty="0"/>
              <a:t>, TZS, </a:t>
            </a:r>
            <a:r>
              <a:rPr lang="sl-SI" b="0" i="1" dirty="0" err="1"/>
              <a:t>Lj</a:t>
            </a:r>
            <a:r>
              <a:rPr lang="sl-SI" b="0" i="1" dirty="0"/>
              <a:t> 1997</a:t>
            </a:r>
            <a:br>
              <a:rPr lang="sl-SI" b="0" dirty="0"/>
            </a:br>
            <a:r>
              <a:rPr lang="sl-SI" b="0" dirty="0"/>
              <a:t>*</a:t>
            </a:r>
            <a:r>
              <a:rPr lang="sl-SI" b="0" i="1" dirty="0"/>
              <a:t>Kobal Edvard: </a:t>
            </a:r>
            <a:r>
              <a:rPr lang="sl-SI" i="1" dirty="0"/>
              <a:t>Kemijske informacije za srednješolce, Šolski kemijski priročnik</a:t>
            </a:r>
            <a:r>
              <a:rPr lang="sl-SI" b="0" i="1" dirty="0"/>
              <a:t>, DZS, </a:t>
            </a:r>
            <a:r>
              <a:rPr lang="sl-SI" b="0" i="1" dirty="0" err="1"/>
              <a:t>Lj</a:t>
            </a:r>
            <a:r>
              <a:rPr lang="sl-SI" b="0" i="1" dirty="0"/>
              <a:t> 1991;</a:t>
            </a:r>
            <a:br>
              <a:rPr lang="sl-SI" b="0" dirty="0"/>
            </a:br>
            <a:br>
              <a:rPr lang="sl-SI" dirty="0"/>
            </a:br>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Po meri 1">
      <a:dk1>
        <a:srgbClr val="FF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rh">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185</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Book Antiqua</vt:lpstr>
      <vt:lpstr>Lucida Sans</vt:lpstr>
      <vt:lpstr>Wingdings</vt:lpstr>
      <vt:lpstr>Wingdings 2</vt:lpstr>
      <vt:lpstr>Wingdings 3</vt:lpstr>
      <vt:lpstr>Vrh</vt:lpstr>
      <vt:lpstr>HALOGENI ELEMENTI</vt:lpstr>
      <vt:lpstr> Halogeni elementi so elementi 7. skupine periodnega sistema elementov (ali VII. skupine). To so fluor, klor, brom in jod.  Halogeni spadajo med nekovine. V elementarnem stanju obstajajo kot dvoatomarne molekule.</vt:lpstr>
      <vt:lpstr>PowerPoint Presentation</vt:lpstr>
      <vt:lpstr>ZANIMIVOSTI</vt:lpstr>
      <vt:lpstr>PowerPoint Presentation</vt:lpstr>
      <vt:lpstr>Viri: *Godec Anderj, Leban Ivan: Atomi in molekule, Učbenik za kemijo v gimnaziji, Modrijan 2009  * Atkins P.W., Frazer M. J.: Kemija Zakonitosti in uporaba, TZS, Lj 1997 *Kobal Edvard: Kemijske informacije za srednješolce, Šolski kemijski priročnik, DZS, Lj 1991;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2019-05-31T08:48:09Z</dcterms:created>
  <dcterms:modified xsi:type="dcterms:W3CDTF">2019-05-31T08:48:10Z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