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59" r:id="rId4"/>
    <p:sldId id="283" r:id="rId5"/>
    <p:sldId id="282" r:id="rId6"/>
    <p:sldId id="284" r:id="rId7"/>
    <p:sldId id="285" r:id="rId8"/>
    <p:sldId id="260" r:id="rId9"/>
    <p:sldId id="261" r:id="rId10"/>
    <p:sldId id="287" r:id="rId11"/>
    <p:sldId id="262" r:id="rId12"/>
    <p:sldId id="269" r:id="rId13"/>
    <p:sldId id="265" r:id="rId14"/>
    <p:sldId id="286" r:id="rId15"/>
    <p:sldId id="273" r:id="rId16"/>
    <p:sldId id="271" r:id="rId17"/>
    <p:sldId id="270" r:id="rId18"/>
    <p:sldId id="267" r:id="rId19"/>
    <p:sldId id="279" r:id="rId20"/>
    <p:sldId id="281" r:id="rId21"/>
    <p:sldId id="288" r:id="rId22"/>
    <p:sldId id="275" r:id="rId23"/>
    <p:sldId id="278" r:id="rId24"/>
    <p:sldId id="289" r:id="rId25"/>
    <p:sldId id="276" r:id="rId2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FFFF00"/>
    <a:srgbClr val="00FF00"/>
    <a:srgbClr val="FF0000"/>
    <a:srgbClr val="FEE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2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C23784BE-F1F6-4DF1-BB18-7A925CE755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5947511E-8F34-481E-A10C-8C6A7D232F3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96260" name="Rectangle 4">
            <a:extLst>
              <a:ext uri="{FF2B5EF4-FFF2-40B4-BE49-F238E27FC236}">
                <a16:creationId xmlns:a16="http://schemas.microsoft.com/office/drawing/2014/main" id="{A18C0B6E-6245-4441-A1A5-E5C1C7C19F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96261" name="Rectangle 5">
            <a:extLst>
              <a:ext uri="{FF2B5EF4-FFF2-40B4-BE49-F238E27FC236}">
                <a16:creationId xmlns:a16="http://schemas.microsoft.com/office/drawing/2014/main" id="{A07670CB-2FE6-48A5-9DCE-70B47DCB110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3D6ED10-8A76-410F-B106-3AF88942067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E35EB0EA-2358-4B41-99F4-0D1BEFF4E8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9B15AF9F-C744-4469-B5AE-499B43DD1D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100356" name="Rectangle 4">
            <a:extLst>
              <a:ext uri="{FF2B5EF4-FFF2-40B4-BE49-F238E27FC236}">
                <a16:creationId xmlns:a16="http://schemas.microsoft.com/office/drawing/2014/main" id="{E2CB26C4-4DD7-4BB4-B48B-7482C9914FA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A6990505-E8CF-4534-BBD1-BBCBD4E2DE5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0358" name="Rectangle 6">
            <a:extLst>
              <a:ext uri="{FF2B5EF4-FFF2-40B4-BE49-F238E27FC236}">
                <a16:creationId xmlns:a16="http://schemas.microsoft.com/office/drawing/2014/main" id="{1453FD5C-5D85-4EDA-9010-DA90AEF928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100359" name="Rectangle 7">
            <a:extLst>
              <a:ext uri="{FF2B5EF4-FFF2-40B4-BE49-F238E27FC236}">
                <a16:creationId xmlns:a16="http://schemas.microsoft.com/office/drawing/2014/main" id="{709A2A3D-5201-498D-9A2E-63A2A375B7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51857F6-F753-46BA-AD6F-A56300667DD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475629-1262-43A4-9C3F-7655072DA4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27783-7321-47DA-9E75-2C72B3F5066D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3F278B5A-7148-41DC-B823-0330998B78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482D7C0D-CB5B-4CE6-91DE-40EF94859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>
            <a:extLst>
              <a:ext uri="{FF2B5EF4-FFF2-40B4-BE49-F238E27FC236}">
                <a16:creationId xmlns:a16="http://schemas.microsoft.com/office/drawing/2014/main" id="{23E5B739-C56F-4D14-98D2-1ADB7189ABD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0659" name="Group 3">
              <a:extLst>
                <a:ext uri="{FF2B5EF4-FFF2-40B4-BE49-F238E27FC236}">
                  <a16:creationId xmlns:a16="http://schemas.microsoft.com/office/drawing/2014/main" id="{20D14FAE-4EE9-4AEB-AC1F-A3BB667F37D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0660" name="Freeform 4">
                <a:extLst>
                  <a:ext uri="{FF2B5EF4-FFF2-40B4-BE49-F238E27FC236}">
                    <a16:creationId xmlns:a16="http://schemas.microsoft.com/office/drawing/2014/main" id="{30E062B9-2BF3-4BE4-83D6-60D36A82FA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0661" name="Freeform 5">
                <a:extLst>
                  <a:ext uri="{FF2B5EF4-FFF2-40B4-BE49-F238E27FC236}">
                    <a16:creationId xmlns:a16="http://schemas.microsoft.com/office/drawing/2014/main" id="{FE79CF1B-CCD8-4B23-8DF5-34BAEFA15B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0662" name="Freeform 6">
                <a:extLst>
                  <a:ext uri="{FF2B5EF4-FFF2-40B4-BE49-F238E27FC236}">
                    <a16:creationId xmlns:a16="http://schemas.microsoft.com/office/drawing/2014/main" id="{D735E813-9EDF-4207-81A3-318A87D8DC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0663" name="Freeform 7">
                <a:extLst>
                  <a:ext uri="{FF2B5EF4-FFF2-40B4-BE49-F238E27FC236}">
                    <a16:creationId xmlns:a16="http://schemas.microsoft.com/office/drawing/2014/main" id="{74AF47BB-4E7E-4652-9065-771F04FD35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0664" name="Freeform 8">
                <a:extLst>
                  <a:ext uri="{FF2B5EF4-FFF2-40B4-BE49-F238E27FC236}">
                    <a16:creationId xmlns:a16="http://schemas.microsoft.com/office/drawing/2014/main" id="{75D20715-E2DB-430A-B8A0-A1BCD0878F8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0665" name="Freeform 9">
              <a:extLst>
                <a:ext uri="{FF2B5EF4-FFF2-40B4-BE49-F238E27FC236}">
                  <a16:creationId xmlns:a16="http://schemas.microsoft.com/office/drawing/2014/main" id="{47A36ABF-AC3A-4314-A43C-21EF052BCB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0666" name="Freeform 10">
              <a:extLst>
                <a:ext uri="{FF2B5EF4-FFF2-40B4-BE49-F238E27FC236}">
                  <a16:creationId xmlns:a16="http://schemas.microsoft.com/office/drawing/2014/main" id="{2C196675-1313-448A-8179-63E5470B32D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70667" name="Rectangle 11">
            <a:extLst>
              <a:ext uri="{FF2B5EF4-FFF2-40B4-BE49-F238E27FC236}">
                <a16:creationId xmlns:a16="http://schemas.microsoft.com/office/drawing/2014/main" id="{3B3B9DD5-6264-4A38-930E-65CFA28C1D3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70668" name="Rectangle 12">
            <a:extLst>
              <a:ext uri="{FF2B5EF4-FFF2-40B4-BE49-F238E27FC236}">
                <a16:creationId xmlns:a16="http://schemas.microsoft.com/office/drawing/2014/main" id="{BE1AAD4E-33E3-4957-98F1-AE58E975E96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70669" name="Rectangle 13">
            <a:extLst>
              <a:ext uri="{FF2B5EF4-FFF2-40B4-BE49-F238E27FC236}">
                <a16:creationId xmlns:a16="http://schemas.microsoft.com/office/drawing/2014/main" id="{02043AEB-9590-4DD0-AC76-CBC10BE6D9E9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0670" name="Rectangle 14">
            <a:extLst>
              <a:ext uri="{FF2B5EF4-FFF2-40B4-BE49-F238E27FC236}">
                <a16:creationId xmlns:a16="http://schemas.microsoft.com/office/drawing/2014/main" id="{04029773-6685-4DC6-B3D5-9A13F14024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0671" name="Rectangle 15">
            <a:extLst>
              <a:ext uri="{FF2B5EF4-FFF2-40B4-BE49-F238E27FC236}">
                <a16:creationId xmlns:a16="http://schemas.microsoft.com/office/drawing/2014/main" id="{9DEE21F2-5ABA-4DA2-99C9-A6879BF7E2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6DA7F6-3F0E-43B2-81BF-6F4F808B657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6E2D5-CA5D-42BD-9A06-4C0BB19A7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56D2A9-D8B3-49BE-BDC5-382B530F1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B9256-5BCC-480A-9E67-29CF88397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3626A-2C0B-4BD7-AD8B-821CAAA7E4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D9659E-FA55-468B-BD31-D962A413CBD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9E2EF1-BA6D-4E1C-81C6-FC6AE66E3BF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8915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D2F658-97BB-4AE7-AD82-1DFEE591C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236FC5-A69C-439A-AECF-7A562BE25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3EACA-70A0-48CD-8B75-101F9E5B8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FDCD5D-E89B-4486-8B24-FCE8F83168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CEA97C-884C-4333-B297-9559297A06D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A6252-C625-4544-9514-C614C3989DB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3636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45C9E-CEA2-4AAF-B174-E9D1E540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9954E06-918C-4284-861E-96238486D82E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33277-87C5-4847-BFFA-77FF6EFB78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BA21D4-D578-4128-8297-E730356AD6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612215B-2258-4C9E-96BF-C6892F34979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B9EF3-6D66-4DBA-8880-77DEFCE5C2E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0174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F9581-7882-4ED8-8F7F-ED844060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EADD7-576B-43E4-AECF-4580B64A2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3AE6A-3A40-403E-819C-EAD44F2DE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D56E5C-BA4A-4AE9-8D31-A17BA37807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0486D-6B72-4B63-8F1C-63D3AE77989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A754A-7703-4E77-8728-7273BBE7BCD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202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E2881-86AF-460C-9CA0-03F7451EE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8304D-03DC-453A-B997-3AD6D7A02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8CCD2-A742-4FBE-8EE5-CF18EF6B6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97C4D-420E-4031-B904-260D711003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989DAA-B0AC-42CB-8DE1-B97FE8E6174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C2744-7F81-49A2-B18B-A5FA88F950B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3357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782B9-DAAC-4946-AC25-1C9645C6F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5EFDF-2FCA-4225-8AC7-1ABA839B3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52DF30-F02C-4BA9-B3EF-1CF072476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85EB3-D396-4917-8519-85BA89936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7F0AF-97E2-4D4E-8DC3-0BF0C01C53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48E5AB-2D1E-4F89-ACB0-53C0B1FDEEF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C44BA12-0D9A-41F2-AAD4-8A447E1EC8F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3089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4FDEF-9734-41E1-95B2-6DB4CDD7B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AF3AD-A783-43B9-A233-727F5C43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79BC0A-0F57-4AB6-B426-63A0FC2A1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ED6A11-EE0B-4D90-BC92-1073F689A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140DCC-9882-4578-BE53-F878CD87AB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74759E-6DEF-4111-929B-7911B6DC9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900AAF2-B2C5-4A88-91A0-92ABFFEADB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2E59C0-D403-421B-BF57-D94D5680E1E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F6AD786-8387-49C8-8FAC-83C9E52C967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9189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29162-C2D0-4036-ADED-9180E9C71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9F5329-32F4-4EEB-9D22-972D8609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F619BC-1ADD-49F5-949E-ED353F9DD9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9BC5D0-2E53-48A8-AD9E-D11C79E2546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1F55C-C749-4AAD-9923-FD37603DE81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6019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DD5D2D-A1F8-4EA6-89BE-7B8B865FF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AAF677-085D-4EED-A370-49769F64A3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3154D4-AF10-415C-BB58-D01A7922208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5995C9-9D29-43C4-9B7D-A2DCC852950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9470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E1E70-9CE1-45E8-BEF8-38A66630F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E069D-6365-4B5F-B4AF-E8725A70E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647AA-6F57-4CDD-A60E-F66455B82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ABF30-7580-4F0B-B903-727899BA5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1275B-18B2-40D0-AE06-125C105645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EFB13A-18DF-428B-B74B-E855370D18D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65F28A4-BC1B-4C18-B913-E71D73292AC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7729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7F9E3-24AE-4397-83D2-4A3F69F0F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D96D4F-1513-41B9-97D7-26985A9638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538BB-9D87-4F5C-9C30-8251B8F9B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E5EFD1-1602-43A6-84F8-19E6683CF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B1976-4318-4AA9-86AA-FA93238758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C50A5B-C322-4140-A40B-26ECA801067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5081CA1-0F88-4DE3-8606-991F9F55441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2319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6EF8FDD9-D2EA-4898-9604-3024D1752B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E3C99465-A253-435E-AC8E-76E6F8D3F1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7A4BFEB-6DFF-475A-942C-AB0CEE4DD665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69636" name="Group 4">
            <a:extLst>
              <a:ext uri="{FF2B5EF4-FFF2-40B4-BE49-F238E27FC236}">
                <a16:creationId xmlns:a16="http://schemas.microsoft.com/office/drawing/2014/main" id="{7061B0D2-05D8-434B-9FA3-CCA93944C1F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9637" name="Group 5">
              <a:extLst>
                <a:ext uri="{FF2B5EF4-FFF2-40B4-BE49-F238E27FC236}">
                  <a16:creationId xmlns:a16="http://schemas.microsoft.com/office/drawing/2014/main" id="{2AE0CE85-02C1-49CA-9265-B42FE8AEBDF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9638" name="Freeform 6">
                <a:extLst>
                  <a:ext uri="{FF2B5EF4-FFF2-40B4-BE49-F238E27FC236}">
                    <a16:creationId xmlns:a16="http://schemas.microsoft.com/office/drawing/2014/main" id="{40DE3C37-86E2-43AB-97CC-C66CC5D9B3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9639" name="Freeform 7">
                <a:extLst>
                  <a:ext uri="{FF2B5EF4-FFF2-40B4-BE49-F238E27FC236}">
                    <a16:creationId xmlns:a16="http://schemas.microsoft.com/office/drawing/2014/main" id="{31C79C62-1E54-45E4-83E9-88C37D77AE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9640" name="Freeform 8">
                <a:extLst>
                  <a:ext uri="{FF2B5EF4-FFF2-40B4-BE49-F238E27FC236}">
                    <a16:creationId xmlns:a16="http://schemas.microsoft.com/office/drawing/2014/main" id="{BA1CECC5-4B8E-4E96-B549-54C084AC025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9641" name="Freeform 9">
                <a:extLst>
                  <a:ext uri="{FF2B5EF4-FFF2-40B4-BE49-F238E27FC236}">
                    <a16:creationId xmlns:a16="http://schemas.microsoft.com/office/drawing/2014/main" id="{19E68EDC-26EE-4A84-879E-36BDA3D3A4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9642" name="Freeform 10">
                <a:extLst>
                  <a:ext uri="{FF2B5EF4-FFF2-40B4-BE49-F238E27FC236}">
                    <a16:creationId xmlns:a16="http://schemas.microsoft.com/office/drawing/2014/main" id="{E4752737-FC15-40F2-8D5C-5AA64228AC3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69643" name="Freeform 11">
              <a:extLst>
                <a:ext uri="{FF2B5EF4-FFF2-40B4-BE49-F238E27FC236}">
                  <a16:creationId xmlns:a16="http://schemas.microsoft.com/office/drawing/2014/main" id="{3659F724-D55E-4478-AA88-E2BD057D2C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9644" name="Freeform 12">
              <a:extLst>
                <a:ext uri="{FF2B5EF4-FFF2-40B4-BE49-F238E27FC236}">
                  <a16:creationId xmlns:a16="http://schemas.microsoft.com/office/drawing/2014/main" id="{24F9C4B1-5179-4F76-BE3A-7BB4C76D1A3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69645" name="Rectangle 13">
            <a:extLst>
              <a:ext uri="{FF2B5EF4-FFF2-40B4-BE49-F238E27FC236}">
                <a16:creationId xmlns:a16="http://schemas.microsoft.com/office/drawing/2014/main" id="{996485BE-D9E9-4971-952F-8FF95828A09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69646" name="Rectangle 14">
            <a:extLst>
              <a:ext uri="{FF2B5EF4-FFF2-40B4-BE49-F238E27FC236}">
                <a16:creationId xmlns:a16="http://schemas.microsoft.com/office/drawing/2014/main" id="{9F82FCB0-72E7-46CF-BA5F-DE3356B681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69647" name="Rectangle 15">
            <a:extLst>
              <a:ext uri="{FF2B5EF4-FFF2-40B4-BE49-F238E27FC236}">
                <a16:creationId xmlns:a16="http://schemas.microsoft.com/office/drawing/2014/main" id="{FDA692B5-D049-47EE-8E7F-EC2F0869AE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xalic_acid" TargetMode="External"/><Relationship Id="rId2" Type="http://schemas.openxmlformats.org/officeDocument/2006/relationships/hyperlink" Target="http://www.minet.si/kemija/lekcije.php%3Fc%3D2%26id%3D285+ETANOJSKA+KISLI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2.arnes.si/%7Emorel/gradivabtc/etan.htm" TargetMode="External"/><Relationship Id="rId3" Type="http://schemas.openxmlformats.org/officeDocument/2006/relationships/hyperlink" Target="http://www.zrsss.si/najdic/kemija/skalaph.htm" TargetMode="External"/><Relationship Id="rId7" Type="http://schemas.openxmlformats.org/officeDocument/2006/relationships/hyperlink" Target="http://www2.arnes.si/%7Emorel/gradivabtc/mrav.htm" TargetMode="External"/><Relationship Id="rId2" Type="http://schemas.openxmlformats.org/officeDocument/2006/relationships/hyperlink" Target="http://www2.arnes.si/%7Emorel/gradivabtc/klor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2.arnes.si/%7Emorel/gradivabtc/fosf.htm" TargetMode="External"/><Relationship Id="rId5" Type="http://schemas.openxmlformats.org/officeDocument/2006/relationships/hyperlink" Target="http://www2.arnes.si/%7Emorel/gradivabtc/dusi.htm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://www2.arnes.si/%7Emorel/gradivabtc/zvepl.htm" TargetMode="External"/><Relationship Id="rId9" Type="http://schemas.openxmlformats.org/officeDocument/2006/relationships/hyperlink" Target="http://www2.arnes.si/%7Emorel/gradivabtc/ogljik.ht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F31B00B-16FA-4B43-9F6F-3972ACAB7CA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NAJPOMEMBNEJŠE KARBOKSILNE KISLINE</a:t>
            </a: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E3E0DC35-C222-4E3B-B9B4-DDBAB2B8DB5A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133600"/>
            <a:ext cx="1811338" cy="996950"/>
          </a:xfrm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88D9CDFD-3473-4E0A-8E1A-D4E9B8FCA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844675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7" name="Rectangle 5">
            <a:extLst>
              <a:ext uri="{FF2B5EF4-FFF2-40B4-BE49-F238E27FC236}">
                <a16:creationId xmlns:a16="http://schemas.microsoft.com/office/drawing/2014/main" id="{39018AA7-8222-4073-ACF9-7AEC86C21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5229225"/>
            <a:ext cx="2890837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endParaRPr lang="sl-SI" altLang="sl-SI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D25B6C7F-F61A-4616-BD13-3B45D4F44BA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0000"/>
                </a:solidFill>
              </a:rPr>
              <a:t>ETANOJSKA ALI OCETNA KISLINA</a:t>
            </a:r>
            <a:br>
              <a:rPr lang="sl-SI" altLang="sl-SI" sz="2800">
                <a:solidFill>
                  <a:srgbClr val="FF0000"/>
                </a:solidFill>
              </a:rPr>
            </a:br>
            <a:r>
              <a:rPr lang="sl-SI" altLang="sl-SI" sz="2800">
                <a:solidFill>
                  <a:srgbClr val="FF0000"/>
                </a:solidFill>
              </a:rPr>
              <a:t>CH</a:t>
            </a:r>
            <a:r>
              <a:rPr lang="sl-SI" altLang="sl-SI" sz="1600">
                <a:solidFill>
                  <a:srgbClr val="FF0000"/>
                </a:solidFill>
              </a:rPr>
              <a:t>3</a:t>
            </a:r>
            <a:r>
              <a:rPr lang="sl-SI" altLang="sl-SI" sz="2800">
                <a:solidFill>
                  <a:srgbClr val="FF0000"/>
                </a:solidFill>
              </a:rPr>
              <a:t>COOH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BB025D4B-6EAE-4FB2-97E3-5764C25B8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sl-SI" altLang="sl-SI" sz="2400" b="1" i="1">
                <a:solidFill>
                  <a:srgbClr val="00FF00"/>
                </a:solidFill>
              </a:rPr>
              <a:t>LASTNOSTI</a:t>
            </a:r>
          </a:p>
        </p:txBody>
      </p:sp>
      <p:pic>
        <p:nvPicPr>
          <p:cNvPr id="94212" name="Picture 4" descr="Oh, kako je kislo!">
            <a:extLst>
              <a:ext uri="{FF2B5EF4-FFF2-40B4-BE49-F238E27FC236}">
                <a16:creationId xmlns:a16="http://schemas.microsoft.com/office/drawing/2014/main" id="{ED5371BE-078D-4117-898E-7C2585583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04813"/>
            <a:ext cx="139065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3" name="Rectangle 5">
            <a:extLst>
              <a:ext uri="{FF2B5EF4-FFF2-40B4-BE49-F238E27FC236}">
                <a16:creationId xmlns:a16="http://schemas.microsoft.com/office/drawing/2014/main" id="{E93DCA59-0987-456E-8AE4-277237F11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" y="1698625"/>
            <a:ext cx="6884988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3200"/>
              <a:t>Etanojska </a:t>
            </a:r>
            <a:r>
              <a:rPr lang="sl-SI" altLang="sl-SI" sz="3200" b="1"/>
              <a:t>kislina</a:t>
            </a:r>
            <a:r>
              <a:rPr lang="sl-SI" altLang="sl-SI" sz="3200"/>
              <a:t> je: </a:t>
            </a:r>
          </a:p>
          <a:p>
            <a:r>
              <a:rPr lang="sl-SI" altLang="sl-SI" sz="3200"/>
              <a:t>- tekočina ostrega, dražečega vonja,</a:t>
            </a:r>
          </a:p>
          <a:p>
            <a:r>
              <a:rPr lang="sl-SI" altLang="sl-SI" sz="3200"/>
              <a:t>- </a:t>
            </a:r>
            <a:r>
              <a:rPr lang="sl-SI" altLang="sl-SI" sz="3200" b="1"/>
              <a:t>kislina</a:t>
            </a:r>
            <a:r>
              <a:rPr lang="sl-SI" altLang="sl-SI" sz="3200"/>
              <a:t> se meša z vodo v vseh razmerjih,</a:t>
            </a:r>
          </a:p>
          <a:p>
            <a:r>
              <a:rPr lang="sl-SI" altLang="sl-SI" sz="3200"/>
              <a:t>-šibka </a:t>
            </a:r>
            <a:r>
              <a:rPr lang="sl-SI" altLang="sl-SI" sz="3200" b="1"/>
              <a:t>kislina</a:t>
            </a:r>
            <a:r>
              <a:rPr lang="sl-SI" altLang="sl-SI" sz="3200"/>
              <a:t>. </a:t>
            </a:r>
          </a:p>
          <a:p>
            <a:r>
              <a:rPr lang="sl-SI" altLang="sl-SI" sz="3200"/>
              <a:t>-tališče: 16.6 C,</a:t>
            </a:r>
          </a:p>
          <a:p>
            <a:r>
              <a:rPr lang="sl-SI" altLang="sl-SI" sz="3200"/>
              <a:t>-vrelišče 118 C,</a:t>
            </a:r>
          </a:p>
          <a:p>
            <a:r>
              <a:rPr lang="sl-SI" altLang="sl-SI" sz="3200"/>
              <a:t>-soli in estri se imenujejo etanoati (acetati)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8B0C202-ED80-4ABF-BBDC-C9671C53D43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0000"/>
                </a:solidFill>
              </a:rPr>
              <a:t>ETANOJSKA ALI OCETNA KISLINA</a:t>
            </a:r>
            <a:br>
              <a:rPr lang="sl-SI" altLang="sl-SI" sz="2800">
                <a:solidFill>
                  <a:srgbClr val="FF0000"/>
                </a:solidFill>
              </a:rPr>
            </a:br>
            <a:r>
              <a:rPr lang="sl-SI" altLang="sl-SI" sz="2800">
                <a:solidFill>
                  <a:srgbClr val="FF0000"/>
                </a:solidFill>
              </a:rPr>
              <a:t>CH</a:t>
            </a:r>
            <a:r>
              <a:rPr lang="sl-SI" altLang="sl-SI" sz="1600">
                <a:solidFill>
                  <a:srgbClr val="FF0000"/>
                </a:solidFill>
              </a:rPr>
              <a:t>3</a:t>
            </a:r>
            <a:r>
              <a:rPr lang="sl-SI" altLang="sl-SI" sz="2800">
                <a:solidFill>
                  <a:srgbClr val="FF0000"/>
                </a:solidFill>
              </a:rPr>
              <a:t>COOH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2DA7178-EE91-4E84-9A01-8BB48457F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sl-SI" altLang="sl-SI" sz="2400" b="1" i="1">
                <a:solidFill>
                  <a:srgbClr val="00FF00"/>
                </a:solidFill>
              </a:rPr>
              <a:t>PRIDOBIVANJE</a:t>
            </a:r>
          </a:p>
          <a:p>
            <a:r>
              <a:rPr lang="sl-SI" altLang="sl-SI"/>
              <a:t>Pridobivajo jo z:</a:t>
            </a:r>
          </a:p>
          <a:p>
            <a:r>
              <a:rPr lang="sl-SI" altLang="sl-SI"/>
              <a:t>- oksidacijo razredčenih raztopin etanola (vino, mošt) s pomočjo ocetnokislinskih bakterij (ocetnega kisanja)</a:t>
            </a:r>
          </a:p>
          <a:p>
            <a:r>
              <a:rPr lang="sl-SI" altLang="sl-SI"/>
              <a:t>- suho destilacijo lesa,</a:t>
            </a:r>
          </a:p>
          <a:p>
            <a:r>
              <a:rPr lang="sl-SI" altLang="sl-SI"/>
              <a:t>- sintetično iz etina ali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   acetilena.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  <p:pic>
        <p:nvPicPr>
          <p:cNvPr id="8196" name="Picture 4" descr="Oh, kako je kislo!">
            <a:extLst>
              <a:ext uri="{FF2B5EF4-FFF2-40B4-BE49-F238E27FC236}">
                <a16:creationId xmlns:a16="http://schemas.microsoft.com/office/drawing/2014/main" id="{0B23C674-E4EC-45E8-969C-620393956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33375"/>
            <a:ext cx="139065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>
            <a:extLst>
              <a:ext uri="{FF2B5EF4-FFF2-40B4-BE49-F238E27FC236}">
                <a16:creationId xmlns:a16="http://schemas.microsoft.com/office/drawing/2014/main" id="{4D2EF997-09AF-4E8F-BCAE-78B9AA49F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933825"/>
            <a:ext cx="39433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6D406320-7C3F-4F45-BD7D-DBA541CF1C7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0000"/>
                </a:solidFill>
              </a:rPr>
              <a:t>ETANOJSKA ALI OCETNA KISLINA</a:t>
            </a:r>
            <a:br>
              <a:rPr lang="sl-SI" altLang="sl-SI" sz="2800">
                <a:solidFill>
                  <a:srgbClr val="FF0000"/>
                </a:solidFill>
              </a:rPr>
            </a:br>
            <a:r>
              <a:rPr lang="sl-SI" altLang="sl-SI" sz="2800">
                <a:solidFill>
                  <a:srgbClr val="FF0000"/>
                </a:solidFill>
              </a:rPr>
              <a:t>CH</a:t>
            </a:r>
            <a:r>
              <a:rPr lang="sl-SI" altLang="sl-SI" sz="1600">
                <a:solidFill>
                  <a:srgbClr val="FF0000"/>
                </a:solidFill>
              </a:rPr>
              <a:t>3</a:t>
            </a:r>
            <a:r>
              <a:rPr lang="sl-SI" altLang="sl-SI" sz="2800">
                <a:solidFill>
                  <a:srgbClr val="FF0000"/>
                </a:solidFill>
              </a:rPr>
              <a:t>COOH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557966A6-3ED0-406D-ADA8-B02A89047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sl-SI" altLang="sl-SI" sz="2400" b="1" i="1">
                <a:solidFill>
                  <a:srgbClr val="00FF00"/>
                </a:solidFill>
              </a:rPr>
              <a:t>UPORABA</a:t>
            </a:r>
          </a:p>
        </p:txBody>
      </p:sp>
      <p:pic>
        <p:nvPicPr>
          <p:cNvPr id="73732" name="Picture 4" descr="Oh, kako je kislo!">
            <a:extLst>
              <a:ext uri="{FF2B5EF4-FFF2-40B4-BE49-F238E27FC236}">
                <a16:creationId xmlns:a16="http://schemas.microsoft.com/office/drawing/2014/main" id="{C490597C-127E-4363-8CF3-FD670C194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04813"/>
            <a:ext cx="139065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4" name="Rectangle 6">
            <a:extLst>
              <a:ext uri="{FF2B5EF4-FFF2-40B4-BE49-F238E27FC236}">
                <a16:creationId xmlns:a16="http://schemas.microsoft.com/office/drawing/2014/main" id="{9540479B-D8D9-4D27-8FAE-B3BBFF79F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38" y="2028825"/>
            <a:ext cx="8678862" cy="280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 altLang="sl-SI"/>
          </a:p>
          <a:p>
            <a:r>
              <a:rPr lang="sl-SI" altLang="sl-SI" sz="3200"/>
              <a:t>Uporablja se v razne namene: </a:t>
            </a:r>
          </a:p>
          <a:p>
            <a:r>
              <a:rPr lang="sl-SI" altLang="sl-SI" sz="3200"/>
              <a:t>-kis je 3-10% raztopina ocetne </a:t>
            </a:r>
            <a:r>
              <a:rPr lang="sl-SI" altLang="sl-SI" sz="3200" b="1"/>
              <a:t>kisline</a:t>
            </a:r>
            <a:r>
              <a:rPr lang="sl-SI" altLang="sl-SI" sz="3200"/>
              <a:t> </a:t>
            </a:r>
          </a:p>
          <a:p>
            <a:pPr>
              <a:buFontTx/>
              <a:buChar char="-"/>
            </a:pPr>
            <a:r>
              <a:rPr lang="sl-SI" altLang="sl-SI" sz="3200"/>
              <a:t>ker zavira rast organizmov, vlagamo zelenjavo v kis </a:t>
            </a:r>
          </a:p>
          <a:p>
            <a:r>
              <a:rPr lang="sl-SI" altLang="sl-SI" sz="3200"/>
              <a:t> -za sintezo organskih spojin, barvil, zdravil, dišav, itd.</a:t>
            </a:r>
          </a:p>
          <a:p>
            <a:pPr eaLnBrk="0" hangingPunct="0"/>
            <a:endParaRPr lang="sl-SI" altLang="sl-SI" sz="3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FECAFF8-313B-444C-B5B5-69E2E1D4250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0000"/>
                </a:solidFill>
              </a:rPr>
              <a:t>MRAVLJIČNA ALI METANOJSKA KISLINA</a:t>
            </a:r>
            <a:br>
              <a:rPr lang="sl-SI" altLang="sl-SI" sz="2800">
                <a:solidFill>
                  <a:srgbClr val="FF0000"/>
                </a:solidFill>
              </a:rPr>
            </a:br>
            <a:r>
              <a:rPr lang="sl-SI" altLang="sl-SI" sz="2800">
                <a:solidFill>
                  <a:srgbClr val="FF0000"/>
                </a:solidFill>
              </a:rPr>
              <a:t> HCOOH</a:t>
            </a:r>
            <a:r>
              <a:rPr lang="sl-SI" altLang="sl-SI" sz="3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47FAED6-EE33-4538-8B61-E6100C6AB1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V naravi je zelo razširjena ;</a:t>
            </a:r>
          </a:p>
          <a:p>
            <a:r>
              <a:rPr lang="sl-SI" altLang="sl-SI"/>
              <a:t>najdemo jo v žlezah mravelj, čebeljem želu, koprivah, smrekovih iglah, sadju 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FA166788-1F78-421C-942A-A939F3750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836613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>
            <a:extLst>
              <a:ext uri="{FF2B5EF4-FFF2-40B4-BE49-F238E27FC236}">
                <a16:creationId xmlns:a16="http://schemas.microsoft.com/office/drawing/2014/main" id="{2D2D39A2-5965-420D-BD75-6A6E89080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836613"/>
            <a:ext cx="21621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>
            <a:extLst>
              <a:ext uri="{FF2B5EF4-FFF2-40B4-BE49-F238E27FC236}">
                <a16:creationId xmlns:a16="http://schemas.microsoft.com/office/drawing/2014/main" id="{20D1EAD7-C44A-4E08-B88E-7DAD45B1F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652963"/>
            <a:ext cx="46291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94CD08C4-EA2A-4EB0-AC30-EC96D4C9693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0000"/>
                </a:solidFill>
              </a:rPr>
              <a:t>MRAVLJIČNA ALI METANOJSKA KISLINA</a:t>
            </a:r>
            <a:br>
              <a:rPr lang="sl-SI" altLang="sl-SI" sz="2800">
                <a:solidFill>
                  <a:srgbClr val="FF0000"/>
                </a:solidFill>
              </a:rPr>
            </a:br>
            <a:r>
              <a:rPr lang="sl-SI" altLang="sl-SI" sz="2800">
                <a:solidFill>
                  <a:srgbClr val="FF0000"/>
                </a:solidFill>
              </a:rPr>
              <a:t> HCOOH</a:t>
            </a:r>
            <a:r>
              <a:rPr lang="sl-SI" altLang="sl-SI" sz="3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093E2C2C-F12F-4C84-9881-27FE03C4EA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l-SI" altLang="sl-SI" sz="2800" b="1" i="1">
                <a:solidFill>
                  <a:srgbClr val="00FF00"/>
                </a:solidFill>
              </a:rPr>
              <a:t>LASTNOSTI</a:t>
            </a:r>
            <a:endParaRPr lang="sl-SI" altLang="sl-SI" sz="2800"/>
          </a:p>
          <a:p>
            <a:r>
              <a:rPr lang="sl-SI" altLang="sl-SI" sz="2800"/>
              <a:t>Mravljinčna kislina (metanojska kislina, v ang. formic acid) je: </a:t>
            </a:r>
          </a:p>
          <a:p>
            <a:r>
              <a:rPr lang="sl-SI" altLang="sl-SI" sz="2800"/>
              <a:t>- brezbarvna tekočina ostrega vonja, </a:t>
            </a:r>
          </a:p>
          <a:p>
            <a:r>
              <a:rPr lang="sl-SI" altLang="sl-SI" sz="2800"/>
              <a:t>- vrelišče ima pri 100,5 °C, tališče pa pri 8,4 °C, </a:t>
            </a:r>
          </a:p>
          <a:p>
            <a:r>
              <a:rPr lang="sl-SI" altLang="sl-SI" sz="2800"/>
              <a:t>- kislina se meša z vodo, etanolom, etrom, glicerolom idr. </a:t>
            </a:r>
          </a:p>
          <a:p>
            <a:r>
              <a:rPr lang="sl-SI" altLang="sl-SI" sz="2800"/>
              <a:t>- na koži povzroča mehurje.</a:t>
            </a:r>
          </a:p>
          <a:p>
            <a:r>
              <a:rPr lang="sl-SI" altLang="sl-SI" sz="2800"/>
              <a:t>njene soli in estri se imenujejo metanoati (formiati) </a:t>
            </a:r>
          </a:p>
        </p:txBody>
      </p:sp>
      <p:pic>
        <p:nvPicPr>
          <p:cNvPr id="93188" name="Picture 4">
            <a:extLst>
              <a:ext uri="{FF2B5EF4-FFF2-40B4-BE49-F238E27FC236}">
                <a16:creationId xmlns:a16="http://schemas.microsoft.com/office/drawing/2014/main" id="{582ED30C-6C7F-42C7-AC8B-5DEC31C63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836613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531519D7-5BBC-4C16-ACFF-4262B847CA1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0000"/>
                </a:solidFill>
              </a:rPr>
              <a:t>MRAVLJIČNA ALI METANOJSKA KISLINA</a:t>
            </a:r>
            <a:br>
              <a:rPr lang="sl-SI" altLang="sl-SI" sz="2800">
                <a:solidFill>
                  <a:srgbClr val="FF0000"/>
                </a:solidFill>
              </a:rPr>
            </a:br>
            <a:r>
              <a:rPr lang="sl-SI" altLang="sl-SI" sz="2800">
                <a:solidFill>
                  <a:srgbClr val="FF0000"/>
                </a:solidFill>
              </a:rPr>
              <a:t> HCOOH</a:t>
            </a:r>
            <a:r>
              <a:rPr lang="sl-SI" altLang="sl-SI" sz="3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5701152D-A398-4F11-BDDC-48ED94CC9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sl-SI" altLang="sl-SI" sz="2400" b="1" i="1">
                <a:solidFill>
                  <a:srgbClr val="00FF00"/>
                </a:solidFill>
              </a:rPr>
              <a:t>PRIDOBIVANJE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400" b="1" i="1">
              <a:solidFill>
                <a:srgbClr val="00FF00"/>
              </a:solidFill>
            </a:endParaRPr>
          </a:p>
        </p:txBody>
      </p:sp>
      <p:pic>
        <p:nvPicPr>
          <p:cNvPr id="77828" name="Picture 4">
            <a:extLst>
              <a:ext uri="{FF2B5EF4-FFF2-40B4-BE49-F238E27FC236}">
                <a16:creationId xmlns:a16="http://schemas.microsoft.com/office/drawing/2014/main" id="{F52C6216-F504-441E-B377-12BB1D838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836613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829" name="Rectangle 5">
            <a:extLst>
              <a:ext uri="{FF2B5EF4-FFF2-40B4-BE49-F238E27FC236}">
                <a16:creationId xmlns:a16="http://schemas.microsoft.com/office/drawing/2014/main" id="{F16F4170-465C-4F06-87EE-395A8EE9B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492375"/>
            <a:ext cx="5516562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3200"/>
              <a:t>s sintezo iz ogljikovega oksida in  </a:t>
            </a:r>
          </a:p>
          <a:p>
            <a:r>
              <a:rPr lang="sl-SI" altLang="sl-SI" sz="3200"/>
              <a:t>natrijevega hidroksida ter sledečo </a:t>
            </a:r>
          </a:p>
          <a:p>
            <a:r>
              <a:rPr lang="sl-SI" altLang="sl-SI" sz="3200"/>
              <a:t>pretvorbo nastalega natrijevega </a:t>
            </a:r>
          </a:p>
          <a:p>
            <a:r>
              <a:rPr lang="sl-SI" altLang="sl-SI" sz="3200"/>
              <a:t>formiata z žveplovo(VI) kislino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85EBC3CF-0FD3-48A5-B51E-BFAC267B946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0000"/>
                </a:solidFill>
              </a:rPr>
              <a:t>MRAVLJIČNA ALI METANOJSKA KISLINA</a:t>
            </a:r>
            <a:br>
              <a:rPr lang="sl-SI" altLang="sl-SI" sz="2800">
                <a:solidFill>
                  <a:srgbClr val="FF0000"/>
                </a:solidFill>
              </a:rPr>
            </a:br>
            <a:r>
              <a:rPr lang="sl-SI" altLang="sl-SI" sz="2800">
                <a:solidFill>
                  <a:srgbClr val="FF0000"/>
                </a:solidFill>
              </a:rPr>
              <a:t> HCOOH</a:t>
            </a:r>
            <a:r>
              <a:rPr lang="sl-SI" altLang="sl-SI" sz="3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1AD3C5AA-6113-4521-B479-DF2E33CB5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l-SI" altLang="sl-SI" sz="2400" b="1" i="1">
                <a:solidFill>
                  <a:srgbClr val="00FF00"/>
                </a:solidFill>
              </a:rPr>
              <a:t>UPORABA</a:t>
            </a:r>
          </a:p>
        </p:txBody>
      </p:sp>
      <p:pic>
        <p:nvPicPr>
          <p:cNvPr id="75780" name="Picture 4">
            <a:extLst>
              <a:ext uri="{FF2B5EF4-FFF2-40B4-BE49-F238E27FC236}">
                <a16:creationId xmlns:a16="http://schemas.microsoft.com/office/drawing/2014/main" id="{161D178C-1C2C-41DC-924A-EA577D6E0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836613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81" name="Rectangle 5">
            <a:extLst>
              <a:ext uri="{FF2B5EF4-FFF2-40B4-BE49-F238E27FC236}">
                <a16:creationId xmlns:a16="http://schemas.microsoft.com/office/drawing/2014/main" id="{421E4FAF-5801-4FB8-90E8-F962223CA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246313"/>
            <a:ext cx="668655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/>
              <a:t>- </a:t>
            </a:r>
            <a:r>
              <a:rPr lang="sl-SI" altLang="sl-SI" sz="3200"/>
              <a:t>za konzerviranje sadnih sokov, </a:t>
            </a:r>
          </a:p>
          <a:p>
            <a:r>
              <a:rPr lang="sl-SI" altLang="sl-SI" sz="3200"/>
              <a:t>- v industriji predelave kož, </a:t>
            </a:r>
          </a:p>
          <a:p>
            <a:r>
              <a:rPr lang="sl-SI" altLang="sl-SI" sz="3200"/>
              <a:t>- za dezinfekcijo vinskih in pivskih sodov</a:t>
            </a:r>
          </a:p>
          <a:p>
            <a:endParaRPr lang="sl-SI" altLang="sl-SI" sz="3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38A55C3B-36FC-4C48-87F9-0C4B5393DD6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0000"/>
                </a:solidFill>
              </a:rPr>
              <a:t>MRAVLJIČNA ALI METANOJSKA KISLINA</a:t>
            </a:r>
            <a:br>
              <a:rPr lang="sl-SI" altLang="sl-SI" sz="2800">
                <a:solidFill>
                  <a:srgbClr val="FF0000"/>
                </a:solidFill>
              </a:rPr>
            </a:br>
            <a:r>
              <a:rPr lang="sl-SI" altLang="sl-SI" sz="2800">
                <a:solidFill>
                  <a:srgbClr val="FF0000"/>
                </a:solidFill>
              </a:rPr>
              <a:t> HCOOH</a:t>
            </a:r>
            <a:r>
              <a:rPr lang="sl-SI" altLang="sl-SI" sz="3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97F69EE2-D206-490F-A7E7-FDA571CCF7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V naravi je zelo razširjena ;</a:t>
            </a:r>
          </a:p>
          <a:p>
            <a:r>
              <a:rPr lang="sl-SI" altLang="sl-SI"/>
              <a:t>najdemo jo v žlezah mravelj, čebeljem želu, koprivah, smrekovih iglah, sadju </a:t>
            </a:r>
          </a:p>
        </p:txBody>
      </p:sp>
      <p:pic>
        <p:nvPicPr>
          <p:cNvPr id="74756" name="Picture 4">
            <a:extLst>
              <a:ext uri="{FF2B5EF4-FFF2-40B4-BE49-F238E27FC236}">
                <a16:creationId xmlns:a16="http://schemas.microsoft.com/office/drawing/2014/main" id="{D6F7BEE3-1F21-4D88-A6CA-8A8B63337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836613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5C2CF3D-4787-49C4-8FF8-784F4B77726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>
                <a:solidFill>
                  <a:srgbClr val="FF0000"/>
                </a:solidFill>
              </a:rPr>
              <a:t>OKSALNA KISLINA</a:t>
            </a:r>
            <a:br>
              <a:rPr lang="sl-SI" altLang="sl-SI" sz="3200">
                <a:solidFill>
                  <a:srgbClr val="FF0000"/>
                </a:solidFill>
              </a:rPr>
            </a:br>
            <a:r>
              <a:rPr lang="sl-SI" altLang="sl-SI" sz="2800">
                <a:solidFill>
                  <a:srgbClr val="FF0000"/>
                </a:solidFill>
              </a:rPr>
              <a:t>(COOH)</a:t>
            </a:r>
            <a:r>
              <a:rPr lang="sl-SI" altLang="sl-SI" sz="1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0948169-FE0E-4FDF-A60A-CD7425E21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Najbolj enostavna in najmočnejša dikarboksilna </a:t>
            </a:r>
            <a:r>
              <a:rPr lang="sl-SI" altLang="sl-SI" b="1"/>
              <a:t>kislina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9F7027B7-7214-4BCB-A7A0-BF947C49629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>
                <a:solidFill>
                  <a:srgbClr val="FF0000"/>
                </a:solidFill>
              </a:rPr>
              <a:t>OKSALNA KISLINA</a:t>
            </a:r>
            <a:br>
              <a:rPr lang="sl-SI" altLang="sl-SI" sz="3200">
                <a:solidFill>
                  <a:srgbClr val="FF0000"/>
                </a:solidFill>
              </a:rPr>
            </a:br>
            <a:r>
              <a:rPr lang="sl-SI" altLang="sl-SI" sz="2800">
                <a:solidFill>
                  <a:srgbClr val="FF0000"/>
                </a:solidFill>
              </a:rPr>
              <a:t>(COOH)</a:t>
            </a:r>
            <a:r>
              <a:rPr lang="sl-SI" altLang="sl-SI" sz="1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FE0017AC-29C7-42A3-9470-C87F3F0E70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sl-SI" altLang="sl-SI" b="1" i="1">
                <a:solidFill>
                  <a:srgbClr val="00FF00"/>
                </a:solidFill>
              </a:rPr>
              <a:t>LASTNOSTI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49A05704-9071-424A-AAE8-F4C82E2BD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3" y="2484438"/>
            <a:ext cx="60452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sl-SI" altLang="sl-SI" sz="3200"/>
              <a:t>brezbarvni kristali, </a:t>
            </a:r>
          </a:p>
          <a:p>
            <a:pPr>
              <a:buFontTx/>
              <a:buChar char="•"/>
            </a:pPr>
            <a:r>
              <a:rPr lang="sl-SI" altLang="sl-SI" sz="3200"/>
              <a:t>okrog 5g je za ljudi in živali smrtnih,</a:t>
            </a:r>
          </a:p>
          <a:p>
            <a:pPr>
              <a:buFontTx/>
              <a:buChar char="•"/>
            </a:pPr>
            <a:r>
              <a:rPr lang="sl-SI" altLang="sl-SI" sz="3200"/>
              <a:t> v majhnih količinah v urinu, </a:t>
            </a:r>
          </a:p>
          <a:p>
            <a:pPr>
              <a:buFontTx/>
              <a:buChar char="•"/>
            </a:pPr>
            <a:r>
              <a:rPr lang="sl-SI" altLang="sl-SI" sz="3200"/>
              <a:t>v obliki soli se nahaja v rastlinah</a:t>
            </a:r>
          </a:p>
          <a:p>
            <a:pPr>
              <a:buFontTx/>
              <a:buChar char="•"/>
            </a:pPr>
            <a:r>
              <a:rPr lang="sl-SI" altLang="sl-SI" sz="3200"/>
              <a:t>(rabarbari,kislici, zajčji deteljici).</a:t>
            </a:r>
          </a:p>
          <a:p>
            <a:pPr>
              <a:buFontTx/>
              <a:buChar char="•"/>
            </a:pPr>
            <a:r>
              <a:rPr lang="sl-SI" altLang="sl-SI" sz="3200"/>
              <a:t> soli so oksalati</a:t>
            </a:r>
            <a:r>
              <a:rPr lang="sl-SI" altLang="sl-SI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538F14F-4EB6-4D7A-AFC3-B257ED8C40E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NAJPOMEMBNEJŠE KARBOKSILNE KISLINE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6F512D6-22F5-4C87-8F68-1810AE8A4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000">
                <a:solidFill>
                  <a:srgbClr val="FEEAE6"/>
                </a:solidFill>
              </a:rPr>
              <a:t>ETANOJSKA ALI OCETNA KISLINA</a:t>
            </a:r>
            <a:r>
              <a:rPr lang="sl-SI" altLang="sl-SI" sz="2000">
                <a:solidFill>
                  <a:srgbClr val="FF0000"/>
                </a:solidFill>
              </a:rPr>
              <a:t>    CH</a:t>
            </a:r>
            <a:r>
              <a:rPr lang="sl-SI" altLang="sl-SI" sz="1200">
                <a:solidFill>
                  <a:srgbClr val="FF0000"/>
                </a:solidFill>
              </a:rPr>
              <a:t>3</a:t>
            </a:r>
            <a:r>
              <a:rPr lang="sl-SI" altLang="sl-SI" sz="2000">
                <a:solidFill>
                  <a:srgbClr val="FF0000"/>
                </a:solidFill>
              </a:rPr>
              <a:t>COOH</a:t>
            </a:r>
          </a:p>
          <a:p>
            <a:endParaRPr lang="sl-SI" altLang="sl-SI" sz="2000">
              <a:solidFill>
                <a:srgbClr val="FF0000"/>
              </a:solidFill>
            </a:endParaRPr>
          </a:p>
          <a:p>
            <a:r>
              <a:rPr lang="sl-SI" altLang="sl-SI" sz="2000">
                <a:solidFill>
                  <a:srgbClr val="FEEAE6"/>
                </a:solidFill>
              </a:rPr>
              <a:t>MRAVLJIČNA ALI METANOJSKA KISLINA</a:t>
            </a:r>
            <a:r>
              <a:rPr lang="sl-SI" altLang="sl-SI" sz="2000">
                <a:solidFill>
                  <a:srgbClr val="FF0000"/>
                </a:solidFill>
              </a:rPr>
              <a:t>  HCOOH</a:t>
            </a:r>
          </a:p>
          <a:p>
            <a:endParaRPr lang="sl-SI" altLang="sl-SI" sz="2000">
              <a:solidFill>
                <a:srgbClr val="FF0000"/>
              </a:solidFill>
            </a:endParaRPr>
          </a:p>
          <a:p>
            <a:r>
              <a:rPr lang="sl-SI" altLang="sl-SI" sz="2000">
                <a:solidFill>
                  <a:srgbClr val="FEEAE6"/>
                </a:solidFill>
              </a:rPr>
              <a:t>OKSALNA KISLINA  </a:t>
            </a:r>
            <a:r>
              <a:rPr lang="sl-SI" altLang="sl-SI" sz="2000">
                <a:solidFill>
                  <a:srgbClr val="FF0000"/>
                </a:solidFill>
              </a:rPr>
              <a:t>H</a:t>
            </a:r>
            <a:r>
              <a:rPr lang="sl-SI" altLang="sl-SI" sz="1600">
                <a:solidFill>
                  <a:srgbClr val="FF0000"/>
                </a:solidFill>
              </a:rPr>
              <a:t>2</a:t>
            </a:r>
            <a:r>
              <a:rPr lang="sl-SI" altLang="sl-SI" sz="2000">
                <a:solidFill>
                  <a:srgbClr val="FF0000"/>
                </a:solidFill>
              </a:rPr>
              <a:t>C</a:t>
            </a:r>
            <a:r>
              <a:rPr lang="sl-SI" altLang="sl-SI" sz="1600">
                <a:solidFill>
                  <a:srgbClr val="FF0000"/>
                </a:solidFill>
              </a:rPr>
              <a:t>2</a:t>
            </a:r>
            <a:r>
              <a:rPr lang="sl-SI" altLang="sl-SI" sz="2000">
                <a:solidFill>
                  <a:srgbClr val="FF0000"/>
                </a:solidFill>
              </a:rPr>
              <a:t>O</a:t>
            </a:r>
            <a:r>
              <a:rPr lang="sl-SI" altLang="sl-SI" sz="1600">
                <a:solidFill>
                  <a:srgbClr val="FF0000"/>
                </a:solidFill>
              </a:rPr>
              <a:t>4</a:t>
            </a:r>
            <a:r>
              <a:rPr lang="sl-SI" altLang="sl-SI"/>
              <a:t>. </a:t>
            </a:r>
            <a:endParaRPr lang="sl-SI" altLang="sl-SI" sz="2000">
              <a:solidFill>
                <a:srgbClr val="FEEAE6"/>
              </a:solidFill>
            </a:endParaRPr>
          </a:p>
          <a:p>
            <a:endParaRPr lang="sl-SI" altLang="sl-SI" sz="2000">
              <a:solidFill>
                <a:srgbClr val="FEEAE6"/>
              </a:solidFill>
            </a:endParaRPr>
          </a:p>
          <a:p>
            <a:r>
              <a:rPr lang="sl-SI" altLang="sl-SI" sz="2000">
                <a:solidFill>
                  <a:srgbClr val="FEEAE6"/>
                </a:solidFill>
              </a:rPr>
              <a:t>CITRONSKA KISLINA</a:t>
            </a:r>
            <a:r>
              <a:rPr lang="sl-SI" altLang="sl-SI" sz="2000">
                <a:solidFill>
                  <a:srgbClr val="FF0000"/>
                </a:solidFill>
              </a:rPr>
              <a:t>  C</a:t>
            </a:r>
            <a:r>
              <a:rPr lang="sl-SI" altLang="sl-SI" sz="1200">
                <a:solidFill>
                  <a:srgbClr val="FF0000"/>
                </a:solidFill>
              </a:rPr>
              <a:t>6</a:t>
            </a:r>
            <a:r>
              <a:rPr lang="sl-SI" altLang="sl-SI" sz="2000">
                <a:solidFill>
                  <a:srgbClr val="FF0000"/>
                </a:solidFill>
              </a:rPr>
              <a:t>H</a:t>
            </a:r>
            <a:r>
              <a:rPr lang="sl-SI" altLang="sl-SI" sz="1000">
                <a:solidFill>
                  <a:srgbClr val="FF0000"/>
                </a:solidFill>
              </a:rPr>
              <a:t>8</a:t>
            </a:r>
            <a:r>
              <a:rPr lang="sl-SI" altLang="sl-SI" sz="2000">
                <a:solidFill>
                  <a:srgbClr val="FF0000"/>
                </a:solidFill>
              </a:rPr>
              <a:t>O</a:t>
            </a:r>
            <a:r>
              <a:rPr lang="sl-SI" altLang="sl-SI" sz="1000">
                <a:solidFill>
                  <a:srgbClr val="FF0000"/>
                </a:solidFill>
              </a:rPr>
              <a:t>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C7627A90-E49A-4AE8-BAB5-0F556DE679E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0000"/>
                </a:solidFill>
              </a:rPr>
              <a:t>OKSALNA KISLINA</a:t>
            </a:r>
            <a:br>
              <a:rPr lang="sl-SI" altLang="sl-SI" sz="2800">
                <a:solidFill>
                  <a:srgbClr val="FF0000"/>
                </a:solidFill>
              </a:rPr>
            </a:br>
            <a:r>
              <a:rPr lang="sl-SI" altLang="sl-SI" sz="2400">
                <a:solidFill>
                  <a:srgbClr val="FF0000"/>
                </a:solidFill>
              </a:rPr>
              <a:t>(COOH)</a:t>
            </a:r>
            <a:r>
              <a:rPr lang="sl-SI" altLang="sl-SI" sz="14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60838D92-D9C6-4843-B5A9-D790A5DC55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sl-SI" altLang="sl-SI" sz="2800" b="1" i="1">
                <a:solidFill>
                  <a:srgbClr val="00FF00"/>
                </a:solidFill>
              </a:rPr>
              <a:t>UPORABA</a:t>
            </a:r>
          </a:p>
          <a:p>
            <a:r>
              <a:rPr lang="sl-SI" altLang="sl-SI" sz="2800" b="1" i="1"/>
              <a:t>možna pri ekološki pridelavi medu.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800" b="1" i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9242BDFA-BD39-4136-8BD3-8F222059F6E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>
                <a:solidFill>
                  <a:srgbClr val="FF0000"/>
                </a:solidFill>
              </a:rPr>
              <a:t>CITRONSKA KISLINA</a:t>
            </a:r>
            <a:br>
              <a:rPr lang="sl-SI" altLang="sl-SI" sz="3200">
                <a:solidFill>
                  <a:srgbClr val="FF0000"/>
                </a:solidFill>
              </a:rPr>
            </a:br>
            <a:r>
              <a:rPr lang="sl-SI" altLang="sl-SI" sz="3200">
                <a:solidFill>
                  <a:srgbClr val="FF0000"/>
                </a:solidFill>
              </a:rPr>
              <a:t>C</a:t>
            </a:r>
            <a:r>
              <a:rPr lang="sl-SI" altLang="sl-SI" sz="1800">
                <a:solidFill>
                  <a:srgbClr val="FF0000"/>
                </a:solidFill>
              </a:rPr>
              <a:t>6</a:t>
            </a:r>
            <a:r>
              <a:rPr lang="sl-SI" altLang="sl-SI" sz="3200">
                <a:solidFill>
                  <a:srgbClr val="FF0000"/>
                </a:solidFill>
              </a:rPr>
              <a:t>H</a:t>
            </a:r>
            <a:r>
              <a:rPr lang="sl-SI" altLang="sl-SI" sz="1600">
                <a:solidFill>
                  <a:srgbClr val="FF0000"/>
                </a:solidFill>
              </a:rPr>
              <a:t>8</a:t>
            </a:r>
            <a:r>
              <a:rPr lang="sl-SI" altLang="sl-SI" sz="3200">
                <a:solidFill>
                  <a:srgbClr val="FF0000"/>
                </a:solidFill>
              </a:rPr>
              <a:t>O</a:t>
            </a:r>
            <a:r>
              <a:rPr lang="sl-SI" altLang="sl-SI" sz="16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D29D613C-270D-4A1B-A723-05BD115CA7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sl-SI" altLang="sl-SI" b="1" i="1">
                <a:solidFill>
                  <a:srgbClr val="00FF00"/>
                </a:solidFill>
              </a:rPr>
              <a:t>LASTNOSTI</a:t>
            </a:r>
          </a:p>
        </p:txBody>
      </p:sp>
      <p:pic>
        <p:nvPicPr>
          <p:cNvPr id="95236" name="Picture 4">
            <a:extLst>
              <a:ext uri="{FF2B5EF4-FFF2-40B4-BE49-F238E27FC236}">
                <a16:creationId xmlns:a16="http://schemas.microsoft.com/office/drawing/2014/main" id="{C81FB1B3-12C8-4F1C-A0C9-AA70D533A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76250"/>
            <a:ext cx="1439863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237" name="Rectangle 5">
            <a:extLst>
              <a:ext uri="{FF2B5EF4-FFF2-40B4-BE49-F238E27FC236}">
                <a16:creationId xmlns:a16="http://schemas.microsoft.com/office/drawing/2014/main" id="{E5F76322-B509-4272-BF52-BDD94EDEE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6944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95238" name="Rectangle 6">
            <a:extLst>
              <a:ext uri="{FF2B5EF4-FFF2-40B4-BE49-F238E27FC236}">
                <a16:creationId xmlns:a16="http://schemas.microsoft.com/office/drawing/2014/main" id="{74AD8CD0-41FF-4F1A-92E1-7E26CE2B6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3" y="32973963"/>
            <a:ext cx="58404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1200">
                <a:latin typeface="Times" panose="02020603050405020304" pitchFamily="18" charset="0"/>
              </a:rPr>
              <a:t>Nahaja se v obliki brezbarvnih kristalov prijetnega, kislega okusa. Topna je v vodi in </a:t>
            </a:r>
          </a:p>
          <a:p>
            <a:pPr eaLnBrk="0" hangingPunct="0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95239" name="Rectangle 7">
            <a:extLst>
              <a:ext uri="{FF2B5EF4-FFF2-40B4-BE49-F238E27FC236}">
                <a16:creationId xmlns:a16="http://schemas.microsoft.com/office/drawing/2014/main" id="{8AB09DA6-00F7-4C48-9EF3-58E4B7BA2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3" y="33118425"/>
            <a:ext cx="6007100" cy="549275"/>
          </a:xfrm>
          <a:prstGeom prst="rect">
            <a:avLst/>
          </a:prstGeom>
          <a:solidFill>
            <a:srgbClr val="A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1200">
                <a:latin typeface="Times" panose="02020603050405020304" pitchFamily="18" charset="0"/>
              </a:rPr>
              <a:t>rahlo tudi v organskih topilih. Topi se pri 153°C. </a:t>
            </a:r>
            <a:r>
              <a:rPr lang="sl-SI" altLang="sl-SI" sz="1200" b="1">
                <a:solidFill>
                  <a:srgbClr val="000000"/>
                </a:solidFill>
                <a:latin typeface="Times" panose="02020603050405020304" pitchFamily="18" charset="0"/>
              </a:rPr>
              <a:t>Citronska</a:t>
            </a:r>
            <a:r>
              <a:rPr lang="sl-SI" altLang="sl-SI" sz="1200">
                <a:latin typeface="Times" panose="02020603050405020304" pitchFamily="18" charset="0"/>
              </a:rPr>
              <a:t> </a:t>
            </a:r>
            <a:r>
              <a:rPr lang="sl-SI" altLang="sl-SI" sz="1200" b="1">
                <a:solidFill>
                  <a:srgbClr val="000000"/>
                </a:solidFill>
                <a:latin typeface="Times" panose="02020603050405020304" pitchFamily="18" charset="0"/>
              </a:rPr>
              <a:t>kislina</a:t>
            </a:r>
            <a:r>
              <a:rPr lang="sl-SI" altLang="sl-SI" sz="1200">
                <a:latin typeface="Times" panose="02020603050405020304" pitchFamily="18" charset="0"/>
              </a:rPr>
              <a:t> je naravno prisotna </a:t>
            </a:r>
          </a:p>
          <a:p>
            <a:pPr eaLnBrk="0" hangingPunct="0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95240" name="Rectangle 8">
            <a:extLst>
              <a:ext uri="{FF2B5EF4-FFF2-40B4-BE49-F238E27FC236}">
                <a16:creationId xmlns:a16="http://schemas.microsoft.com/office/drawing/2014/main" id="{27E66AEB-3528-42EE-961A-A0010B774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3" y="33254950"/>
            <a:ext cx="5708650" cy="549275"/>
          </a:xfrm>
          <a:prstGeom prst="rect">
            <a:avLst/>
          </a:prstGeom>
          <a:solidFill>
            <a:srgbClr val="A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1200">
                <a:latin typeface="Times" panose="02020603050405020304" pitchFamily="18" charset="0"/>
              </a:rPr>
              <a:t>organska </a:t>
            </a:r>
            <a:r>
              <a:rPr lang="sl-SI" altLang="sl-SI" sz="1200" b="1">
                <a:solidFill>
                  <a:srgbClr val="000000"/>
                </a:solidFill>
                <a:latin typeface="Times" panose="02020603050405020304" pitchFamily="18" charset="0"/>
              </a:rPr>
              <a:t>kislina</a:t>
            </a:r>
            <a:r>
              <a:rPr lang="sl-SI" altLang="sl-SI" sz="1200">
                <a:latin typeface="Times" panose="02020603050405020304" pitchFamily="18" charset="0"/>
              </a:rPr>
              <a:t> v različnih živalskih in rastlinskih tkivih, največ pa je je v sadju in </a:t>
            </a:r>
          </a:p>
          <a:p>
            <a:pPr eaLnBrk="0" hangingPunct="0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95241" name="Rectangle 9">
            <a:extLst>
              <a:ext uri="{FF2B5EF4-FFF2-40B4-BE49-F238E27FC236}">
                <a16:creationId xmlns:a16="http://schemas.microsoft.com/office/drawing/2014/main" id="{98F5FC83-9D59-41AC-87D7-079099C3A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3" y="33386713"/>
            <a:ext cx="1147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1200">
                <a:latin typeface="Times" panose="02020603050405020304" pitchFamily="18" charset="0"/>
              </a:rPr>
              <a:t>sicer v limoni. </a:t>
            </a:r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95242" name="Rectangle 10">
            <a:extLst>
              <a:ext uri="{FF2B5EF4-FFF2-40B4-BE49-F238E27FC236}">
                <a16:creationId xmlns:a16="http://schemas.microsoft.com/office/drawing/2014/main" id="{70EC3658-6FA0-4D02-A492-8AACD9F76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6944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95243" name="Rectangle 11">
            <a:extLst>
              <a:ext uri="{FF2B5EF4-FFF2-40B4-BE49-F238E27FC236}">
                <a16:creationId xmlns:a16="http://schemas.microsoft.com/office/drawing/2014/main" id="{EC1E09D9-B513-4ED1-990B-4BCCBAD23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3" y="32973963"/>
            <a:ext cx="58404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1200">
                <a:latin typeface="Times" panose="02020603050405020304" pitchFamily="18" charset="0"/>
              </a:rPr>
              <a:t>Nahaja se v obliki brezbarvnih kristalov prijetnega, kislega okusa. Topna je v vodi in </a:t>
            </a:r>
          </a:p>
          <a:p>
            <a:pPr eaLnBrk="0" hangingPunct="0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95244" name="Rectangle 12">
            <a:extLst>
              <a:ext uri="{FF2B5EF4-FFF2-40B4-BE49-F238E27FC236}">
                <a16:creationId xmlns:a16="http://schemas.microsoft.com/office/drawing/2014/main" id="{C5E6E32D-7D0B-4DFF-9D27-7CAC53634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3" y="33118425"/>
            <a:ext cx="6007100" cy="549275"/>
          </a:xfrm>
          <a:prstGeom prst="rect">
            <a:avLst/>
          </a:prstGeom>
          <a:solidFill>
            <a:srgbClr val="A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1200">
                <a:latin typeface="Times" panose="02020603050405020304" pitchFamily="18" charset="0"/>
              </a:rPr>
              <a:t>rahlo tudi v organskih topilih. Topi se pri 153°C. </a:t>
            </a:r>
            <a:r>
              <a:rPr lang="sl-SI" altLang="sl-SI" sz="1200" b="1">
                <a:solidFill>
                  <a:srgbClr val="000000"/>
                </a:solidFill>
                <a:latin typeface="Times" panose="02020603050405020304" pitchFamily="18" charset="0"/>
              </a:rPr>
              <a:t>Citronska</a:t>
            </a:r>
            <a:r>
              <a:rPr lang="sl-SI" altLang="sl-SI" sz="1200">
                <a:latin typeface="Times" panose="02020603050405020304" pitchFamily="18" charset="0"/>
              </a:rPr>
              <a:t> </a:t>
            </a:r>
            <a:r>
              <a:rPr lang="sl-SI" altLang="sl-SI" sz="1200" b="1">
                <a:solidFill>
                  <a:srgbClr val="000000"/>
                </a:solidFill>
                <a:latin typeface="Times" panose="02020603050405020304" pitchFamily="18" charset="0"/>
              </a:rPr>
              <a:t>kislina</a:t>
            </a:r>
            <a:r>
              <a:rPr lang="sl-SI" altLang="sl-SI" sz="1200">
                <a:latin typeface="Times" panose="02020603050405020304" pitchFamily="18" charset="0"/>
              </a:rPr>
              <a:t> je naravno prisotna </a:t>
            </a:r>
          </a:p>
          <a:p>
            <a:pPr eaLnBrk="0" hangingPunct="0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95245" name="Rectangle 13">
            <a:extLst>
              <a:ext uri="{FF2B5EF4-FFF2-40B4-BE49-F238E27FC236}">
                <a16:creationId xmlns:a16="http://schemas.microsoft.com/office/drawing/2014/main" id="{74883D04-E0A2-4879-83B2-BDE2ED1A6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3" y="33254950"/>
            <a:ext cx="5708650" cy="549275"/>
          </a:xfrm>
          <a:prstGeom prst="rect">
            <a:avLst/>
          </a:prstGeom>
          <a:solidFill>
            <a:srgbClr val="A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1200">
                <a:latin typeface="Times" panose="02020603050405020304" pitchFamily="18" charset="0"/>
              </a:rPr>
              <a:t>organska </a:t>
            </a:r>
            <a:r>
              <a:rPr lang="sl-SI" altLang="sl-SI" sz="1200" b="1">
                <a:solidFill>
                  <a:srgbClr val="000000"/>
                </a:solidFill>
                <a:latin typeface="Times" panose="02020603050405020304" pitchFamily="18" charset="0"/>
              </a:rPr>
              <a:t>kislina</a:t>
            </a:r>
            <a:r>
              <a:rPr lang="sl-SI" altLang="sl-SI" sz="1200">
                <a:latin typeface="Times" panose="02020603050405020304" pitchFamily="18" charset="0"/>
              </a:rPr>
              <a:t> v različnih živalskih in rastlinskih tkivih, največ pa je je v sadju in </a:t>
            </a:r>
          </a:p>
          <a:p>
            <a:pPr eaLnBrk="0" hangingPunct="0"/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95246" name="Rectangle 14">
            <a:extLst>
              <a:ext uri="{FF2B5EF4-FFF2-40B4-BE49-F238E27FC236}">
                <a16:creationId xmlns:a16="http://schemas.microsoft.com/office/drawing/2014/main" id="{8B51F926-F5EB-49B1-AC0B-E042CCA1D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3" y="33386713"/>
            <a:ext cx="1147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1200">
                <a:latin typeface="Times" panose="02020603050405020304" pitchFamily="18" charset="0"/>
              </a:rPr>
              <a:t>sicer v limoni. </a:t>
            </a:r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95247" name="Rectangle 15">
            <a:extLst>
              <a:ext uri="{FF2B5EF4-FFF2-40B4-BE49-F238E27FC236}">
                <a16:creationId xmlns:a16="http://schemas.microsoft.com/office/drawing/2014/main" id="{2F3DF950-1DA3-43C9-985E-46B24D2D7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205038"/>
            <a:ext cx="8226425" cy="447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3200"/>
              <a:t>Nahaja se v obliki brezbarvnih kristalov prijetnega,</a:t>
            </a:r>
          </a:p>
          <a:p>
            <a:r>
              <a:rPr lang="sl-SI" altLang="sl-SI" sz="3200"/>
              <a:t> kislega okusa. </a:t>
            </a:r>
          </a:p>
          <a:p>
            <a:r>
              <a:rPr lang="sl-SI" altLang="sl-SI" sz="3200"/>
              <a:t>Topna je v vodi in rahlo tudi v organskih topilih. </a:t>
            </a:r>
          </a:p>
          <a:p>
            <a:r>
              <a:rPr lang="sl-SI" altLang="sl-SI" sz="3200"/>
              <a:t>Tali se pri 153°C. </a:t>
            </a:r>
          </a:p>
          <a:p>
            <a:r>
              <a:rPr lang="sl-SI" altLang="sl-SI" sz="3200" b="1"/>
              <a:t>Citronska</a:t>
            </a:r>
            <a:r>
              <a:rPr lang="sl-SI" altLang="sl-SI" sz="3200"/>
              <a:t> </a:t>
            </a:r>
            <a:r>
              <a:rPr lang="sl-SI" altLang="sl-SI" sz="3200" b="1"/>
              <a:t>kislina</a:t>
            </a:r>
            <a:r>
              <a:rPr lang="sl-SI" altLang="sl-SI" sz="3200"/>
              <a:t> je naravno prisotna </a:t>
            </a:r>
          </a:p>
          <a:p>
            <a:r>
              <a:rPr lang="sl-SI" altLang="sl-SI" sz="3200"/>
              <a:t>organska </a:t>
            </a:r>
            <a:r>
              <a:rPr lang="sl-SI" altLang="sl-SI" sz="3200" b="1"/>
              <a:t>kislina</a:t>
            </a:r>
            <a:r>
              <a:rPr lang="sl-SI" altLang="sl-SI" sz="3200"/>
              <a:t> v različnih živalskih in rastlinskih </a:t>
            </a:r>
          </a:p>
          <a:p>
            <a:r>
              <a:rPr lang="sl-SI" altLang="sl-SI" sz="3200"/>
              <a:t>tkivih, največ pa jo je v sadju in </a:t>
            </a:r>
          </a:p>
          <a:p>
            <a:r>
              <a:rPr lang="sl-SI" altLang="sl-SI" sz="3200"/>
              <a:t>sicer v limoni. </a:t>
            </a:r>
          </a:p>
          <a:p>
            <a:pPr eaLnBrk="0" hangingPunct="0"/>
            <a:endParaRPr lang="sl-SI" altLang="sl-SI" sz="3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4E31F033-2183-431F-94C6-84FDF7B6356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>
                <a:solidFill>
                  <a:srgbClr val="FF0000"/>
                </a:solidFill>
              </a:rPr>
              <a:t>CITRONSKA KISLINA</a:t>
            </a:r>
            <a:br>
              <a:rPr lang="sl-SI" altLang="sl-SI" sz="3200">
                <a:solidFill>
                  <a:srgbClr val="FF0000"/>
                </a:solidFill>
              </a:rPr>
            </a:br>
            <a:r>
              <a:rPr lang="sl-SI" altLang="sl-SI" sz="3200">
                <a:solidFill>
                  <a:srgbClr val="FF0000"/>
                </a:solidFill>
              </a:rPr>
              <a:t>C</a:t>
            </a:r>
            <a:r>
              <a:rPr lang="sl-SI" altLang="sl-SI" sz="1800">
                <a:solidFill>
                  <a:srgbClr val="FF0000"/>
                </a:solidFill>
              </a:rPr>
              <a:t>6</a:t>
            </a:r>
            <a:r>
              <a:rPr lang="sl-SI" altLang="sl-SI" sz="3200">
                <a:solidFill>
                  <a:srgbClr val="FF0000"/>
                </a:solidFill>
              </a:rPr>
              <a:t>H</a:t>
            </a:r>
            <a:r>
              <a:rPr lang="sl-SI" altLang="sl-SI" sz="1600">
                <a:solidFill>
                  <a:srgbClr val="FF0000"/>
                </a:solidFill>
              </a:rPr>
              <a:t>8</a:t>
            </a:r>
            <a:r>
              <a:rPr lang="sl-SI" altLang="sl-SI" sz="3200">
                <a:solidFill>
                  <a:srgbClr val="FF0000"/>
                </a:solidFill>
              </a:rPr>
              <a:t>O</a:t>
            </a:r>
            <a:r>
              <a:rPr lang="sl-SI" altLang="sl-SI" sz="16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30479D1C-DFC8-4FC8-BF73-393C850A5F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l-SI" altLang="sl-SI" sz="2400" b="1" i="1">
                <a:solidFill>
                  <a:srgbClr val="00FF00"/>
                </a:solidFill>
              </a:rPr>
              <a:t>PRIDOBIVANJE</a:t>
            </a:r>
          </a:p>
        </p:txBody>
      </p:sp>
      <p:pic>
        <p:nvPicPr>
          <p:cNvPr id="79876" name="Picture 4">
            <a:extLst>
              <a:ext uri="{FF2B5EF4-FFF2-40B4-BE49-F238E27FC236}">
                <a16:creationId xmlns:a16="http://schemas.microsoft.com/office/drawing/2014/main" id="{396882BA-DCF9-41D8-96C1-31A7EF649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76250"/>
            <a:ext cx="1439863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77" name="Rectangle 5">
            <a:extLst>
              <a:ext uri="{FF2B5EF4-FFF2-40B4-BE49-F238E27FC236}">
                <a16:creationId xmlns:a16="http://schemas.microsoft.com/office/drawing/2014/main" id="{6C565D92-3D3B-4326-802F-A1F62A6A6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600325"/>
            <a:ext cx="5954713" cy="640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/>
              <a:t>Včasih so citronsko kislino izdelovali s kristalizacijo iz soka limon</a:t>
            </a:r>
          </a:p>
          <a:p>
            <a:r>
              <a:rPr lang="sl-SI" altLang="sl-SI"/>
              <a:t> </a:t>
            </a:r>
            <a:br>
              <a:rPr lang="sl-SI" altLang="sl-SI"/>
            </a:br>
            <a:r>
              <a:rPr lang="sl-SI" altLang="sl-SI"/>
              <a:t>Danes celotna svetovna proizvodnja citronske </a:t>
            </a:r>
            <a:r>
              <a:rPr lang="sl-SI" altLang="sl-SI" b="1"/>
              <a:t>kisline</a:t>
            </a:r>
            <a:r>
              <a:rPr lang="sl-SI" altLang="sl-SI"/>
              <a:t> sloni na bioprocesu z uporabo</a:t>
            </a:r>
          </a:p>
          <a:p>
            <a:r>
              <a:rPr lang="sl-SI" altLang="sl-SI"/>
              <a:t>Mikroorganizmov (fermentacijski proces). Najpogosteje uporabljen mikroorganizem je gliva </a:t>
            </a:r>
            <a:r>
              <a:rPr lang="sl-SI" altLang="sl-SI" i="1"/>
              <a:t>Aspergillus niger.</a:t>
            </a:r>
            <a:r>
              <a:rPr lang="sl-SI" altLang="sl-SI"/>
              <a:t> </a:t>
            </a:r>
            <a:br>
              <a:rPr lang="sl-SI" altLang="sl-SI"/>
            </a:br>
            <a:endParaRPr lang="sl-SI" altLang="sl-SI"/>
          </a:p>
          <a:p>
            <a:endParaRPr lang="sl-SI" altLang="sl-SI"/>
          </a:p>
          <a:p>
            <a:r>
              <a:rPr lang="sl-SI" altLang="sl-SI"/>
              <a:t>Za produkcijo citronske </a:t>
            </a:r>
            <a:r>
              <a:rPr lang="sl-SI" altLang="sl-SI" b="1"/>
              <a:t>kisline</a:t>
            </a:r>
            <a:r>
              <a:rPr lang="sl-SI" altLang="sl-SI"/>
              <a:t> so potrebni : </a:t>
            </a:r>
          </a:p>
          <a:p>
            <a:r>
              <a:rPr lang="sl-SI" altLang="sl-SI" i="1" u="sng"/>
              <a:t>sladkor</a:t>
            </a:r>
            <a:r>
              <a:rPr lang="sl-SI" altLang="sl-SI"/>
              <a:t> (saharoza, fruktoza, glukoza), ki mora biti za maksimalno hitrost reakcije 14% – 22% </a:t>
            </a:r>
          </a:p>
          <a:p>
            <a:r>
              <a:rPr lang="sl-SI" altLang="sl-SI" i="1" u="sng"/>
              <a:t>dušikove spojine</a:t>
            </a:r>
            <a:r>
              <a:rPr lang="sl-SI" altLang="sl-SI"/>
              <a:t>. </a:t>
            </a:r>
          </a:p>
          <a:p>
            <a:r>
              <a:rPr lang="sl-SI" altLang="sl-SI" i="1" u="sng"/>
              <a:t>Elementi v sledovih </a:t>
            </a:r>
            <a:r>
              <a:rPr lang="sl-SI" altLang="sl-SI"/>
              <a:t>(mangan, magnezij, baker, cink, železo) so zelo pomembni 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13FF38CB-6AC7-4393-9215-A8B32D905F4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>
                <a:solidFill>
                  <a:srgbClr val="FF0000"/>
                </a:solidFill>
              </a:rPr>
              <a:t>CITRONSKA KISLINA</a:t>
            </a:r>
            <a:br>
              <a:rPr lang="sl-SI" altLang="sl-SI" sz="3200">
                <a:solidFill>
                  <a:srgbClr val="FF0000"/>
                </a:solidFill>
              </a:rPr>
            </a:br>
            <a:r>
              <a:rPr lang="sl-SI" altLang="sl-SI" sz="3200">
                <a:solidFill>
                  <a:srgbClr val="FF0000"/>
                </a:solidFill>
              </a:rPr>
              <a:t>C</a:t>
            </a:r>
            <a:r>
              <a:rPr lang="sl-SI" altLang="sl-SI" sz="1800">
                <a:solidFill>
                  <a:srgbClr val="FF0000"/>
                </a:solidFill>
              </a:rPr>
              <a:t>6</a:t>
            </a:r>
            <a:r>
              <a:rPr lang="sl-SI" altLang="sl-SI" sz="3200">
                <a:solidFill>
                  <a:srgbClr val="FF0000"/>
                </a:solidFill>
              </a:rPr>
              <a:t>H</a:t>
            </a:r>
            <a:r>
              <a:rPr lang="sl-SI" altLang="sl-SI" sz="1600">
                <a:solidFill>
                  <a:srgbClr val="FF0000"/>
                </a:solidFill>
              </a:rPr>
              <a:t>8</a:t>
            </a:r>
            <a:r>
              <a:rPr lang="sl-SI" altLang="sl-SI" sz="3200">
                <a:solidFill>
                  <a:srgbClr val="FF0000"/>
                </a:solidFill>
              </a:rPr>
              <a:t>O</a:t>
            </a:r>
            <a:r>
              <a:rPr lang="sl-SI" altLang="sl-SI" sz="16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9C745B85-B72C-4FCE-B5DB-46BA4ED7F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l-SI" altLang="sl-SI" sz="2400" b="1" i="1">
                <a:solidFill>
                  <a:srgbClr val="00FF00"/>
                </a:solidFill>
              </a:rPr>
              <a:t>UPORABA</a:t>
            </a:r>
          </a:p>
        </p:txBody>
      </p:sp>
      <p:pic>
        <p:nvPicPr>
          <p:cNvPr id="82948" name="Picture 4">
            <a:extLst>
              <a:ext uri="{FF2B5EF4-FFF2-40B4-BE49-F238E27FC236}">
                <a16:creationId xmlns:a16="http://schemas.microsoft.com/office/drawing/2014/main" id="{FF51239E-645C-464D-A4E0-5BDE6EC73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76250"/>
            <a:ext cx="1439863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949" name="Rectangle 5">
            <a:extLst>
              <a:ext uri="{FF2B5EF4-FFF2-40B4-BE49-F238E27FC236}">
                <a16:creationId xmlns:a16="http://schemas.microsoft.com/office/drawing/2014/main" id="{C4A4BEE4-2B46-48BE-B214-6C1CC9120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546350"/>
            <a:ext cx="8408987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sl-SI" altLang="sl-SI" sz="3200"/>
              <a:t>Deluje kot konzervans (naravni samo če je </a:t>
            </a:r>
            <a:r>
              <a:rPr lang="sl-SI" altLang="sl-SI" sz="3200" b="1"/>
              <a:t>kislina</a:t>
            </a:r>
            <a:r>
              <a:rPr lang="sl-SI" altLang="sl-SI" sz="3200"/>
              <a:t> iz limon) in uravnalec kislosti. </a:t>
            </a:r>
          </a:p>
          <a:p>
            <a:pPr>
              <a:buFontTx/>
              <a:buChar char="•"/>
            </a:pPr>
            <a:r>
              <a:rPr lang="sl-SI" altLang="sl-SI" sz="3200"/>
              <a:t>Dodajajo ga hrani, pijačam, predvsem gaziranim. </a:t>
            </a:r>
          </a:p>
          <a:p>
            <a:pPr>
              <a:buFontTx/>
              <a:buChar char="•"/>
            </a:pPr>
            <a:r>
              <a:rPr lang="sl-SI" altLang="sl-SI" sz="3200"/>
              <a:t>Citrati različnih kovin se uporabljajo za vnos kovin v telo, npr. kalcijev citrat.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04CA8421-C9B2-4AC8-ACA3-58639E79D42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VIRI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A1807760-EE0D-4F8F-832D-A4744A1BF7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000">
                <a:solidFill>
                  <a:srgbClr val="FFFF00"/>
                </a:solidFill>
                <a:hlinkClick r:id="rId2"/>
              </a:rPr>
              <a:t>www.minet.si/kemija/lekcije.php%3Fc%3D2%26id%3D285+ETANOJSKA+KISLI</a:t>
            </a:r>
            <a:endParaRPr lang="sl-SI" altLang="sl-SI" sz="2000">
              <a:solidFill>
                <a:srgbClr val="FFFF00"/>
              </a:solidFill>
            </a:endParaRPr>
          </a:p>
          <a:p>
            <a:r>
              <a:rPr lang="sl-SI" altLang="sl-SI" sz="2000">
                <a:solidFill>
                  <a:srgbClr val="FFFF00"/>
                </a:solidFill>
              </a:rPr>
              <a:t>vss.biclj.si/dokumenti_KBK/7_predavanje_2_KARBOKSILNE_KISLINE.pdf+karboksilne+ki</a:t>
            </a:r>
          </a:p>
          <a:p>
            <a:r>
              <a:rPr lang="sl-SI" altLang="sl-SI" sz="2000">
                <a:solidFill>
                  <a:srgbClr val="FFFF00"/>
                </a:solidFill>
                <a:hlinkClick r:id="rId3"/>
              </a:rPr>
              <a:t>http://en.wikipedia.org/wiki/Oxalic_acid</a:t>
            </a:r>
            <a:endParaRPr lang="sl-SI" altLang="sl-SI" sz="2000">
              <a:solidFill>
                <a:srgbClr val="FFFF00"/>
              </a:solidFill>
            </a:endParaRPr>
          </a:p>
          <a:p>
            <a:r>
              <a:rPr lang="sl-SI" altLang="sl-SI" sz="2000">
                <a:solidFill>
                  <a:srgbClr val="CCCC00"/>
                </a:solidFill>
              </a:rPr>
              <a:t>ww.kemija.org/index.php%3Foption%3Dcom_con</a:t>
            </a:r>
          </a:p>
          <a:p>
            <a:r>
              <a:rPr lang="sl-SI" altLang="sl-SI" sz="2000">
                <a:solidFill>
                  <a:srgbClr val="CCCC00"/>
                </a:solidFill>
              </a:rPr>
              <a:t>KEMIJA ZAGIMNAZIJE 2; Nataša Bukovec</a:t>
            </a:r>
          </a:p>
          <a:p>
            <a:r>
              <a:rPr lang="sl-SI" altLang="sl-SI" sz="2000">
                <a:solidFill>
                  <a:srgbClr val="CCCC00"/>
                </a:solidFill>
              </a:rPr>
              <a:t>ORGANSKA KEMIJA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27500833-7158-4074-AC86-72F086815AC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90AC7CF8-4175-4128-8539-5B6DE31B4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80900" name="WordArt 4">
            <a:extLst>
              <a:ext uri="{FF2B5EF4-FFF2-40B4-BE49-F238E27FC236}">
                <a16:creationId xmlns:a16="http://schemas.microsoft.com/office/drawing/2014/main" id="{363618B6-407D-4008-8024-80489A5AEB9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31913" y="2565400"/>
            <a:ext cx="6985000" cy="1150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HVALA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5CDF234-A626-4205-A592-BD86275D128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400" b="0">
                <a:solidFill>
                  <a:srgbClr val="FF0000"/>
                </a:solidFill>
              </a:rPr>
              <a:t>SPLOŠNE LASTNOSTI KARBOKSILNIH KISLIN</a:t>
            </a:r>
            <a:br>
              <a:rPr lang="sl-SI" altLang="sl-SI" sz="2400">
                <a:solidFill>
                  <a:srgbClr val="FF0000"/>
                </a:solidFill>
              </a:rPr>
            </a:br>
            <a:endParaRPr lang="sl-SI" altLang="sl-SI" sz="2400">
              <a:solidFill>
                <a:srgbClr val="FF0000"/>
              </a:solidFill>
            </a:endParaRP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376734FC-1D40-4C82-8C92-8F2CA2357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Šibke v primerjavi z anorganskimi  </a:t>
            </a:r>
          </a:p>
          <a:p>
            <a:r>
              <a:rPr lang="sl-SI" altLang="sl-SI"/>
              <a:t>Disocirana in nedisocirana oblika </a:t>
            </a:r>
          </a:p>
          <a:p>
            <a:r>
              <a:rPr lang="sl-SI" altLang="sl-SI"/>
              <a:t>Tvorba soli, estrov, amidov... </a:t>
            </a:r>
          </a:p>
          <a:p>
            <a:r>
              <a:rPr lang="sl-SI" altLang="sl-SI"/>
              <a:t>Kratkoverižne topne v vodi (Do C5) </a:t>
            </a:r>
          </a:p>
          <a:p>
            <a:r>
              <a:rPr lang="sl-SI" altLang="sl-SI"/>
              <a:t>Tvorba ionskih interakcij in H-vezi 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6DCE28AB-BD07-45EA-AAC1-BFE461B18DB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0000"/>
                </a:solidFill>
              </a:rPr>
              <a:t>FIZIKALNE LASTNOSTI KARBOKSILNIH KISLIN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08606884-F97F-45B7-A928-62FA6917A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sl-SI" altLang="sl-SI"/>
              <a:t>Karboksilne kisline so polarne. Tako karbonilni del kot hidroksilni del karboksilne funkcionalne skupine sta polarna. </a:t>
            </a:r>
          </a:p>
          <a:p>
            <a:r>
              <a:rPr lang="sl-SI" altLang="sl-SI"/>
              <a:t>Posledica tega so visoke temperature tališča in vrelišča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AF092918-8CAB-404D-B198-DCE4C16F924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0000"/>
                </a:solidFill>
              </a:rPr>
              <a:t>TOPNOST V VODI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29FC551F-2486-4EAD-BF92-3664541677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sl-SI" altLang="sl-SI" sz="2800"/>
              <a:t>V vodi se tvorijo H-vezi, zato so nižje karboksilne kisline (C1 – C5) dobro topne v vodi. </a:t>
            </a:r>
          </a:p>
          <a:p>
            <a:r>
              <a:rPr lang="sl-SI" altLang="sl-SI" sz="2800"/>
              <a:t>Z večanjem števila C atomov pa topnost močno pade. </a:t>
            </a:r>
          </a:p>
          <a:p>
            <a:r>
              <a:rPr lang="sl-SI" altLang="sl-SI" sz="2800"/>
              <a:t>Aromatske karboksilne kisline večinoma niso topne v vodi. </a:t>
            </a:r>
          </a:p>
          <a:p>
            <a:r>
              <a:rPr lang="sl-SI" altLang="sl-SI" sz="2800"/>
              <a:t>prisotnost dodatnih karboksilnih skupin (pri di-, tri- in poli-karboksilnih kislinah) v molekuli </a:t>
            </a:r>
            <a:r>
              <a:rPr lang="sl-SI" altLang="sl-SI" sz="2800" b="1"/>
              <a:t>karboksilne</a:t>
            </a:r>
            <a:r>
              <a:rPr lang="sl-SI" altLang="sl-SI" sz="2800"/>
              <a:t> </a:t>
            </a:r>
            <a:r>
              <a:rPr lang="sl-SI" altLang="sl-SI" sz="2800" b="1"/>
              <a:t>kisline</a:t>
            </a:r>
            <a:r>
              <a:rPr lang="sl-SI" altLang="sl-SI" sz="2800"/>
              <a:t> njeno topnost v vodi poveča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86" name="Rectangle 198">
            <a:extLst>
              <a:ext uri="{FF2B5EF4-FFF2-40B4-BE49-F238E27FC236}">
                <a16:creationId xmlns:a16="http://schemas.microsoft.com/office/drawing/2014/main" id="{59391812-233A-44AA-B610-A925F4857AE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0000"/>
                </a:solidFill>
              </a:rPr>
              <a:t>Tališče alkanov, alkoholov, aldehidov  in kislin (°C)</a:t>
            </a:r>
            <a:r>
              <a:rPr lang="sl-SI" altLang="sl-SI" sz="4000"/>
              <a:t> </a:t>
            </a:r>
          </a:p>
        </p:txBody>
      </p:sp>
      <p:graphicFrame>
        <p:nvGraphicFramePr>
          <p:cNvPr id="89288" name="Group 200">
            <a:extLst>
              <a:ext uri="{FF2B5EF4-FFF2-40B4-BE49-F238E27FC236}">
                <a16:creationId xmlns:a16="http://schemas.microsoft.com/office/drawing/2014/main" id="{F7FD9E49-F026-4E2F-9742-8F13805D77D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313" y="1628775"/>
          <a:ext cx="7705725" cy="4525963"/>
        </p:xfrm>
        <a:graphic>
          <a:graphicData uri="http://schemas.openxmlformats.org/drawingml/2006/table">
            <a:tbl>
              <a:tblPr/>
              <a:tblGrid>
                <a:gridCol w="3228975">
                  <a:extLst>
                    <a:ext uri="{9D8B030D-6E8A-4147-A177-3AD203B41FA5}">
                      <a16:colId xmlns:a16="http://schemas.microsoft.com/office/drawing/2014/main" val="2228825771"/>
                    </a:ext>
                  </a:extLst>
                </a:gridCol>
                <a:gridCol w="766762">
                  <a:extLst>
                    <a:ext uri="{9D8B030D-6E8A-4147-A177-3AD203B41FA5}">
                      <a16:colId xmlns:a16="http://schemas.microsoft.com/office/drawing/2014/main" val="1504757238"/>
                    </a:ext>
                  </a:extLst>
                </a:gridCol>
                <a:gridCol w="931863">
                  <a:extLst>
                    <a:ext uri="{9D8B030D-6E8A-4147-A177-3AD203B41FA5}">
                      <a16:colId xmlns:a16="http://schemas.microsoft.com/office/drawing/2014/main" val="4241058637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3692120868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3005608936"/>
                    </a:ext>
                  </a:extLst>
                </a:gridCol>
              </a:tblGrid>
              <a:tr h="9048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Število ogljikovih atomov v spojini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alkan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alkohol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aldehid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alkanojska kislina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1108411"/>
                  </a:ext>
                </a:extLst>
              </a:tr>
              <a:tr h="9048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metan</a:t>
                      </a:r>
                      <a:endParaRPr kumimoji="0" lang="sl-SI" alt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metanol</a:t>
                      </a:r>
                      <a:endParaRPr kumimoji="0" lang="sl-SI" alt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metanal</a:t>
                      </a:r>
                      <a:endParaRPr kumimoji="0" lang="sl-SI" alt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metanojska kislina</a:t>
                      </a:r>
                      <a:endParaRPr kumimoji="0" lang="sl-SI" altLang="sl-SI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311494"/>
                  </a:ext>
                </a:extLst>
              </a:tr>
              <a:tr h="9064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tališče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-182</a:t>
                      </a:r>
                      <a:endParaRPr kumimoji="0" lang="sl-SI" altLang="sl-SI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-98</a:t>
                      </a:r>
                      <a:endParaRPr kumimoji="0" lang="sl-SI" altLang="sl-SI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-92</a:t>
                      </a:r>
                      <a:endParaRPr kumimoji="0" lang="sl-SI" altLang="sl-SI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sl-SI" altLang="sl-SI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7060957"/>
                  </a:ext>
                </a:extLst>
              </a:tr>
              <a:tr h="9048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etan</a:t>
                      </a:r>
                      <a:endParaRPr kumimoji="0" lang="sl-SI" alt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etanol</a:t>
                      </a:r>
                      <a:endParaRPr kumimoji="0" lang="sl-SI" alt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etanal</a:t>
                      </a:r>
                      <a:endParaRPr kumimoji="0" lang="sl-SI" alt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etanojska</a:t>
                      </a: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kislina</a:t>
                      </a:r>
                      <a:endParaRPr kumimoji="0" lang="sl-SI" altLang="sl-SI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928217"/>
                  </a:ext>
                </a:extLst>
              </a:tr>
              <a:tr h="9048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tališče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-183</a:t>
                      </a:r>
                      <a:endParaRPr kumimoji="0" lang="sl-SI" altLang="sl-SI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-117</a:t>
                      </a:r>
                      <a:endParaRPr kumimoji="0" lang="sl-SI" altLang="sl-SI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-124</a:t>
                      </a:r>
                      <a:endParaRPr kumimoji="0" lang="sl-SI" altLang="sl-SI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sl-SI" altLang="sl-SI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026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34" name="Rectangle 198">
            <a:extLst>
              <a:ext uri="{FF2B5EF4-FFF2-40B4-BE49-F238E27FC236}">
                <a16:creationId xmlns:a16="http://schemas.microsoft.com/office/drawing/2014/main" id="{F8D5D419-19FA-4AE6-B2FF-266699044F3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0000"/>
                </a:solidFill>
              </a:rPr>
              <a:t>Vrelišče alkanov, alkoholov, aldehidov  in kislin (°C) </a:t>
            </a:r>
          </a:p>
        </p:txBody>
      </p:sp>
      <p:graphicFrame>
        <p:nvGraphicFramePr>
          <p:cNvPr id="91336" name="Group 200">
            <a:extLst>
              <a:ext uri="{FF2B5EF4-FFF2-40B4-BE49-F238E27FC236}">
                <a16:creationId xmlns:a16="http://schemas.microsoft.com/office/drawing/2014/main" id="{58657707-A64A-478B-BC67-8DF6B455ACE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526338" cy="4525963"/>
        </p:xfrm>
        <a:graphic>
          <a:graphicData uri="http://schemas.openxmlformats.org/drawingml/2006/table">
            <a:tbl>
              <a:tblPr/>
              <a:tblGrid>
                <a:gridCol w="3154363">
                  <a:extLst>
                    <a:ext uri="{9D8B030D-6E8A-4147-A177-3AD203B41FA5}">
                      <a16:colId xmlns:a16="http://schemas.microsoft.com/office/drawing/2014/main" val="1857893283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144709796"/>
                    </a:ext>
                  </a:extLst>
                </a:gridCol>
                <a:gridCol w="909637">
                  <a:extLst>
                    <a:ext uri="{9D8B030D-6E8A-4147-A177-3AD203B41FA5}">
                      <a16:colId xmlns:a16="http://schemas.microsoft.com/office/drawing/2014/main" val="1018219429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1498961928"/>
                    </a:ext>
                  </a:extLst>
                </a:gridCol>
                <a:gridCol w="1812925">
                  <a:extLst>
                    <a:ext uri="{9D8B030D-6E8A-4147-A177-3AD203B41FA5}">
                      <a16:colId xmlns:a16="http://schemas.microsoft.com/office/drawing/2014/main" val="3137284492"/>
                    </a:ext>
                  </a:extLst>
                </a:gridCol>
              </a:tblGrid>
              <a:tr h="9048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Število ogljikovih atomov v spojini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alkan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alkohol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aldehid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alkanojska kislina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742734"/>
                  </a:ext>
                </a:extLst>
              </a:tr>
              <a:tr h="9048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metan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metanol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metanal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metanojska kislina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0281175"/>
                  </a:ext>
                </a:extLst>
              </a:tr>
              <a:tr h="9064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vrelišče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-162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-21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310781"/>
                  </a:ext>
                </a:extLst>
              </a:tr>
              <a:tr h="9048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etan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etanol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etanal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etanojska kislina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797392"/>
                  </a:ext>
                </a:extLst>
              </a:tr>
              <a:tr h="9048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vrelišče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-88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kumimoji="0" lang="sl-SI" altLang="sl-SI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50075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B61ACA5-59AA-46D4-967E-8C0AABE7975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74A2EF4-2081-4497-92A1-DADB59A677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121D197-1FF4-4F73-ACDD-153BF91C5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-4302125"/>
            <a:ext cx="247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sl-SI" altLang="sl-SI">
              <a:latin typeface="Arial" panose="020B0604020202020204" pitchFamily="34" charset="0"/>
            </a:endParaRPr>
          </a:p>
          <a:p>
            <a:pPr algn="ctr" eaLnBrk="0" hangingPunct="0"/>
            <a:r>
              <a:rPr lang="sl-SI" altLang="sl-SI">
                <a:latin typeface="Arial" panose="020B0604020202020204" pitchFamily="34" charset="0"/>
              </a:rPr>
              <a:t> </a:t>
            </a:r>
          </a:p>
        </p:txBody>
      </p:sp>
      <p:graphicFrame>
        <p:nvGraphicFramePr>
          <p:cNvPr id="6377" name="Group 233">
            <a:extLst>
              <a:ext uri="{FF2B5EF4-FFF2-40B4-BE49-F238E27FC236}">
                <a16:creationId xmlns:a16="http://schemas.microsoft.com/office/drawing/2014/main" id="{BDBDAEBC-8C67-4255-99F3-F03AB608B8A0}"/>
              </a:ext>
            </a:extLst>
          </p:cNvPr>
          <p:cNvGraphicFramePr>
            <a:graphicFrameLocks noGrp="1"/>
          </p:cNvGraphicFramePr>
          <p:nvPr/>
        </p:nvGraphicFramePr>
        <p:xfrm>
          <a:off x="1763713" y="1412875"/>
          <a:ext cx="4940300" cy="4764088"/>
        </p:xfrm>
        <a:graphic>
          <a:graphicData uri="http://schemas.openxmlformats.org/drawingml/2006/table">
            <a:tbl>
              <a:tblPr/>
              <a:tblGrid>
                <a:gridCol w="677862">
                  <a:extLst>
                    <a:ext uri="{9D8B030D-6E8A-4147-A177-3AD203B41FA5}">
                      <a16:colId xmlns:a16="http://schemas.microsoft.com/office/drawing/2014/main" val="925608390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4013797364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580686031"/>
                    </a:ext>
                  </a:extLst>
                </a:gridCol>
                <a:gridCol w="725487">
                  <a:extLst>
                    <a:ext uri="{9D8B030D-6E8A-4147-A177-3AD203B41FA5}">
                      <a16:colId xmlns:a16="http://schemas.microsoft.com/office/drawing/2014/main" val="3654641037"/>
                    </a:ext>
                  </a:extLst>
                </a:gridCol>
                <a:gridCol w="1360488">
                  <a:extLst>
                    <a:ext uri="{9D8B030D-6E8A-4147-A177-3AD203B41FA5}">
                      <a16:colId xmlns:a16="http://schemas.microsoft.com/office/drawing/2014/main" val="1381182283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000" b="1" i="1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1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Formula</a:t>
                      </a:r>
                      <a:endParaRPr kumimoji="0" lang="sl-SI" altLang="sl-SI" sz="1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1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Ime</a:t>
                      </a:r>
                      <a:endParaRPr kumimoji="0" lang="sl-SI" altLang="sl-SI" sz="1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1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Vsebuje jo</a:t>
                      </a:r>
                      <a:endParaRPr kumimoji="0" lang="sl-SI" altLang="sl-SI" sz="1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1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Jakost kislin</a:t>
                      </a:r>
                      <a:endParaRPr kumimoji="0" lang="sl-SI" altLang="sl-SI" sz="1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1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V smeri puščice jakost kislin enake koncentracije narašča</a:t>
                      </a:r>
                      <a:endParaRPr kumimoji="0" lang="sl-SI" altLang="sl-SI" sz="1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889649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  <a:hlinkClick r:id="rId2"/>
                        </a:rPr>
                        <a:t>HCl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anose="02020404030301010803" pitchFamily="18" charset="0"/>
                          <a:hlinkClick r:id="rId2"/>
                        </a:rPr>
                        <a:t> 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</a:rPr>
                        <a:t>klorovodikova kislina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</a:rPr>
                        <a:t>želodčni sok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močne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  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                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672776"/>
                  </a:ext>
                </a:extLst>
              </a:tr>
              <a:tr h="688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  <a:hlinkClick r:id="rId4"/>
                        </a:rPr>
                        <a:t>H</a:t>
                      </a:r>
                      <a:r>
                        <a:rPr kumimoji="0" lang="sl-SI" altLang="sl-SI" sz="9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  <a:hlinkClick r:id="rId4"/>
                        </a:rPr>
                        <a:t>2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  <a:hlinkClick r:id="rId4"/>
                        </a:rPr>
                        <a:t>SO</a:t>
                      </a:r>
                      <a:r>
                        <a:rPr kumimoji="0" lang="sl-SI" altLang="sl-SI" sz="9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  <a:hlinkClick r:id="rId4"/>
                        </a:rPr>
                        <a:t>4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</a:rPr>
                        <a:t>žveplova(VI) kislina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</a:rPr>
                        <a:t>svinčev akumulator, kisel dež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495948"/>
                  </a:ext>
                </a:extLst>
              </a:tr>
              <a:tr h="688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  <a:hlinkClick r:id="rId5"/>
                        </a:rPr>
                        <a:t>HNO</a:t>
                      </a:r>
                      <a:r>
                        <a:rPr kumimoji="0" lang="sl-SI" altLang="sl-SI" sz="9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  <a:hlinkClick r:id="rId5"/>
                        </a:rPr>
                        <a:t>3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</a:rPr>
                        <a:t>dušikova(V) kislina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</a:rPr>
                        <a:t>kisel dež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931342"/>
                  </a:ext>
                </a:extLst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</a:t>
                      </a:r>
                      <a:r>
                        <a:rPr kumimoji="0" lang="sl-SI" altLang="sl-SI" sz="9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3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PO</a:t>
                      </a:r>
                      <a:r>
                        <a:rPr kumimoji="0" lang="sl-SI" altLang="sl-SI" sz="9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4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fosforjeva(V) kislina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osvežilna pijača (Coca cola)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srednje močna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403952"/>
                  </a:ext>
                </a:extLst>
              </a:tr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  <a:hlinkClick r:id="rId7"/>
                        </a:rPr>
                        <a:t>HCOOH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anose="02020404030301010803" pitchFamily="18" charset="0"/>
                          <a:hlinkClick r:id="rId7"/>
                        </a:rPr>
                        <a:t> 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</a:rPr>
                        <a:t>metanojska kislina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</a:rPr>
                        <a:t>zadek mravlje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šibke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381069"/>
                  </a:ext>
                </a:extLst>
              </a:tr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  <a:hlinkClick r:id="rId8"/>
                        </a:rPr>
                        <a:t>CH</a:t>
                      </a:r>
                      <a:r>
                        <a:rPr kumimoji="0" lang="sl-SI" altLang="sl-SI" sz="9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  <a:hlinkClick r:id="rId8"/>
                        </a:rPr>
                        <a:t>3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  <a:hlinkClick r:id="rId8"/>
                        </a:rPr>
                        <a:t>COOH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</a:rPr>
                        <a:t>etanojska kislina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</a:rPr>
                        <a:t>kis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715955"/>
                  </a:ext>
                </a:extLst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  <a:hlinkClick r:id="rId9"/>
                        </a:rPr>
                        <a:t>H</a:t>
                      </a:r>
                      <a:r>
                        <a:rPr kumimoji="0" lang="sl-SI" altLang="sl-SI" sz="9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  <a:hlinkClick r:id="rId9"/>
                        </a:rPr>
                        <a:t>2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  <a:hlinkClick r:id="rId9"/>
                        </a:rPr>
                        <a:t>CO</a:t>
                      </a:r>
                      <a:r>
                        <a:rPr kumimoji="0" lang="sl-SI" altLang="sl-SI" sz="9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  <a:hlinkClick r:id="rId9"/>
                        </a:rPr>
                        <a:t>3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</a:rPr>
                        <a:t>ogljikova(IV) kislina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 CE" panose="02020603050405020304" pitchFamily="18" charset="0"/>
                        </a:rPr>
                        <a:t>gazirana pijača (Radenska)</a:t>
                      </a:r>
                      <a:r>
                        <a:rPr kumimoji="0" lang="sl-SI" altLang="sl-SI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kumimoji="0" lang="sl-SI" altLang="sl-SI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211029"/>
                  </a:ext>
                </a:extLst>
              </a:tr>
            </a:tbl>
          </a:graphicData>
        </a:graphic>
      </p:graphicFrame>
      <p:sp>
        <p:nvSpPr>
          <p:cNvPr id="6371" name="Rectangle 227">
            <a:extLst>
              <a:ext uri="{FF2B5EF4-FFF2-40B4-BE49-F238E27FC236}">
                <a16:creationId xmlns:a16="http://schemas.microsoft.com/office/drawing/2014/main" id="{7CBCE430-5EA6-4DB9-A966-526F8F7EA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4088" y="1052036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 altLang="sl-SI">
              <a:latin typeface="Arial" panose="020B0604020202020204" pitchFamily="34" charset="0"/>
            </a:endParaRPr>
          </a:p>
          <a:p>
            <a:pPr eaLnBrk="0" hangingPunct="0"/>
            <a:endParaRPr lang="sl-SI" altLang="sl-SI">
              <a:latin typeface="Arial" panose="020B0604020202020204" pitchFamily="34" charset="0"/>
            </a:endParaRPr>
          </a:p>
        </p:txBody>
      </p:sp>
      <p:pic>
        <p:nvPicPr>
          <p:cNvPr id="6159" name="Picture 15" descr="V smeri puščice jakost kislin enake koncentracije narašča.">
            <a:hlinkClick r:id="rId3"/>
            <a:extLst>
              <a:ext uri="{FF2B5EF4-FFF2-40B4-BE49-F238E27FC236}">
                <a16:creationId xmlns:a16="http://schemas.microsoft.com/office/drawing/2014/main" id="{27ED70BA-6C4B-4D01-80ED-EB2518D6D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708275"/>
            <a:ext cx="638175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3936EE1-7FAA-4097-A42F-EE85576DA99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0000"/>
                </a:solidFill>
              </a:rPr>
              <a:t>ETANOJSKA ALI OCETNA KISLINA</a:t>
            </a:r>
            <a:br>
              <a:rPr lang="sl-SI" altLang="sl-SI" sz="2800">
                <a:solidFill>
                  <a:srgbClr val="FF0000"/>
                </a:solidFill>
              </a:rPr>
            </a:br>
            <a:r>
              <a:rPr lang="sl-SI" altLang="sl-SI" sz="2800">
                <a:solidFill>
                  <a:srgbClr val="FF0000"/>
                </a:solidFill>
              </a:rPr>
              <a:t> CH</a:t>
            </a:r>
            <a:r>
              <a:rPr lang="sl-SI" altLang="sl-SI" sz="1600">
                <a:solidFill>
                  <a:srgbClr val="FF0000"/>
                </a:solidFill>
              </a:rPr>
              <a:t>3</a:t>
            </a:r>
            <a:r>
              <a:rPr lang="sl-SI" altLang="sl-SI" sz="2800">
                <a:solidFill>
                  <a:srgbClr val="FF0000"/>
                </a:solidFill>
              </a:rPr>
              <a:t>COOH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BF4A5E7-1243-4738-983C-458C39B50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sl-SI" altLang="sl-SI" b="1" i="1"/>
          </a:p>
          <a:p>
            <a:r>
              <a:rPr lang="sl-SI" altLang="sl-SI" b="1" i="1"/>
              <a:t> Najstarejša znana organska kislina</a:t>
            </a:r>
            <a:r>
              <a:rPr lang="sl-SI" altLang="sl-SI"/>
              <a:t> </a:t>
            </a:r>
            <a:r>
              <a:rPr lang="sl-SI" altLang="sl-SI" b="1" i="1"/>
              <a:t>                 </a:t>
            </a:r>
          </a:p>
          <a:p>
            <a:r>
              <a:rPr lang="sl-SI" altLang="sl-SI" b="1" i="1"/>
              <a:t>V naravi je zelo razširjena</a:t>
            </a:r>
            <a:r>
              <a:rPr lang="sl-SI" altLang="sl-SI"/>
              <a:t> </a:t>
            </a:r>
            <a:endParaRPr lang="sl-SI" altLang="sl-SI" b="1" i="1"/>
          </a:p>
          <a:p>
            <a:r>
              <a:rPr lang="sl-SI" altLang="sl-SI" b="1" i="1"/>
              <a:t>Čisto 100% ocetno kislino imenujemo tudi ledocetna kislina</a:t>
            </a:r>
            <a:r>
              <a:rPr lang="sl-SI" altLang="sl-SI"/>
              <a:t> </a:t>
            </a:r>
          </a:p>
          <a:p>
            <a:endParaRPr lang="sl-SI" altLang="sl-SI"/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  <p:pic>
        <p:nvPicPr>
          <p:cNvPr id="7173" name="Picture 5" descr="Oh, kako je kislo!">
            <a:extLst>
              <a:ext uri="{FF2B5EF4-FFF2-40B4-BE49-F238E27FC236}">
                <a16:creationId xmlns:a16="http://schemas.microsoft.com/office/drawing/2014/main" id="{7001DA6D-8982-4321-8D92-AFB309760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04813"/>
            <a:ext cx="139065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ok">
  <a:themeElements>
    <a:clrScheme name="Tok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To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o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1014</Words>
  <Application>Microsoft Office PowerPoint</Application>
  <PresentationFormat>On-screen Show (4:3)</PresentationFormat>
  <Paragraphs>247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Garamond</vt:lpstr>
      <vt:lpstr>Impact</vt:lpstr>
      <vt:lpstr>Times</vt:lpstr>
      <vt:lpstr>Times New Roman</vt:lpstr>
      <vt:lpstr>Times New Roman CE</vt:lpstr>
      <vt:lpstr>Wingdings</vt:lpstr>
      <vt:lpstr>Tok</vt:lpstr>
      <vt:lpstr>NAJPOMEMBNEJŠE KARBOKSILNE KISLINE</vt:lpstr>
      <vt:lpstr>NAJPOMEMBNEJŠE KARBOKSILNE KISLINE</vt:lpstr>
      <vt:lpstr>SPLOŠNE LASTNOSTI KARBOKSILNIH KISLIN </vt:lpstr>
      <vt:lpstr>FIZIKALNE LASTNOSTI KARBOKSILNIH KISLIN</vt:lpstr>
      <vt:lpstr>TOPNOST V VODI</vt:lpstr>
      <vt:lpstr>Tališče alkanov, alkoholov, aldehidov  in kislin (°C) </vt:lpstr>
      <vt:lpstr>Vrelišče alkanov, alkoholov, aldehidov  in kislin (°C) </vt:lpstr>
      <vt:lpstr>PowerPoint Presentation</vt:lpstr>
      <vt:lpstr>ETANOJSKA ALI OCETNA KISLINA  CH3COOH</vt:lpstr>
      <vt:lpstr>ETANOJSKA ALI OCETNA KISLINA CH3COOH</vt:lpstr>
      <vt:lpstr>ETANOJSKA ALI OCETNA KISLINA CH3COOH</vt:lpstr>
      <vt:lpstr>ETANOJSKA ALI OCETNA KISLINA CH3COOH</vt:lpstr>
      <vt:lpstr>MRAVLJIČNA ALI METANOJSKA KISLINA  HCOOH </vt:lpstr>
      <vt:lpstr>MRAVLJIČNA ALI METANOJSKA KISLINA  HCOOH </vt:lpstr>
      <vt:lpstr>MRAVLJIČNA ALI METANOJSKA KISLINA  HCOOH </vt:lpstr>
      <vt:lpstr>MRAVLJIČNA ALI METANOJSKA KISLINA  HCOOH </vt:lpstr>
      <vt:lpstr>MRAVLJIČNA ALI METANOJSKA KISLINA  HCOOH </vt:lpstr>
      <vt:lpstr>OKSALNA KISLINA (COOH)2</vt:lpstr>
      <vt:lpstr>OKSALNA KISLINA (COOH)2</vt:lpstr>
      <vt:lpstr>OKSALNA KISLINA (COOH)2</vt:lpstr>
      <vt:lpstr>CITRONSKA KISLINA C6H8O7</vt:lpstr>
      <vt:lpstr>CITRONSKA KISLINA C6H8O7</vt:lpstr>
      <vt:lpstr>CITRONSKA KISLINA C6H8O7</vt:lpstr>
      <vt:lpstr>VIRI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2019-05-31T08:48:12Z</dcterms:created>
  <dcterms:modified xsi:type="dcterms:W3CDTF">2019-05-31T08:48:12Z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