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723" autoAdjust="0"/>
  </p:normalViewPr>
  <p:slideViewPr>
    <p:cSldViewPr>
      <p:cViewPr varScale="1">
        <p:scale>
          <a:sx n="93" d="100"/>
          <a:sy n="93" d="100"/>
        </p:scale>
        <p:origin x="-3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>
            <a:extLst>
              <a:ext uri="{FF2B5EF4-FFF2-40B4-BE49-F238E27FC236}">
                <a16:creationId xmlns:a16="http://schemas.microsoft.com/office/drawing/2014/main" id="{7E1B375E-DE4F-45BA-8EF7-04ABE83F9EF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28003" name="Rectangle 3">
              <a:extLst>
                <a:ext uri="{FF2B5EF4-FFF2-40B4-BE49-F238E27FC236}">
                  <a16:creationId xmlns:a16="http://schemas.microsoft.com/office/drawing/2014/main" id="{FC0EA177-8EDD-40E4-84F1-091A42058E8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8004" name="Rectangle 4">
              <a:extLst>
                <a:ext uri="{FF2B5EF4-FFF2-40B4-BE49-F238E27FC236}">
                  <a16:creationId xmlns:a16="http://schemas.microsoft.com/office/drawing/2014/main" id="{5E723615-4B5D-4E47-A824-99F0035B06A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8005" name="Rectangle 5">
              <a:extLst>
                <a:ext uri="{FF2B5EF4-FFF2-40B4-BE49-F238E27FC236}">
                  <a16:creationId xmlns:a16="http://schemas.microsoft.com/office/drawing/2014/main" id="{0A10ACB8-05E6-49C3-B921-CC979D4F8A9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8006" name="Rectangle 6">
              <a:extLst>
                <a:ext uri="{FF2B5EF4-FFF2-40B4-BE49-F238E27FC236}">
                  <a16:creationId xmlns:a16="http://schemas.microsoft.com/office/drawing/2014/main" id="{2C720E21-4ED5-41FA-9747-3C238DDDBD9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8007" name="Rectangle 7">
              <a:extLst>
                <a:ext uri="{FF2B5EF4-FFF2-40B4-BE49-F238E27FC236}">
                  <a16:creationId xmlns:a16="http://schemas.microsoft.com/office/drawing/2014/main" id="{E92B1930-3A84-4709-99C4-51B7293A11E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8008" name="Rectangle 8">
              <a:extLst>
                <a:ext uri="{FF2B5EF4-FFF2-40B4-BE49-F238E27FC236}">
                  <a16:creationId xmlns:a16="http://schemas.microsoft.com/office/drawing/2014/main" id="{7DC3F631-B3C9-476D-8723-25AAE53624F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8009" name="Rectangle 9">
              <a:extLst>
                <a:ext uri="{FF2B5EF4-FFF2-40B4-BE49-F238E27FC236}">
                  <a16:creationId xmlns:a16="http://schemas.microsoft.com/office/drawing/2014/main" id="{89E5639F-141E-43E0-91B3-667AB930159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8010" name="Rectangle 10">
              <a:extLst>
                <a:ext uri="{FF2B5EF4-FFF2-40B4-BE49-F238E27FC236}">
                  <a16:creationId xmlns:a16="http://schemas.microsoft.com/office/drawing/2014/main" id="{327A1EF0-BC1D-488F-A66F-7FEAECC7A63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8011" name="Rectangle 11">
              <a:extLst>
                <a:ext uri="{FF2B5EF4-FFF2-40B4-BE49-F238E27FC236}">
                  <a16:creationId xmlns:a16="http://schemas.microsoft.com/office/drawing/2014/main" id="{50C53AF9-523F-48B9-AA3D-0C4D5EFEB62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8012" name="Rectangle 12">
              <a:extLst>
                <a:ext uri="{FF2B5EF4-FFF2-40B4-BE49-F238E27FC236}">
                  <a16:creationId xmlns:a16="http://schemas.microsoft.com/office/drawing/2014/main" id="{E62BF4DF-8FAA-425C-9634-928851AF941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8013" name="Rectangle 13">
              <a:extLst>
                <a:ext uri="{FF2B5EF4-FFF2-40B4-BE49-F238E27FC236}">
                  <a16:creationId xmlns:a16="http://schemas.microsoft.com/office/drawing/2014/main" id="{2CEFAEDA-5100-41C9-A30D-5C7B00218EA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8014" name="Rectangle 14">
              <a:extLst>
                <a:ext uri="{FF2B5EF4-FFF2-40B4-BE49-F238E27FC236}">
                  <a16:creationId xmlns:a16="http://schemas.microsoft.com/office/drawing/2014/main" id="{A8B58E6D-CC65-420C-BE5A-476179E3C68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8015" name="Rectangle 15">
              <a:extLst>
                <a:ext uri="{FF2B5EF4-FFF2-40B4-BE49-F238E27FC236}">
                  <a16:creationId xmlns:a16="http://schemas.microsoft.com/office/drawing/2014/main" id="{B8AE0261-FB7F-4965-B84D-F7D70EAA7E7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8016" name="Rectangle 16">
              <a:extLst>
                <a:ext uri="{FF2B5EF4-FFF2-40B4-BE49-F238E27FC236}">
                  <a16:creationId xmlns:a16="http://schemas.microsoft.com/office/drawing/2014/main" id="{88E77CBB-447B-4A28-9A63-2ED57932078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8017" name="Rectangle 17">
              <a:extLst>
                <a:ext uri="{FF2B5EF4-FFF2-40B4-BE49-F238E27FC236}">
                  <a16:creationId xmlns:a16="http://schemas.microsoft.com/office/drawing/2014/main" id="{D1673F3E-8181-4243-A164-C7D6E2F12F9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8018" name="Rectangle 18">
              <a:extLst>
                <a:ext uri="{FF2B5EF4-FFF2-40B4-BE49-F238E27FC236}">
                  <a16:creationId xmlns:a16="http://schemas.microsoft.com/office/drawing/2014/main" id="{AF2623FA-CBD9-4504-A4D3-04E868BED6A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8019" name="Rectangle 19">
              <a:extLst>
                <a:ext uri="{FF2B5EF4-FFF2-40B4-BE49-F238E27FC236}">
                  <a16:creationId xmlns:a16="http://schemas.microsoft.com/office/drawing/2014/main" id="{D64451F1-A0C4-41D4-B537-4852C112E3D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8020" name="Rectangle 20">
              <a:extLst>
                <a:ext uri="{FF2B5EF4-FFF2-40B4-BE49-F238E27FC236}">
                  <a16:creationId xmlns:a16="http://schemas.microsoft.com/office/drawing/2014/main" id="{D4A73668-7DFE-4064-A563-A3FDE57E779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8021" name="Rectangle 21">
              <a:extLst>
                <a:ext uri="{FF2B5EF4-FFF2-40B4-BE49-F238E27FC236}">
                  <a16:creationId xmlns:a16="http://schemas.microsoft.com/office/drawing/2014/main" id="{B320DF09-9697-41F3-B659-98C5CCDCF5D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8022" name="Freeform 22">
              <a:extLst>
                <a:ext uri="{FF2B5EF4-FFF2-40B4-BE49-F238E27FC236}">
                  <a16:creationId xmlns:a16="http://schemas.microsoft.com/office/drawing/2014/main" id="{44056BED-C712-4B6C-8930-F308D726AB8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8023" name="Freeform 23">
              <a:extLst>
                <a:ext uri="{FF2B5EF4-FFF2-40B4-BE49-F238E27FC236}">
                  <a16:creationId xmlns:a16="http://schemas.microsoft.com/office/drawing/2014/main" id="{3876B2B3-ADDA-4AF3-AFCC-A45663CA6B4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28024" name="Rectangle 24">
            <a:extLst>
              <a:ext uri="{FF2B5EF4-FFF2-40B4-BE49-F238E27FC236}">
                <a16:creationId xmlns:a16="http://schemas.microsoft.com/office/drawing/2014/main" id="{376D503F-69C4-4A87-AC2F-5D426004DDF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128025" name="Rectangle 25">
            <a:extLst>
              <a:ext uri="{FF2B5EF4-FFF2-40B4-BE49-F238E27FC236}">
                <a16:creationId xmlns:a16="http://schemas.microsoft.com/office/drawing/2014/main" id="{281FB255-655B-429D-A10F-50DFC02D65B7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128026" name="Rectangle 26">
            <a:extLst>
              <a:ext uri="{FF2B5EF4-FFF2-40B4-BE49-F238E27FC236}">
                <a16:creationId xmlns:a16="http://schemas.microsoft.com/office/drawing/2014/main" id="{C85D0870-414C-42C3-9BF7-610E2CEBB842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28027" name="Rectangle 27">
            <a:extLst>
              <a:ext uri="{FF2B5EF4-FFF2-40B4-BE49-F238E27FC236}">
                <a16:creationId xmlns:a16="http://schemas.microsoft.com/office/drawing/2014/main" id="{03DAC8AA-16F7-48CE-9350-ED87E57F7F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28028" name="Rectangle 28">
            <a:extLst>
              <a:ext uri="{FF2B5EF4-FFF2-40B4-BE49-F238E27FC236}">
                <a16:creationId xmlns:a16="http://schemas.microsoft.com/office/drawing/2014/main" id="{299D9C7C-ACDF-450B-8FBA-6B03BA4B7C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E082EC7-BBE1-4E4A-B51B-0853DD3723C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8FA7-DEC0-4B70-AD1B-41B906B43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265D0-021B-4C53-A713-D84B4968A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D38FE-B1D2-47B4-A573-35D4B2C186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44E623-E0B3-40E0-8CAC-76DC9E3C12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DE9229-0A00-48B9-BC85-BB5F7883E26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7A3BC7-D6B5-49F5-98AE-563D26BFC7A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646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A9870-7E54-4E28-BFB4-A3B4BEA64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C73BF-A9FB-4063-B3C4-5E499E624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E1D77-8377-488B-BB74-2F20825322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6E281-87B4-4829-972A-C1577B5BC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5E9B01-A356-49D5-BC9A-E61C7B5D5CA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99E0098-56EF-43EE-B225-0701054924F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8023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167DF-6E1B-4E47-9E18-1BE20230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E1DB9-D8E6-4101-8726-9277532AEBF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72F84C67-603F-4EA0-9353-443391A2CB00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B0669-A0C2-4482-9851-54F54523E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9D929-5CB1-4AEC-B375-99D2A093BF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5A2C9BC-3C30-439E-B584-E0630CC28B7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D9E093-46CB-42C7-9497-B9B1296205B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71771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EA5D8-D7A5-4E79-A22C-780B453F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1DB9B-7B40-4015-A5F4-D52FDD1AEC8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492C1-FA7A-45EB-BA51-795C96CF0BB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77B965-BBA4-470A-9B34-9740CBD2D53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6B999-7761-4379-A49A-796FB45C54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0CEA3-8A78-4DE7-8449-D2D0DA0869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C1BFC58-AC1A-468D-8165-7910FC0ED2E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8C72ADC-70D6-4625-9674-30A42D41614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9286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B1DF4-DF5D-4212-8545-AD377762D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2E28D-F3A1-437C-BE5A-FD68B48D2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1A521-2B58-4493-8044-AECBFC2ED2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5C26A-E67F-4736-931B-80EF85A150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AFCAE2-F89E-416C-8F65-F0F64E3F242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80B208-1C07-4659-8C25-3170843AA75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385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3438-52FB-4010-9897-7173AFD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8A608-8DCD-4482-A1D0-99BAD2C75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827797-C2EF-4819-81DE-09A48B4A13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D3F89-105A-48DB-BF0C-8C48D80FAE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96D2DD-12B2-4D8C-96DC-B8D3F4E7839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3860B7-871F-4380-928A-6ED58E51BA2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8452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9ECBD-37F2-4423-B3B6-C94AAE481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5E046-4380-4DF0-A20D-034069D08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FB884-3D29-40D0-9140-EE08CE0B1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2D2AB-9E80-43A4-B171-F5D844275E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EA09A-B984-4AF7-8A20-50DE443E8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E085F2-C8EA-4754-99AE-0AB93400337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01452-E703-491B-8BF9-65D20A9897C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19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A68C7-9235-40EB-A8C5-BD4EA848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9AE47-2794-4493-B6BC-2A54332D5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3BA351-89CB-4B45-817C-95F35C3BE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E56F38-5201-4CBC-93D0-3BD2488C4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7E4478-D399-43FA-8A19-545A8EB55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822C45-7602-4F3F-A318-ACC88BB758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F25EB8-A8F5-4E91-86E9-30D4D2943E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62C4B3-8B81-4597-8264-BF9A887F57D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5BE84FD-E329-47A4-9EE4-E249427043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1104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8D92F-D953-4988-8CFB-6136EDB6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C6806-0F04-408D-A356-DFF80FBFEB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5DF5A-A222-4C95-AA05-2A7A8E30CB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6021F8-DD3F-44E6-A3F8-EEE4B4BE049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D23D2-C46E-4BB1-A452-FF77585B964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645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A03C58-8FB4-4238-9E23-2915FBC2EF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83B4F-40C0-49B4-A9D7-007D3E49A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8530FA-C710-4FC8-AB1C-21FE6B36B69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AE6B4-2CBD-48FA-A588-68489534819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9193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9F43-22D4-48C2-91E4-AD8C09FD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CD9BB-EEB7-4B41-9CB0-0235E7251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A0494-B936-4E33-915C-5E93A4353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438D-0BEB-4A81-9B7B-A21CE41E3E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3C3C9-B7E5-497D-8737-D2017CE97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78FA1E-BD39-4CD7-870B-2B7A4470D40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6B83AB-BE18-4181-9D01-88612C926C5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4939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D88C7-9A86-45EC-8598-4BB027989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095CE5-43CA-492A-82ED-9518A4AA0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608F7-FFEA-4CDB-81E3-DE9FAC5DE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EC90F-82F4-4062-8094-232FBFC745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83941-FAB9-4AEC-8A6B-16CC57FA0F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8DF569-7BF8-4EBA-AD01-5452FD7A58B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A9A349-D8A0-4883-8058-0298D5D85AC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39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>
            <a:extLst>
              <a:ext uri="{FF2B5EF4-FFF2-40B4-BE49-F238E27FC236}">
                <a16:creationId xmlns:a16="http://schemas.microsoft.com/office/drawing/2014/main" id="{B9FEA4BC-8D9C-4DA4-B824-42603AFDDB0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26979" name="Rectangle 3">
              <a:extLst>
                <a:ext uri="{FF2B5EF4-FFF2-40B4-BE49-F238E27FC236}">
                  <a16:creationId xmlns:a16="http://schemas.microsoft.com/office/drawing/2014/main" id="{6AE4C003-ECC9-405D-8E30-AD72F676E6D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6980" name="Rectangle 4">
              <a:extLst>
                <a:ext uri="{FF2B5EF4-FFF2-40B4-BE49-F238E27FC236}">
                  <a16:creationId xmlns:a16="http://schemas.microsoft.com/office/drawing/2014/main" id="{3FAC56A7-5D53-434D-A5C7-97558CDF128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6981" name="Rectangle 5">
              <a:extLst>
                <a:ext uri="{FF2B5EF4-FFF2-40B4-BE49-F238E27FC236}">
                  <a16:creationId xmlns:a16="http://schemas.microsoft.com/office/drawing/2014/main" id="{CC7176FD-A392-4227-92CB-1AF4D73EC85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6982" name="Rectangle 6">
              <a:extLst>
                <a:ext uri="{FF2B5EF4-FFF2-40B4-BE49-F238E27FC236}">
                  <a16:creationId xmlns:a16="http://schemas.microsoft.com/office/drawing/2014/main" id="{0BB3DC80-0168-4CA7-A3C3-0016D95CFB5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6983" name="Rectangle 7">
              <a:extLst>
                <a:ext uri="{FF2B5EF4-FFF2-40B4-BE49-F238E27FC236}">
                  <a16:creationId xmlns:a16="http://schemas.microsoft.com/office/drawing/2014/main" id="{18EBB20A-6F68-4B55-BEDA-3D84D676534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6984" name="Rectangle 8">
              <a:extLst>
                <a:ext uri="{FF2B5EF4-FFF2-40B4-BE49-F238E27FC236}">
                  <a16:creationId xmlns:a16="http://schemas.microsoft.com/office/drawing/2014/main" id="{3D220134-99C4-48A0-A53B-57C2BE2B8EF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6985" name="Rectangle 9">
              <a:extLst>
                <a:ext uri="{FF2B5EF4-FFF2-40B4-BE49-F238E27FC236}">
                  <a16:creationId xmlns:a16="http://schemas.microsoft.com/office/drawing/2014/main" id="{13BD1A4F-1C11-4C22-B654-3ACB7C28006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6986" name="Rectangle 10">
              <a:extLst>
                <a:ext uri="{FF2B5EF4-FFF2-40B4-BE49-F238E27FC236}">
                  <a16:creationId xmlns:a16="http://schemas.microsoft.com/office/drawing/2014/main" id="{C157848A-6E5D-4752-B2FB-F18EFEB5677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6987" name="Rectangle 11">
              <a:extLst>
                <a:ext uri="{FF2B5EF4-FFF2-40B4-BE49-F238E27FC236}">
                  <a16:creationId xmlns:a16="http://schemas.microsoft.com/office/drawing/2014/main" id="{DE270A75-C1F4-451E-8259-174D3E128D6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6988" name="Rectangle 12">
              <a:extLst>
                <a:ext uri="{FF2B5EF4-FFF2-40B4-BE49-F238E27FC236}">
                  <a16:creationId xmlns:a16="http://schemas.microsoft.com/office/drawing/2014/main" id="{C9EB7003-2F6F-4FA6-87B1-4161C49B133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6989" name="Rectangle 13">
              <a:extLst>
                <a:ext uri="{FF2B5EF4-FFF2-40B4-BE49-F238E27FC236}">
                  <a16:creationId xmlns:a16="http://schemas.microsoft.com/office/drawing/2014/main" id="{D875FC95-1DBE-4864-87E7-E73FE64C7BA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6990" name="Rectangle 14">
              <a:extLst>
                <a:ext uri="{FF2B5EF4-FFF2-40B4-BE49-F238E27FC236}">
                  <a16:creationId xmlns:a16="http://schemas.microsoft.com/office/drawing/2014/main" id="{8CF85E39-9B05-4D6A-A092-D1FAF911AD1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6991" name="Rectangle 15">
              <a:extLst>
                <a:ext uri="{FF2B5EF4-FFF2-40B4-BE49-F238E27FC236}">
                  <a16:creationId xmlns:a16="http://schemas.microsoft.com/office/drawing/2014/main" id="{76BA7CCD-5B33-489F-8B6B-49031C453AB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6992" name="Rectangle 16">
              <a:extLst>
                <a:ext uri="{FF2B5EF4-FFF2-40B4-BE49-F238E27FC236}">
                  <a16:creationId xmlns:a16="http://schemas.microsoft.com/office/drawing/2014/main" id="{9A85B09B-558D-43AF-9313-C06D89618CF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6993" name="Rectangle 17">
              <a:extLst>
                <a:ext uri="{FF2B5EF4-FFF2-40B4-BE49-F238E27FC236}">
                  <a16:creationId xmlns:a16="http://schemas.microsoft.com/office/drawing/2014/main" id="{6810D88B-828B-48FB-ACCD-8F9996A3AD0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6994" name="Rectangle 18">
              <a:extLst>
                <a:ext uri="{FF2B5EF4-FFF2-40B4-BE49-F238E27FC236}">
                  <a16:creationId xmlns:a16="http://schemas.microsoft.com/office/drawing/2014/main" id="{94E16BB9-8D04-4C47-8116-2E8B9913905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6995" name="Rectangle 19">
              <a:extLst>
                <a:ext uri="{FF2B5EF4-FFF2-40B4-BE49-F238E27FC236}">
                  <a16:creationId xmlns:a16="http://schemas.microsoft.com/office/drawing/2014/main" id="{8B6CED35-7862-4397-8B87-B350148AEC6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6996" name="Rectangle 20">
              <a:extLst>
                <a:ext uri="{FF2B5EF4-FFF2-40B4-BE49-F238E27FC236}">
                  <a16:creationId xmlns:a16="http://schemas.microsoft.com/office/drawing/2014/main" id="{C18BA4EE-40A5-4C25-82C5-57C8B46CE74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6997" name="Rectangle 21">
              <a:extLst>
                <a:ext uri="{FF2B5EF4-FFF2-40B4-BE49-F238E27FC236}">
                  <a16:creationId xmlns:a16="http://schemas.microsoft.com/office/drawing/2014/main" id="{1B123A36-3487-4703-89B7-EFDF3BCC28E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26998" name="Freeform 22">
              <a:extLst>
                <a:ext uri="{FF2B5EF4-FFF2-40B4-BE49-F238E27FC236}">
                  <a16:creationId xmlns:a16="http://schemas.microsoft.com/office/drawing/2014/main" id="{2237B839-54FE-452B-8059-2A58CDD6205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6999" name="Freeform 23">
              <a:extLst>
                <a:ext uri="{FF2B5EF4-FFF2-40B4-BE49-F238E27FC236}">
                  <a16:creationId xmlns:a16="http://schemas.microsoft.com/office/drawing/2014/main" id="{0F544CA5-7FC3-4993-80AD-3A70E753CDB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27000" name="Rectangle 24">
            <a:extLst>
              <a:ext uri="{FF2B5EF4-FFF2-40B4-BE49-F238E27FC236}">
                <a16:creationId xmlns:a16="http://schemas.microsoft.com/office/drawing/2014/main" id="{8303858A-E4DD-4142-852A-F656C1A1C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27001" name="Rectangle 25">
            <a:extLst>
              <a:ext uri="{FF2B5EF4-FFF2-40B4-BE49-F238E27FC236}">
                <a16:creationId xmlns:a16="http://schemas.microsoft.com/office/drawing/2014/main" id="{EED45918-BCD8-4F0D-B7E8-34EC983475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27002" name="Rectangle 26">
            <a:extLst>
              <a:ext uri="{FF2B5EF4-FFF2-40B4-BE49-F238E27FC236}">
                <a16:creationId xmlns:a16="http://schemas.microsoft.com/office/drawing/2014/main" id="{89D78B29-0AEF-4704-AD2C-03D7DEBDB4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127003" name="Rectangle 27">
            <a:extLst>
              <a:ext uri="{FF2B5EF4-FFF2-40B4-BE49-F238E27FC236}">
                <a16:creationId xmlns:a16="http://schemas.microsoft.com/office/drawing/2014/main" id="{829537BD-182D-44F7-AC29-92F3DB0FF5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B617A48-F02C-4790-AD29-FA682F4FE4E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27004" name="Rectangle 28">
            <a:extLst>
              <a:ext uri="{FF2B5EF4-FFF2-40B4-BE49-F238E27FC236}">
                <a16:creationId xmlns:a16="http://schemas.microsoft.com/office/drawing/2014/main" id="{65861B83-9721-46FF-B987-F734F5B0E7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Uporabnik\My%20Documents\My%20Videos\Movie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A2243DD-051F-41CB-ABFD-D3218B8CA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500">
                <a:solidFill>
                  <a:schemeClr val="tx1"/>
                </a:solidFill>
              </a:rPr>
              <a:t>Kavčuk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E69D98D2-0EC4-4845-BE7C-331CF0B1326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0" y="1960563"/>
            <a:ext cx="2857500" cy="3810000"/>
          </a:xfr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911858E-F609-4150-BBDB-2557022F0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Izvir Kavčuka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C61DE04-A976-4A39-A05C-F36B15018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Kavčuk so poznali že Azteki, Inki in mnoga druga plemena še pred prihodom belcev</a:t>
            </a:r>
          </a:p>
          <a:p>
            <a:r>
              <a:rPr lang="sl-SI" altLang="sl-SI"/>
              <a:t>V Evropo ga je prinesel Krištof Kolumb, a vse do 19. st kavčuk ni imel večjega pomena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D6A3532A-85C2-489D-8128-561E622B09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Pridobivanje kavčuka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76F40DA-1885-4C36-B827-AA0E02E3E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Na začetku so kavčuk pridobivali predvsem v Braziliji iz drevesa kavčukovca </a:t>
            </a:r>
          </a:p>
          <a:p>
            <a:r>
              <a:rPr lang="sl-SI" altLang="sl-SI"/>
              <a:t>Metode pridobivanja so bile dokaj primitivne</a:t>
            </a:r>
          </a:p>
          <a:p>
            <a:r>
              <a:rPr lang="sl-SI" altLang="sl-SI"/>
              <a:t>Z razvojem industrije se je povečala uporaba kavčuka, po iznajdbi vulkanizacije se je uporaba kavčuka močno povečala</a:t>
            </a:r>
          </a:p>
          <a:p>
            <a:endParaRPr lang="sl-SI" altLang="sl-SI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8" name="Rectangle 104">
            <a:extLst>
              <a:ext uri="{FF2B5EF4-FFF2-40B4-BE49-F238E27FC236}">
                <a16:creationId xmlns:a16="http://schemas.microsoft.com/office/drawing/2014/main" id="{9F845E17-2A18-4E28-82D6-9414C88FD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Kako pridobivajo kavčuk</a:t>
            </a:r>
          </a:p>
        </p:txBody>
      </p:sp>
      <p:sp>
        <p:nvSpPr>
          <p:cNvPr id="129129" name="Rectangle 105">
            <a:extLst>
              <a:ext uri="{FF2B5EF4-FFF2-40B4-BE49-F238E27FC236}">
                <a16:creationId xmlns:a16="http://schemas.microsoft.com/office/drawing/2014/main" id="{16D294AE-B1A2-471C-B8EB-7FEDC8F656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400"/>
              <a:t>Večino naravnega kavčuka pridobivajo iz belega, mleku podobnega soka (lateksa)</a:t>
            </a:r>
          </a:p>
          <a:p>
            <a:r>
              <a:rPr lang="sl-SI" altLang="sl-SI" sz="2400"/>
              <a:t>Vsakih nekaj dni zarežejo utor v skorjo</a:t>
            </a:r>
          </a:p>
          <a:p>
            <a:r>
              <a:rPr lang="sl-SI" altLang="sl-SI" sz="2400"/>
              <a:t>Tega koagulirajo z dodatkom raztopine mravljične kisline in ga pošljejo v predelavo</a:t>
            </a:r>
          </a:p>
        </p:txBody>
      </p:sp>
      <p:pic>
        <p:nvPicPr>
          <p:cNvPr id="129130" name="Picture 106">
            <a:extLst>
              <a:ext uri="{FF2B5EF4-FFF2-40B4-BE49-F238E27FC236}">
                <a16:creationId xmlns:a16="http://schemas.microsoft.com/office/drawing/2014/main" id="{55D95218-9EE2-46D4-8619-BC7FF024807F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557338"/>
            <a:ext cx="4038600" cy="453072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9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9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9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9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52" name="Rectangle 40">
            <a:extLst>
              <a:ext uri="{FF2B5EF4-FFF2-40B4-BE49-F238E27FC236}">
                <a16:creationId xmlns:a16="http://schemas.microsoft.com/office/drawing/2014/main" id="{A574391E-2FFA-48A8-BAA9-149F3F7F8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Vulkanizacija</a:t>
            </a:r>
          </a:p>
        </p:txBody>
      </p:sp>
      <p:sp>
        <p:nvSpPr>
          <p:cNvPr id="166953" name="Rectangle 41">
            <a:extLst>
              <a:ext uri="{FF2B5EF4-FFF2-40B4-BE49-F238E27FC236}">
                <a16:creationId xmlns:a16="http://schemas.microsoft.com/office/drawing/2014/main" id="{885B1318-1CBD-4F37-89AF-AD364298A30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400"/>
              <a:t>Naravni kavčuk začne pri višjih temperaturah spreminjati svojo zgradbo, postopno razpadati v mokro drobljivo snov</a:t>
            </a:r>
          </a:p>
          <a:p>
            <a:r>
              <a:rPr lang="sl-SI" altLang="sl-SI" sz="2400"/>
              <a:t>Kisikove molekule se vežejo na kovalentne vezi</a:t>
            </a:r>
          </a:p>
          <a:p>
            <a:r>
              <a:rPr lang="sl-SI" altLang="sl-SI" sz="2400"/>
              <a:t>Ta postopek je iznašel Charles Goodyear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400"/>
          </a:p>
        </p:txBody>
      </p:sp>
      <p:pic>
        <p:nvPicPr>
          <p:cNvPr id="166954" name="Picture 42">
            <a:extLst>
              <a:ext uri="{FF2B5EF4-FFF2-40B4-BE49-F238E27FC236}">
                <a16:creationId xmlns:a16="http://schemas.microsoft.com/office/drawing/2014/main" id="{95444FF7-BC99-4BE2-BD9A-3120BDC9132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6955" name="Picture 43">
            <a:extLst>
              <a:ext uri="{FF2B5EF4-FFF2-40B4-BE49-F238E27FC236}">
                <a16:creationId xmlns:a16="http://schemas.microsoft.com/office/drawing/2014/main" id="{3F308921-0243-4AA4-ABFC-B7C61D8B0FC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6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6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6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6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6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6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6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6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6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3C5D04F2-6077-42A8-861A-B51609FDF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Ime Kavčuk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EA0420DF-365B-4592-A288-B17F918D9C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/>
              <a:t>Izvira iz indijanske besede cachuchu</a:t>
            </a:r>
          </a:p>
          <a:p>
            <a:r>
              <a:rPr lang="sl-SI" altLang="sl-SI" sz="2800"/>
              <a:t>Angleška beseda za Kavčuk (rubber) pa izvira iz njegove lastnosti – s kavčukom lahko rediramo sled grafitnega svinčnika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800"/>
          </a:p>
          <a:p>
            <a:endParaRPr lang="sl-SI" altLang="sl-SI" sz="2800"/>
          </a:p>
        </p:txBody>
      </p:sp>
      <p:pic>
        <p:nvPicPr>
          <p:cNvPr id="183301" name="Picture 5">
            <a:extLst>
              <a:ext uri="{FF2B5EF4-FFF2-40B4-BE49-F238E27FC236}">
                <a16:creationId xmlns:a16="http://schemas.microsoft.com/office/drawing/2014/main" id="{4196D206-1A7A-44D7-A2F3-72291BD69F51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773238"/>
            <a:ext cx="4038600" cy="3854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EF35503A-AE8A-42A1-8459-E1393ABFC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Pomen Kavčukovega lesa</a:t>
            </a: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D1E9E3C9-3B14-4FD9-9C6E-2CB4C28549D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/>
              <a:t>Narašča pomen lesa</a:t>
            </a:r>
          </a:p>
          <a:p>
            <a:r>
              <a:rPr lang="sl-SI" altLang="sl-SI" sz="2800"/>
              <a:t>Danes ga uporabljamo tudi za izdelavo pohištva in papirja</a:t>
            </a:r>
          </a:p>
        </p:txBody>
      </p:sp>
      <p:pic>
        <p:nvPicPr>
          <p:cNvPr id="184324" name="Picture 4">
            <a:extLst>
              <a:ext uri="{FF2B5EF4-FFF2-40B4-BE49-F238E27FC236}">
                <a16:creationId xmlns:a16="http://schemas.microsoft.com/office/drawing/2014/main" id="{BF9F1326-638D-470B-B01A-66D2999A89ED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700213"/>
            <a:ext cx="2876550" cy="29813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30" name="Rectangle 14">
            <a:extLst>
              <a:ext uri="{FF2B5EF4-FFF2-40B4-BE49-F238E27FC236}">
                <a16:creationId xmlns:a16="http://schemas.microsoft.com/office/drawing/2014/main" id="{B2E032FD-E218-42F5-A7DB-91B8EF255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88433" name="Movie.wmv">
            <a:hlinkClick r:id="" action="ppaction://media"/>
            <a:extLst>
              <a:ext uri="{FF2B5EF4-FFF2-40B4-BE49-F238E27FC236}">
                <a16:creationId xmlns:a16="http://schemas.microsoft.com/office/drawing/2014/main" id="{E9DFA5CC-BFA0-4CF2-8DA1-6393C30FAB3E}"/>
              </a:ext>
            </a:extLst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6250"/>
            <a:ext cx="9144000" cy="6092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8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84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43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843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Klic zastora">
  <a:themeElements>
    <a:clrScheme name="Klic zastora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Klic zasto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lic zastora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ic zastora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ic zastora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ic zastora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ic zastora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ic zastora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ic zastora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lic zastora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lic zastora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0</TotalTime>
  <Words>181</Words>
  <Application>Microsoft Office PowerPoint</Application>
  <PresentationFormat>On-screen Show (4:3)</PresentationFormat>
  <Paragraphs>22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Tahoma</vt:lpstr>
      <vt:lpstr>Wingdings</vt:lpstr>
      <vt:lpstr>Klic zastora</vt:lpstr>
      <vt:lpstr>Kavčuk</vt:lpstr>
      <vt:lpstr>Izvir Kavčuka</vt:lpstr>
      <vt:lpstr>Pridobivanje kavčuka</vt:lpstr>
      <vt:lpstr>Kako pridobivajo kavčuk</vt:lpstr>
      <vt:lpstr>Vulkanizacija</vt:lpstr>
      <vt:lpstr>Ime Kavčuk</vt:lpstr>
      <vt:lpstr>Pomen Kavčukovega lesa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2019-05-31T08:48:12Z</dcterms:created>
  <dcterms:modified xsi:type="dcterms:W3CDTF">2019-05-31T08:48:12Z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