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9" r:id="rId3"/>
    <p:sldId id="257" r:id="rId4"/>
    <p:sldId id="258" r:id="rId5"/>
    <p:sldId id="260" r:id="rId6"/>
    <p:sldId id="263" r:id="rId7"/>
    <p:sldId id="261" r:id="rId8"/>
    <p:sldId id="262" r:id="rId9"/>
  </p:sldIdLst>
  <p:sldSz cx="9144000" cy="6858000" type="screen4x3"/>
  <p:notesSz cx="6858000" cy="9144000"/>
  <p:defaultTextStyle>
    <a:defPPr>
      <a:defRPr lang="en-US"/>
    </a:defPPr>
    <a:lvl1pPr algn="l" rtl="0" fontAlgn="base">
      <a:spcBef>
        <a:spcPct val="0"/>
      </a:spcBef>
      <a:spcAft>
        <a:spcPct val="0"/>
      </a:spcAft>
      <a:defRPr sz="5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5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5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5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33CC"/>
    <a:srgbClr val="FF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5521-56C4-4FA0-9194-03A4FB89B22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8B49A23F-CE07-4EEB-A743-6D11E58FBAB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B77ABA19-A8DB-4E3E-8894-2EAE7AA8A48D}"/>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BCE61567-3BB7-4FB9-A4A8-5EEE9AD1A113}"/>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BAFF9277-4A23-44E1-B32E-7BC3F37EA699}"/>
              </a:ext>
            </a:extLst>
          </p:cNvPr>
          <p:cNvSpPr>
            <a:spLocks noGrp="1"/>
          </p:cNvSpPr>
          <p:nvPr>
            <p:ph type="sldNum" sz="quarter" idx="12"/>
          </p:nvPr>
        </p:nvSpPr>
        <p:spPr/>
        <p:txBody>
          <a:bodyPr/>
          <a:lstStyle>
            <a:lvl1pPr>
              <a:defRPr/>
            </a:lvl1pPr>
          </a:lstStyle>
          <a:p>
            <a:fld id="{97499C0C-C0E9-444D-8450-4C7BB5B37C09}" type="slidenum">
              <a:rPr lang="en-US" altLang="sl-SI"/>
              <a:pPr/>
              <a:t>‹#›</a:t>
            </a:fld>
            <a:endParaRPr lang="en-US" altLang="sl-SI"/>
          </a:p>
        </p:txBody>
      </p:sp>
    </p:spTree>
    <p:extLst>
      <p:ext uri="{BB962C8B-B14F-4D97-AF65-F5344CB8AC3E}">
        <p14:creationId xmlns:p14="http://schemas.microsoft.com/office/powerpoint/2010/main" val="115189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4DA0-8E09-4E8E-82E9-4783E923AA6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A96A49C-B6C6-45AC-B02B-02C9D23D70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353D4B0-A1FF-4EFD-BAB7-3C72C1DE1AAE}"/>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B64D7B0B-89DA-4779-AF80-283100B873D9}"/>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7026D6A9-4C5D-409F-8EC1-BB7B7FF1963C}"/>
              </a:ext>
            </a:extLst>
          </p:cNvPr>
          <p:cNvSpPr>
            <a:spLocks noGrp="1"/>
          </p:cNvSpPr>
          <p:nvPr>
            <p:ph type="sldNum" sz="quarter" idx="12"/>
          </p:nvPr>
        </p:nvSpPr>
        <p:spPr/>
        <p:txBody>
          <a:bodyPr/>
          <a:lstStyle>
            <a:lvl1pPr>
              <a:defRPr/>
            </a:lvl1pPr>
          </a:lstStyle>
          <a:p>
            <a:fld id="{6CA639E5-F3B7-475E-A48F-4C9F2A2CCFC1}" type="slidenum">
              <a:rPr lang="en-US" altLang="sl-SI"/>
              <a:pPr/>
              <a:t>‹#›</a:t>
            </a:fld>
            <a:endParaRPr lang="en-US" altLang="sl-SI"/>
          </a:p>
        </p:txBody>
      </p:sp>
    </p:spTree>
    <p:extLst>
      <p:ext uri="{BB962C8B-B14F-4D97-AF65-F5344CB8AC3E}">
        <p14:creationId xmlns:p14="http://schemas.microsoft.com/office/powerpoint/2010/main" val="340883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FDB9F-B635-4C3F-8CA0-C9172DBBE130}"/>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E021260-EA9F-41FB-AA2E-028C803DB8FC}"/>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9C06821-1BDB-4130-9A4D-313CCC7E9B3C}"/>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84D5B1F9-E802-4471-9A8F-37D188926D95}"/>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61DA2ABC-208D-40C8-8712-19F9B58A9317}"/>
              </a:ext>
            </a:extLst>
          </p:cNvPr>
          <p:cNvSpPr>
            <a:spLocks noGrp="1"/>
          </p:cNvSpPr>
          <p:nvPr>
            <p:ph type="sldNum" sz="quarter" idx="12"/>
          </p:nvPr>
        </p:nvSpPr>
        <p:spPr/>
        <p:txBody>
          <a:bodyPr/>
          <a:lstStyle>
            <a:lvl1pPr>
              <a:defRPr/>
            </a:lvl1pPr>
          </a:lstStyle>
          <a:p>
            <a:fld id="{2D6A20F2-539D-45BE-9E75-D185AD2939D1}" type="slidenum">
              <a:rPr lang="en-US" altLang="sl-SI"/>
              <a:pPr/>
              <a:t>‹#›</a:t>
            </a:fld>
            <a:endParaRPr lang="en-US" altLang="sl-SI"/>
          </a:p>
        </p:txBody>
      </p:sp>
    </p:spTree>
    <p:extLst>
      <p:ext uri="{BB962C8B-B14F-4D97-AF65-F5344CB8AC3E}">
        <p14:creationId xmlns:p14="http://schemas.microsoft.com/office/powerpoint/2010/main" val="857100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8F31D-F799-4AF2-8F45-AF4576DA4926}"/>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FE0E81C-9FEB-4816-AE19-070186B61D30}"/>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84FF3EB-A977-4391-916C-F9857BB70DA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3E2F0E1-1B1A-4730-B72F-EA6D5D8B2DCF}"/>
              </a:ext>
            </a:extLst>
          </p:cNvPr>
          <p:cNvSpPr>
            <a:spLocks noGrp="1"/>
          </p:cNvSpPr>
          <p:nvPr>
            <p:ph type="dt" sz="half" idx="10"/>
          </p:nvPr>
        </p:nvSpPr>
        <p:spPr>
          <a:xfrm>
            <a:off x="457200" y="6245225"/>
            <a:ext cx="2133600" cy="476250"/>
          </a:xfrm>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684CB604-86CB-4560-9225-FB0597A2B2C4}"/>
              </a:ext>
            </a:extLst>
          </p:cNvPr>
          <p:cNvSpPr>
            <a:spLocks noGrp="1"/>
          </p:cNvSpPr>
          <p:nvPr>
            <p:ph type="ftr" sz="quarter" idx="11"/>
          </p:nvPr>
        </p:nvSpPr>
        <p:spPr>
          <a:xfrm>
            <a:off x="3124200" y="6245225"/>
            <a:ext cx="2895600" cy="476250"/>
          </a:xfrm>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0BFBCCC5-009C-445A-920A-ABC0BAA25AAD}"/>
              </a:ext>
            </a:extLst>
          </p:cNvPr>
          <p:cNvSpPr>
            <a:spLocks noGrp="1"/>
          </p:cNvSpPr>
          <p:nvPr>
            <p:ph type="sldNum" sz="quarter" idx="12"/>
          </p:nvPr>
        </p:nvSpPr>
        <p:spPr>
          <a:xfrm>
            <a:off x="6553200" y="6245225"/>
            <a:ext cx="2133600" cy="476250"/>
          </a:xfrm>
        </p:spPr>
        <p:txBody>
          <a:bodyPr/>
          <a:lstStyle>
            <a:lvl1pPr>
              <a:defRPr/>
            </a:lvl1pPr>
          </a:lstStyle>
          <a:p>
            <a:fld id="{0EDB442C-4B16-4FC2-A77D-2B11C1F8F333}" type="slidenum">
              <a:rPr lang="en-US" altLang="sl-SI"/>
              <a:pPr/>
              <a:t>‹#›</a:t>
            </a:fld>
            <a:endParaRPr lang="en-US" altLang="sl-SI"/>
          </a:p>
        </p:txBody>
      </p:sp>
    </p:spTree>
    <p:extLst>
      <p:ext uri="{BB962C8B-B14F-4D97-AF65-F5344CB8AC3E}">
        <p14:creationId xmlns:p14="http://schemas.microsoft.com/office/powerpoint/2010/main" val="315021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8982-46DB-44BA-97B1-D80D482106C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4910133-D3D1-4BE8-989D-55658CF956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EDE6407-3F74-4132-BBCD-E30332904590}"/>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1EBD84B5-2CE5-4C27-986B-7789E3FF249E}"/>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C9FB9FF6-C2B5-4ECE-A3C1-819515FB0D21}"/>
              </a:ext>
            </a:extLst>
          </p:cNvPr>
          <p:cNvSpPr>
            <a:spLocks noGrp="1"/>
          </p:cNvSpPr>
          <p:nvPr>
            <p:ph type="sldNum" sz="quarter" idx="12"/>
          </p:nvPr>
        </p:nvSpPr>
        <p:spPr/>
        <p:txBody>
          <a:bodyPr/>
          <a:lstStyle>
            <a:lvl1pPr>
              <a:defRPr/>
            </a:lvl1pPr>
          </a:lstStyle>
          <a:p>
            <a:fld id="{DD1A2676-EFED-461D-AB44-4D027D2B8AF2}" type="slidenum">
              <a:rPr lang="en-US" altLang="sl-SI"/>
              <a:pPr/>
              <a:t>‹#›</a:t>
            </a:fld>
            <a:endParaRPr lang="en-US" altLang="sl-SI"/>
          </a:p>
        </p:txBody>
      </p:sp>
    </p:spTree>
    <p:extLst>
      <p:ext uri="{BB962C8B-B14F-4D97-AF65-F5344CB8AC3E}">
        <p14:creationId xmlns:p14="http://schemas.microsoft.com/office/powerpoint/2010/main" val="293979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6CBA6-FD74-4EE0-B416-8B19941BBF5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5BDE29A-C361-4284-9A7C-4A3EB35B515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A304F9D-3F01-435A-91FC-CE00FFDF1E34}"/>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7C1714A5-36D1-4CEC-8939-C528C9BC8D66}"/>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D691B26C-529A-4357-BE96-A540096C9FB3}"/>
              </a:ext>
            </a:extLst>
          </p:cNvPr>
          <p:cNvSpPr>
            <a:spLocks noGrp="1"/>
          </p:cNvSpPr>
          <p:nvPr>
            <p:ph type="sldNum" sz="quarter" idx="12"/>
          </p:nvPr>
        </p:nvSpPr>
        <p:spPr/>
        <p:txBody>
          <a:bodyPr/>
          <a:lstStyle>
            <a:lvl1pPr>
              <a:defRPr/>
            </a:lvl1pPr>
          </a:lstStyle>
          <a:p>
            <a:fld id="{EAD53B67-5200-458D-8B6F-A485975E70C0}" type="slidenum">
              <a:rPr lang="en-US" altLang="sl-SI"/>
              <a:pPr/>
              <a:t>‹#›</a:t>
            </a:fld>
            <a:endParaRPr lang="en-US" altLang="sl-SI"/>
          </a:p>
        </p:txBody>
      </p:sp>
    </p:spTree>
    <p:extLst>
      <p:ext uri="{BB962C8B-B14F-4D97-AF65-F5344CB8AC3E}">
        <p14:creationId xmlns:p14="http://schemas.microsoft.com/office/powerpoint/2010/main" val="35629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B3E01-8BF2-4122-B08F-1888425CC6C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92701A7-26C0-4380-8C25-68EC51D04B4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30ADCF3-8DA6-41CC-B040-FA1C561DBD42}"/>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8406E7E-ED3E-4432-8252-75E910C22829}"/>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279F1386-7ACA-472A-AAEC-94ACC44AAFBD}"/>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2D96B1BF-1E13-4316-9746-5A29EC3AE88A}"/>
              </a:ext>
            </a:extLst>
          </p:cNvPr>
          <p:cNvSpPr>
            <a:spLocks noGrp="1"/>
          </p:cNvSpPr>
          <p:nvPr>
            <p:ph type="sldNum" sz="quarter" idx="12"/>
          </p:nvPr>
        </p:nvSpPr>
        <p:spPr/>
        <p:txBody>
          <a:bodyPr/>
          <a:lstStyle>
            <a:lvl1pPr>
              <a:defRPr/>
            </a:lvl1pPr>
          </a:lstStyle>
          <a:p>
            <a:fld id="{EAC20CC4-087D-4768-AEB8-917208344775}" type="slidenum">
              <a:rPr lang="en-US" altLang="sl-SI"/>
              <a:pPr/>
              <a:t>‹#›</a:t>
            </a:fld>
            <a:endParaRPr lang="en-US" altLang="sl-SI"/>
          </a:p>
        </p:txBody>
      </p:sp>
    </p:spTree>
    <p:extLst>
      <p:ext uri="{BB962C8B-B14F-4D97-AF65-F5344CB8AC3E}">
        <p14:creationId xmlns:p14="http://schemas.microsoft.com/office/powerpoint/2010/main" val="55500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605F-71A0-4CB1-AC0F-74C68DBA06C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DE95EB2-B376-4B28-A5C7-90EA4B7275B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6D710-8FC9-4EAD-8883-3AEACD64F98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97AFAF1-B6B8-4CEE-A971-8F79B18B41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F6C828-C163-46A4-BF39-DA80E61C08F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80D30EE-8EC5-4584-9B11-1E58C693F3D9}"/>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54E2F8D3-D029-464B-B75B-82212E29AEC1}"/>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BF81E9B1-2ACA-44E3-BD46-85675061EA61}"/>
              </a:ext>
            </a:extLst>
          </p:cNvPr>
          <p:cNvSpPr>
            <a:spLocks noGrp="1"/>
          </p:cNvSpPr>
          <p:nvPr>
            <p:ph type="sldNum" sz="quarter" idx="12"/>
          </p:nvPr>
        </p:nvSpPr>
        <p:spPr/>
        <p:txBody>
          <a:bodyPr/>
          <a:lstStyle>
            <a:lvl1pPr>
              <a:defRPr/>
            </a:lvl1pPr>
          </a:lstStyle>
          <a:p>
            <a:fld id="{B263C810-133A-4BC1-B0D8-0DD78F4B3252}" type="slidenum">
              <a:rPr lang="en-US" altLang="sl-SI"/>
              <a:pPr/>
              <a:t>‹#›</a:t>
            </a:fld>
            <a:endParaRPr lang="en-US" altLang="sl-SI"/>
          </a:p>
        </p:txBody>
      </p:sp>
    </p:spTree>
    <p:extLst>
      <p:ext uri="{BB962C8B-B14F-4D97-AF65-F5344CB8AC3E}">
        <p14:creationId xmlns:p14="http://schemas.microsoft.com/office/powerpoint/2010/main" val="311409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232A-ECA9-4458-ABD6-857B9C7FA2F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03AF0C7-5192-4FA8-9751-FAF9E3311545}"/>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8849D59C-8E2A-4BEF-83AA-DFE18836D18B}"/>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F0C634D1-D96F-44E8-9751-D54BABC4D738}"/>
              </a:ext>
            </a:extLst>
          </p:cNvPr>
          <p:cNvSpPr>
            <a:spLocks noGrp="1"/>
          </p:cNvSpPr>
          <p:nvPr>
            <p:ph type="sldNum" sz="quarter" idx="12"/>
          </p:nvPr>
        </p:nvSpPr>
        <p:spPr/>
        <p:txBody>
          <a:bodyPr/>
          <a:lstStyle>
            <a:lvl1pPr>
              <a:defRPr/>
            </a:lvl1pPr>
          </a:lstStyle>
          <a:p>
            <a:fld id="{FEC04F92-CF43-48A9-93C9-44B65C7FB194}" type="slidenum">
              <a:rPr lang="en-US" altLang="sl-SI"/>
              <a:pPr/>
              <a:t>‹#›</a:t>
            </a:fld>
            <a:endParaRPr lang="en-US" altLang="sl-SI"/>
          </a:p>
        </p:txBody>
      </p:sp>
    </p:spTree>
    <p:extLst>
      <p:ext uri="{BB962C8B-B14F-4D97-AF65-F5344CB8AC3E}">
        <p14:creationId xmlns:p14="http://schemas.microsoft.com/office/powerpoint/2010/main" val="32955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A42988-B930-4ACD-B8D0-3EEC3D1A3912}"/>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7FAA6092-A5BB-4115-84FE-2FFAD295C1D2}"/>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BEF8A6F9-5EDD-42A0-A43F-5AE61E9F8EE8}"/>
              </a:ext>
            </a:extLst>
          </p:cNvPr>
          <p:cNvSpPr>
            <a:spLocks noGrp="1"/>
          </p:cNvSpPr>
          <p:nvPr>
            <p:ph type="sldNum" sz="quarter" idx="12"/>
          </p:nvPr>
        </p:nvSpPr>
        <p:spPr/>
        <p:txBody>
          <a:bodyPr/>
          <a:lstStyle>
            <a:lvl1pPr>
              <a:defRPr/>
            </a:lvl1pPr>
          </a:lstStyle>
          <a:p>
            <a:fld id="{B01B4C4E-495B-41BD-AF9F-79FADE46BEE6}" type="slidenum">
              <a:rPr lang="en-US" altLang="sl-SI"/>
              <a:pPr/>
              <a:t>‹#›</a:t>
            </a:fld>
            <a:endParaRPr lang="en-US" altLang="sl-SI"/>
          </a:p>
        </p:txBody>
      </p:sp>
    </p:spTree>
    <p:extLst>
      <p:ext uri="{BB962C8B-B14F-4D97-AF65-F5344CB8AC3E}">
        <p14:creationId xmlns:p14="http://schemas.microsoft.com/office/powerpoint/2010/main" val="307857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20FC5-6AE0-413B-AB08-3DC7C38BCC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3B545B0-40E7-4976-8B48-8FB7E7DAA59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109AB1D-98A4-45A6-8A9C-2B347F2447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D465F-0526-418A-BA7C-4CD366C84A6C}"/>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89298685-B70E-4F04-814F-6E34CAF555D0}"/>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BDE9FA12-6077-40FB-B632-418220CB5F99}"/>
              </a:ext>
            </a:extLst>
          </p:cNvPr>
          <p:cNvSpPr>
            <a:spLocks noGrp="1"/>
          </p:cNvSpPr>
          <p:nvPr>
            <p:ph type="sldNum" sz="quarter" idx="12"/>
          </p:nvPr>
        </p:nvSpPr>
        <p:spPr/>
        <p:txBody>
          <a:bodyPr/>
          <a:lstStyle>
            <a:lvl1pPr>
              <a:defRPr/>
            </a:lvl1pPr>
          </a:lstStyle>
          <a:p>
            <a:fld id="{3FEAB3C1-2A08-4062-90D4-FDECE6F9A6D6}" type="slidenum">
              <a:rPr lang="en-US" altLang="sl-SI"/>
              <a:pPr/>
              <a:t>‹#›</a:t>
            </a:fld>
            <a:endParaRPr lang="en-US" altLang="sl-SI"/>
          </a:p>
        </p:txBody>
      </p:sp>
    </p:spTree>
    <p:extLst>
      <p:ext uri="{BB962C8B-B14F-4D97-AF65-F5344CB8AC3E}">
        <p14:creationId xmlns:p14="http://schemas.microsoft.com/office/powerpoint/2010/main" val="105478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1D2B0-BC57-4236-BED2-9E6ACFB310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34F9458-E143-473C-9F6A-D129E3BD47E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379158F-98B1-42FD-945B-CD5BFB5F51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AFF619-A8B2-437E-AC96-434905646758}"/>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D930CFA6-4FA7-4889-BF66-FB2F4052BA92}"/>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57C1B470-3D0D-4A63-A5DE-1DA3A510766E}"/>
              </a:ext>
            </a:extLst>
          </p:cNvPr>
          <p:cNvSpPr>
            <a:spLocks noGrp="1"/>
          </p:cNvSpPr>
          <p:nvPr>
            <p:ph type="sldNum" sz="quarter" idx="12"/>
          </p:nvPr>
        </p:nvSpPr>
        <p:spPr/>
        <p:txBody>
          <a:bodyPr/>
          <a:lstStyle>
            <a:lvl1pPr>
              <a:defRPr/>
            </a:lvl1pPr>
          </a:lstStyle>
          <a:p>
            <a:fld id="{644D6826-51AE-42B3-82E2-3C229FFE95B8}" type="slidenum">
              <a:rPr lang="en-US" altLang="sl-SI"/>
              <a:pPr/>
              <a:t>‹#›</a:t>
            </a:fld>
            <a:endParaRPr lang="en-US" altLang="sl-SI"/>
          </a:p>
        </p:txBody>
      </p:sp>
    </p:spTree>
    <p:extLst>
      <p:ext uri="{BB962C8B-B14F-4D97-AF65-F5344CB8AC3E}">
        <p14:creationId xmlns:p14="http://schemas.microsoft.com/office/powerpoint/2010/main" val="16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31765EF-1F16-4BAB-9F19-5E6A87128B4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Kliknite, če želite urediti slog naslova matrice</a:t>
            </a:r>
          </a:p>
        </p:txBody>
      </p:sp>
      <p:sp>
        <p:nvSpPr>
          <p:cNvPr id="1027" name="Rectangle 3">
            <a:extLst>
              <a:ext uri="{FF2B5EF4-FFF2-40B4-BE49-F238E27FC236}">
                <a16:creationId xmlns:a16="http://schemas.microsoft.com/office/drawing/2014/main" id="{6E7FEB9C-8058-4767-B2C1-F14AF5F2EB6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Kliknite, če želite urediti sloge besedila matrice</a:t>
            </a:r>
          </a:p>
          <a:p>
            <a:pPr lvl="1"/>
            <a:r>
              <a:rPr lang="en-US" altLang="sl-SI"/>
              <a:t>Druga raven</a:t>
            </a:r>
          </a:p>
          <a:p>
            <a:pPr lvl="2"/>
            <a:r>
              <a:rPr lang="en-US" altLang="sl-SI"/>
              <a:t>Tretja raven</a:t>
            </a:r>
          </a:p>
          <a:p>
            <a:pPr lvl="3"/>
            <a:r>
              <a:rPr lang="en-US" altLang="sl-SI"/>
              <a:t>Četrta raven</a:t>
            </a:r>
          </a:p>
          <a:p>
            <a:pPr lvl="4"/>
            <a:r>
              <a:rPr lang="en-US" altLang="sl-SI"/>
              <a:t>Peta raven</a:t>
            </a:r>
          </a:p>
        </p:txBody>
      </p:sp>
      <p:sp>
        <p:nvSpPr>
          <p:cNvPr id="1028" name="Rectangle 4">
            <a:extLst>
              <a:ext uri="{FF2B5EF4-FFF2-40B4-BE49-F238E27FC236}">
                <a16:creationId xmlns:a16="http://schemas.microsoft.com/office/drawing/2014/main" id="{D38F40CF-87CB-4A10-992D-22426B07DDC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sl-SI"/>
          </a:p>
        </p:txBody>
      </p:sp>
      <p:sp>
        <p:nvSpPr>
          <p:cNvPr id="1029" name="Rectangle 5">
            <a:extLst>
              <a:ext uri="{FF2B5EF4-FFF2-40B4-BE49-F238E27FC236}">
                <a16:creationId xmlns:a16="http://schemas.microsoft.com/office/drawing/2014/main" id="{835B20DC-FFEF-4BDF-8A61-9226C0C50A1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sl-SI"/>
          </a:p>
        </p:txBody>
      </p:sp>
      <p:sp>
        <p:nvSpPr>
          <p:cNvPr id="1030" name="Rectangle 6">
            <a:extLst>
              <a:ext uri="{FF2B5EF4-FFF2-40B4-BE49-F238E27FC236}">
                <a16:creationId xmlns:a16="http://schemas.microsoft.com/office/drawing/2014/main" id="{21998AF7-C517-45C5-8AB9-3D747279291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BBFBA68-97DD-48A1-9C70-82FFF6BEC9E5}"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wikipedia.org/wiki/Snov" TargetMode="External"/><Relationship Id="rId7" Type="http://schemas.openxmlformats.org/officeDocument/2006/relationships/hyperlink" Target="http://sl.wikipedia.org/w/index.php?title=Lateks&amp;action=edit&amp;redlink=1" TargetMode="Externa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hyperlink" Target="http://sl.wikipedia.org/w/index.php?title=Kav%C4%8Dukovec&amp;action=edit&amp;redlink=1" TargetMode="External"/><Relationship Id="rId5" Type="http://schemas.openxmlformats.org/officeDocument/2006/relationships/hyperlink" Target="http://sl.wikipedia.org/wiki/Guma" TargetMode="External"/><Relationship Id="rId4" Type="http://schemas.openxmlformats.org/officeDocument/2006/relationships/hyperlink" Target="http://sl.wikipedia.org/wiki/Vulkanizacij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kavčuk">
            <a:extLst>
              <a:ext uri="{FF2B5EF4-FFF2-40B4-BE49-F238E27FC236}">
                <a16:creationId xmlns:a16="http://schemas.microsoft.com/office/drawing/2014/main" id="{5995FBF4-6483-426E-BB82-5779CCCC8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961036DF-68D2-4196-9946-DB55C9853D7D}"/>
              </a:ext>
            </a:extLst>
          </p:cNvPr>
          <p:cNvSpPr>
            <a:spLocks noGrp="1" noChangeArrowheads="1"/>
          </p:cNvSpPr>
          <p:nvPr>
            <p:ph type="ctrTitle"/>
          </p:nvPr>
        </p:nvSpPr>
        <p:spPr>
          <a:xfrm>
            <a:off x="685800" y="2130425"/>
            <a:ext cx="7772400" cy="1470025"/>
          </a:xfrm>
        </p:spPr>
        <p:txBody>
          <a:bodyPr anchor="ctr"/>
          <a:lstStyle/>
          <a:p>
            <a:r>
              <a:rPr lang="sl-SI" altLang="sl-SI" sz="6600">
                <a:solidFill>
                  <a:srgbClr val="FF0000"/>
                </a:solidFill>
              </a:rPr>
              <a:t>kavčuk</a:t>
            </a:r>
            <a:endParaRPr lang="en-US" altLang="sl-SI" sz="6600">
              <a:solidFill>
                <a:srgbClr val="FF0000"/>
              </a:solidFill>
            </a:endParaRPr>
          </a:p>
        </p:txBody>
      </p:sp>
      <p:sp>
        <p:nvSpPr>
          <p:cNvPr id="2051" name="Rectangle 3">
            <a:extLst>
              <a:ext uri="{FF2B5EF4-FFF2-40B4-BE49-F238E27FC236}">
                <a16:creationId xmlns:a16="http://schemas.microsoft.com/office/drawing/2014/main" id="{22FE6D73-83BD-4D99-A4A5-E5DE742D25E8}"/>
              </a:ext>
            </a:extLst>
          </p:cNvPr>
          <p:cNvSpPr>
            <a:spLocks noGrp="1" noChangeArrowheads="1"/>
          </p:cNvSpPr>
          <p:nvPr>
            <p:ph type="subTitle" idx="1"/>
          </p:nvPr>
        </p:nvSpPr>
        <p:spPr>
          <a:xfrm>
            <a:off x="2268538" y="4724400"/>
            <a:ext cx="6400800" cy="1752600"/>
          </a:xfrm>
        </p:spPr>
        <p:txBody>
          <a:bodyPr/>
          <a:lstStyle/>
          <a:p>
            <a:pPr algn="r">
              <a:lnSpc>
                <a:spcPct val="90000"/>
              </a:lnSpc>
            </a:pPr>
            <a:endParaRPr lang="sl-SI" altLang="sl-SI" dirty="0"/>
          </a:p>
          <a:p>
            <a:pPr algn="r">
              <a:lnSpc>
                <a:spcPct val="90000"/>
              </a:lnSpc>
            </a:pPr>
            <a:endParaRPr lang="sl-SI" altLang="sl-SI" dirty="0"/>
          </a:p>
          <a:p>
            <a:pPr algn="r">
              <a:lnSpc>
                <a:spcPct val="90000"/>
              </a:lnSpc>
            </a:pPr>
            <a:r>
              <a:rPr lang="sl-SI" altLang="sl-SI"/>
              <a:t> </a:t>
            </a:r>
            <a:endParaRPr lang="en-US" alt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3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2000"/>
                                        <p:tgtEl>
                                          <p:spTgt spid="2052"/>
                                        </p:tgtEl>
                                      </p:cBhvr>
                                    </p:animEffect>
                                    <p:anim calcmode="lin" valueType="num">
                                      <p:cBhvr>
                                        <p:cTn id="13" dur="2000" fill="hold"/>
                                        <p:tgtEl>
                                          <p:spTgt spid="2052"/>
                                        </p:tgtEl>
                                        <p:attrNameLst>
                                          <p:attrName>style.rotation</p:attrName>
                                        </p:attrNameLst>
                                      </p:cBhvr>
                                      <p:tavLst>
                                        <p:tav tm="0">
                                          <p:val>
                                            <p:fltVal val="720"/>
                                          </p:val>
                                        </p:tav>
                                        <p:tav tm="100000">
                                          <p:val>
                                            <p:fltVal val="0"/>
                                          </p:val>
                                        </p:tav>
                                      </p:tavLst>
                                    </p:anim>
                                    <p:anim calcmode="lin" valueType="num">
                                      <p:cBhvr>
                                        <p:cTn id="14" dur="2000" fill="hold"/>
                                        <p:tgtEl>
                                          <p:spTgt spid="2052"/>
                                        </p:tgtEl>
                                        <p:attrNameLst>
                                          <p:attrName>ppt_h</p:attrName>
                                        </p:attrNameLst>
                                      </p:cBhvr>
                                      <p:tavLst>
                                        <p:tav tm="0">
                                          <p:val>
                                            <p:fltVal val="0"/>
                                          </p:val>
                                        </p:tav>
                                        <p:tav tm="100000">
                                          <p:val>
                                            <p:strVal val="#ppt_h"/>
                                          </p:val>
                                        </p:tav>
                                      </p:tavLst>
                                    </p:anim>
                                    <p:anim calcmode="lin" valueType="num">
                                      <p:cBhvr>
                                        <p:cTn id="15" dur="2000" fill="hold"/>
                                        <p:tgtEl>
                                          <p:spTgt spid="205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kavčukovec">
            <a:extLst>
              <a:ext uri="{FF2B5EF4-FFF2-40B4-BE49-F238E27FC236}">
                <a16:creationId xmlns:a16="http://schemas.microsoft.com/office/drawing/2014/main" id="{D6A60F13-692A-426C-902E-25E2545BE24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08175" y="0"/>
            <a:ext cx="4906963"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Rectangle 2">
            <a:extLst>
              <a:ext uri="{FF2B5EF4-FFF2-40B4-BE49-F238E27FC236}">
                <a16:creationId xmlns:a16="http://schemas.microsoft.com/office/drawing/2014/main" id="{D6FB89E5-5B3C-4955-AAB3-D306548A7821}"/>
              </a:ext>
            </a:extLst>
          </p:cNvPr>
          <p:cNvSpPr>
            <a:spLocks noGrp="1" noChangeArrowheads="1"/>
          </p:cNvSpPr>
          <p:nvPr>
            <p:ph type="title"/>
          </p:nvPr>
        </p:nvSpPr>
        <p:spPr/>
        <p:txBody>
          <a:bodyPr/>
          <a:lstStyle/>
          <a:p>
            <a:r>
              <a:rPr lang="sl-SI" altLang="sl-SI">
                <a:solidFill>
                  <a:srgbClr val="FF0000"/>
                </a:solidFill>
              </a:rPr>
              <a:t>Kavčuk</a:t>
            </a:r>
            <a:endParaRPr lang="en-US" altLang="sl-SI">
              <a:solidFill>
                <a:srgbClr val="FF0000"/>
              </a:solidFill>
            </a:endParaRPr>
          </a:p>
        </p:txBody>
      </p:sp>
      <p:sp>
        <p:nvSpPr>
          <p:cNvPr id="5123" name="Rectangle 3">
            <a:extLst>
              <a:ext uri="{FF2B5EF4-FFF2-40B4-BE49-F238E27FC236}">
                <a16:creationId xmlns:a16="http://schemas.microsoft.com/office/drawing/2014/main" id="{4DA3F833-A935-4943-BFA0-9DC40B33745B}"/>
              </a:ext>
            </a:extLst>
          </p:cNvPr>
          <p:cNvSpPr>
            <a:spLocks noGrp="1" noChangeArrowheads="1"/>
          </p:cNvSpPr>
          <p:nvPr>
            <p:ph type="body" sz="half" idx="1"/>
          </p:nvPr>
        </p:nvSpPr>
        <p:spPr>
          <a:xfrm>
            <a:off x="457200" y="1600200"/>
            <a:ext cx="8435975" cy="4525963"/>
          </a:xfrm>
        </p:spPr>
        <p:txBody>
          <a:bodyPr/>
          <a:lstStyle/>
          <a:p>
            <a:r>
              <a:rPr lang="en-US" altLang="sl-SI" sz="2800">
                <a:solidFill>
                  <a:srgbClr val="0099CC"/>
                </a:solidFill>
              </a:rPr>
              <a:t>Kavčuk je elastična, naravna ali umetno pridobljena </a:t>
            </a:r>
            <a:r>
              <a:rPr lang="en-US" altLang="sl-SI" sz="2800">
                <a:solidFill>
                  <a:srgbClr val="0099CC"/>
                </a:solidFill>
                <a:hlinkClick r:id="rId3" tooltip="Snov"/>
              </a:rPr>
              <a:t>snov</a:t>
            </a:r>
            <a:r>
              <a:rPr lang="en-US" altLang="sl-SI" sz="2800">
                <a:solidFill>
                  <a:srgbClr val="0099CC"/>
                </a:solidFill>
              </a:rPr>
              <a:t>, iz katere z </a:t>
            </a:r>
            <a:r>
              <a:rPr lang="en-US" altLang="sl-SI" sz="2800">
                <a:solidFill>
                  <a:srgbClr val="0099CC"/>
                </a:solidFill>
                <a:hlinkClick r:id="rId4" tooltip="Vulkanizacija"/>
              </a:rPr>
              <a:t>vulkanizacijo</a:t>
            </a:r>
            <a:r>
              <a:rPr lang="en-US" altLang="sl-SI" sz="2800">
                <a:solidFill>
                  <a:srgbClr val="0099CC"/>
                </a:solidFill>
              </a:rPr>
              <a:t> izdelujemo </a:t>
            </a:r>
            <a:r>
              <a:rPr lang="en-US" altLang="sl-SI" sz="2800">
                <a:solidFill>
                  <a:srgbClr val="0099CC"/>
                </a:solidFill>
                <a:hlinkClick r:id="rId5" tooltip="Guma"/>
              </a:rPr>
              <a:t>gumo</a:t>
            </a:r>
            <a:r>
              <a:rPr lang="en-US" altLang="sl-SI" sz="2800">
                <a:solidFill>
                  <a:srgbClr val="0099CC"/>
                </a:solidFill>
              </a:rPr>
              <a:t>.</a:t>
            </a:r>
            <a:endParaRPr lang="sl-SI" altLang="sl-SI" sz="2800">
              <a:solidFill>
                <a:srgbClr val="0099CC"/>
              </a:solidFill>
            </a:endParaRPr>
          </a:p>
          <a:p>
            <a:r>
              <a:rPr lang="en-US" altLang="sl-SI" sz="2800">
                <a:solidFill>
                  <a:srgbClr val="0099CC"/>
                </a:solidFill>
              </a:rPr>
              <a:t> Naravni kavčuk je organska snov, ki jo pridobivamo iz nekaterih tropskih rastlin, največ iz drevesa </a:t>
            </a:r>
            <a:r>
              <a:rPr lang="en-US" altLang="sl-SI" sz="2800">
                <a:solidFill>
                  <a:srgbClr val="0099CC"/>
                </a:solidFill>
                <a:hlinkClick r:id="rId6" tooltip="Kavčukovec (članek še ni napisan)"/>
              </a:rPr>
              <a:t>kavčukovca</a:t>
            </a:r>
            <a:r>
              <a:rPr lang="en-US" altLang="sl-SI" sz="2800">
                <a:solidFill>
                  <a:srgbClr val="0099CC"/>
                </a:solidFill>
              </a:rPr>
              <a:t>; zarežejo v skorjo drevesa, iz katere se izcedi mlečno bel sok </a:t>
            </a:r>
            <a:r>
              <a:rPr lang="en-US" altLang="sl-SI" sz="2800">
                <a:solidFill>
                  <a:srgbClr val="0099CC"/>
                </a:solidFill>
                <a:hlinkClick r:id="rId7" tooltip="Lateks (članek še ni napisan)"/>
              </a:rPr>
              <a:t>lateks</a:t>
            </a:r>
            <a:r>
              <a:rPr lang="en-US" altLang="sl-SI" sz="2800">
                <a:solidFill>
                  <a:srgbClr val="0099CC"/>
                </a:solidFill>
              </a:rPr>
              <a:t>.</a:t>
            </a:r>
            <a:endParaRPr lang="sl-SI" altLang="sl-SI" sz="2800">
              <a:solidFill>
                <a:srgbClr val="0099CC"/>
              </a:solidFill>
            </a:endParaRPr>
          </a:p>
          <a:p>
            <a:r>
              <a:rPr lang="en-US" altLang="sl-SI" sz="2800">
                <a:solidFill>
                  <a:srgbClr val="0099CC"/>
                </a:solidFill>
              </a:rPr>
              <a:t> Kavčukovce goje na velikih plantažah v tropskih predelih.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0" fill="hold"/>
                                        <p:tgtEl>
                                          <p:spTgt spid="5124"/>
                                        </p:tgtEl>
                                        <p:attrNameLst>
                                          <p:attrName>ppt_w</p:attrName>
                                        </p:attrNameLst>
                                      </p:cBhvr>
                                      <p:tavLst>
                                        <p:tav tm="0" fmla="#ppt_w*sin(2.5*pi*$)">
                                          <p:val>
                                            <p:fltVal val="0"/>
                                          </p:val>
                                        </p:tav>
                                        <p:tav tm="100000">
                                          <p:val>
                                            <p:fltVal val="1"/>
                                          </p:val>
                                        </p:tav>
                                      </p:tavLst>
                                    </p:anim>
                                    <p:anim calcmode="lin" valueType="num">
                                      <p:cBhvr>
                                        <p:cTn id="8" dur="5000" fill="hold"/>
                                        <p:tgtEl>
                                          <p:spTgt spid="51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022371A5-E584-4534-B495-0818EC667F2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62488" y="0"/>
            <a:ext cx="4481512"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4" name="Rectangle 2">
            <a:extLst>
              <a:ext uri="{FF2B5EF4-FFF2-40B4-BE49-F238E27FC236}">
                <a16:creationId xmlns:a16="http://schemas.microsoft.com/office/drawing/2014/main" id="{85E05415-868D-47BD-8E4C-00E7DCF0FE42}"/>
              </a:ext>
            </a:extLst>
          </p:cNvPr>
          <p:cNvSpPr>
            <a:spLocks noGrp="1" noChangeArrowheads="1"/>
          </p:cNvSpPr>
          <p:nvPr>
            <p:ph type="title"/>
          </p:nvPr>
        </p:nvSpPr>
        <p:spPr/>
        <p:txBody>
          <a:bodyPr/>
          <a:lstStyle/>
          <a:p>
            <a:r>
              <a:rPr lang="sl-SI" altLang="sl-SI">
                <a:solidFill>
                  <a:srgbClr val="FF0000"/>
                </a:solidFill>
              </a:rPr>
              <a:t>Vulkanizacija in uporaba</a:t>
            </a:r>
            <a:endParaRPr lang="en-US" altLang="sl-SI">
              <a:solidFill>
                <a:srgbClr val="FF0000"/>
              </a:solidFill>
            </a:endParaRPr>
          </a:p>
        </p:txBody>
      </p:sp>
      <p:sp>
        <p:nvSpPr>
          <p:cNvPr id="3075" name="Rectangle 3">
            <a:extLst>
              <a:ext uri="{FF2B5EF4-FFF2-40B4-BE49-F238E27FC236}">
                <a16:creationId xmlns:a16="http://schemas.microsoft.com/office/drawing/2014/main" id="{9FB899E6-8AB0-4595-ABB9-0BDF57ECC3CF}"/>
              </a:ext>
            </a:extLst>
          </p:cNvPr>
          <p:cNvSpPr>
            <a:spLocks noGrp="1" noChangeArrowheads="1"/>
          </p:cNvSpPr>
          <p:nvPr>
            <p:ph type="body" sz="half" idx="1"/>
          </p:nvPr>
        </p:nvSpPr>
        <p:spPr>
          <a:xfrm>
            <a:off x="457200" y="1196975"/>
            <a:ext cx="4038600" cy="5661025"/>
          </a:xfrm>
        </p:spPr>
        <p:txBody>
          <a:bodyPr/>
          <a:lstStyle/>
          <a:p>
            <a:pPr>
              <a:lnSpc>
                <a:spcPct val="80000"/>
              </a:lnSpc>
            </a:pPr>
            <a:r>
              <a:rPr lang="sl-SI" altLang="sl-SI" sz="2000"/>
              <a:t>Vulkanizacijo kavčuka je slučajno odkril Charles Goodyear leta 1839. To je proces premreženja polimernih verig v gumi z dodatkom majhne množine žvepla. Pomanjkljivost prvih izdelkov je bila njihova lepljivost pri povišani temperaturi.</a:t>
            </a:r>
          </a:p>
          <a:p>
            <a:pPr>
              <a:lnSpc>
                <a:spcPct val="80000"/>
              </a:lnSpc>
            </a:pPr>
            <a:r>
              <a:rPr lang="sl-SI" altLang="sl-SI" sz="2000"/>
              <a:t>Kavčuk je elastomer, naravna ali umetno pridobljena mekromolekularna snov, ki je po lastnostih podobna gumi. Iz kavčuk pridobivajo pnevmatike za mopede, letala, avtomobila, so obleke za potapljače, športne copate, igrače, žoge, nepremočljiva oblačila, izolacija za električne kable, preobleke za kajake in kanuje. </a:t>
            </a:r>
          </a:p>
          <a:p>
            <a:pPr>
              <a:lnSpc>
                <a:spcPct val="80000"/>
              </a:lnSpc>
            </a:pPr>
            <a:r>
              <a:rPr lang="sl-SI" altLang="sl-SI" sz="2000"/>
              <a:t>Več kot 30000 stvari je iz kavčuka.</a:t>
            </a:r>
            <a:r>
              <a:rPr lang="en-US" altLang="sl-SI"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3000" fill="hold"/>
                                        <p:tgtEl>
                                          <p:spTgt spid="3076"/>
                                        </p:tgtEl>
                                        <p:attrNameLst>
                                          <p:attrName>ppt_w</p:attrName>
                                        </p:attrNameLst>
                                      </p:cBhvr>
                                      <p:tavLst>
                                        <p:tav tm="0">
                                          <p:val>
                                            <p:fltVal val="0"/>
                                          </p:val>
                                        </p:tav>
                                        <p:tav tm="100000">
                                          <p:val>
                                            <p:strVal val="#ppt_w"/>
                                          </p:val>
                                        </p:tav>
                                      </p:tavLst>
                                    </p:anim>
                                    <p:anim calcmode="lin" valueType="num">
                                      <p:cBhvr>
                                        <p:cTn id="8" dur="3000" fill="hold"/>
                                        <p:tgtEl>
                                          <p:spTgt spid="3076"/>
                                        </p:tgtEl>
                                        <p:attrNameLst>
                                          <p:attrName>ppt_h</p:attrName>
                                        </p:attrNameLst>
                                      </p:cBhvr>
                                      <p:tavLst>
                                        <p:tav tm="0">
                                          <p:val>
                                            <p:fltVal val="0"/>
                                          </p:val>
                                        </p:tav>
                                        <p:tav tm="100000">
                                          <p:val>
                                            <p:strVal val="#ppt_h"/>
                                          </p:val>
                                        </p:tav>
                                      </p:tavLst>
                                    </p:anim>
                                    <p:anim calcmode="lin" valueType="num">
                                      <p:cBhvr>
                                        <p:cTn id="9" dur="3000" fill="hold"/>
                                        <p:tgtEl>
                                          <p:spTgt spid="3076"/>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30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37BB4C-5D8D-4A3E-A2B8-6790252E30D6}"/>
              </a:ext>
            </a:extLst>
          </p:cNvPr>
          <p:cNvSpPr>
            <a:spLocks noGrp="1" noChangeArrowheads="1"/>
          </p:cNvSpPr>
          <p:nvPr>
            <p:ph type="title"/>
          </p:nvPr>
        </p:nvSpPr>
        <p:spPr/>
        <p:txBody>
          <a:bodyPr/>
          <a:lstStyle/>
          <a:p>
            <a:r>
              <a:rPr lang="sl-SI" altLang="sl-SI">
                <a:solidFill>
                  <a:srgbClr val="FF0000"/>
                </a:solidFill>
              </a:rPr>
              <a:t>Molekulska zgradba</a:t>
            </a:r>
            <a:endParaRPr lang="en-US" altLang="sl-SI">
              <a:solidFill>
                <a:srgbClr val="FF0000"/>
              </a:solidFill>
            </a:endParaRPr>
          </a:p>
        </p:txBody>
      </p:sp>
      <p:sp>
        <p:nvSpPr>
          <p:cNvPr id="4099" name="Rectangle 3">
            <a:extLst>
              <a:ext uri="{FF2B5EF4-FFF2-40B4-BE49-F238E27FC236}">
                <a16:creationId xmlns:a16="http://schemas.microsoft.com/office/drawing/2014/main" id="{DCC8B4DC-7016-44FC-8B34-7C5DA64FDBFF}"/>
              </a:ext>
            </a:extLst>
          </p:cNvPr>
          <p:cNvSpPr>
            <a:spLocks noGrp="1" noChangeArrowheads="1"/>
          </p:cNvSpPr>
          <p:nvPr>
            <p:ph type="body" sz="half" idx="1"/>
          </p:nvPr>
        </p:nvSpPr>
        <p:spPr>
          <a:xfrm>
            <a:off x="457200" y="1341438"/>
            <a:ext cx="4038600" cy="5040312"/>
          </a:xfrm>
        </p:spPr>
        <p:txBody>
          <a:bodyPr/>
          <a:lstStyle/>
          <a:p>
            <a:pPr>
              <a:lnSpc>
                <a:spcPct val="90000"/>
              </a:lnSpc>
            </a:pPr>
            <a:endParaRPr lang="sl-SI" altLang="sl-SI" sz="2800"/>
          </a:p>
          <a:p>
            <a:pPr>
              <a:lnSpc>
                <a:spcPct val="90000"/>
              </a:lnSpc>
            </a:pPr>
            <a:r>
              <a:rPr lang="sl-SI" altLang="sl-SI" sz="2800"/>
              <a:t>Kavčuk ima v klobčič zvite makromolekularne verige, ki so obilno zamrežene. Taka zgradba je značilna za elastične snovi, saj se pri raztezanju verige odmotavajo, ko pa nateg popusti, se klobčiči spet zvijejo.</a:t>
            </a:r>
            <a:endParaRPr lang="en-US" altLang="sl-SI" sz="2800"/>
          </a:p>
        </p:txBody>
      </p:sp>
      <p:pic>
        <p:nvPicPr>
          <p:cNvPr id="4100" name="Picture 4" descr="kavcuk">
            <a:extLst>
              <a:ext uri="{FF2B5EF4-FFF2-40B4-BE49-F238E27FC236}">
                <a16:creationId xmlns:a16="http://schemas.microsoft.com/office/drawing/2014/main" id="{6EF26999-7D14-4A44-8F96-E6E5FA38290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16463" y="2006600"/>
            <a:ext cx="4176712"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2000" fill="hold"/>
                                        <p:tgtEl>
                                          <p:spTgt spid="4100"/>
                                        </p:tgtEl>
                                        <p:attrNameLst>
                                          <p:attrName>ppt_w</p:attrName>
                                        </p:attrNameLst>
                                      </p:cBhvr>
                                      <p:tavLst>
                                        <p:tav tm="0">
                                          <p:val>
                                            <p:fltVal val="0"/>
                                          </p:val>
                                        </p:tav>
                                        <p:tav tm="100000">
                                          <p:val>
                                            <p:strVal val="#ppt_w"/>
                                          </p:val>
                                        </p:tav>
                                      </p:tavLst>
                                    </p:anim>
                                    <p:anim calcmode="lin" valueType="num">
                                      <p:cBhvr>
                                        <p:cTn id="8" dur="2000" fill="hold"/>
                                        <p:tgtEl>
                                          <p:spTgt spid="41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64C5823-09DE-44AD-B497-5EB0443073BA}"/>
              </a:ext>
            </a:extLst>
          </p:cNvPr>
          <p:cNvSpPr>
            <a:spLocks noGrp="1" noChangeArrowheads="1"/>
          </p:cNvSpPr>
          <p:nvPr>
            <p:ph type="title"/>
          </p:nvPr>
        </p:nvSpPr>
        <p:spPr/>
        <p:txBody>
          <a:bodyPr/>
          <a:lstStyle/>
          <a:p>
            <a:r>
              <a:rPr lang="sl-SI" altLang="sl-SI">
                <a:solidFill>
                  <a:srgbClr val="FF0000"/>
                </a:solidFill>
              </a:rPr>
              <a:t>Naravni kavčuk</a:t>
            </a:r>
            <a:r>
              <a:rPr lang="en-US" altLang="sl-SI"/>
              <a:t> </a:t>
            </a:r>
          </a:p>
        </p:txBody>
      </p:sp>
      <p:sp>
        <p:nvSpPr>
          <p:cNvPr id="9219" name="Rectangle 3">
            <a:extLst>
              <a:ext uri="{FF2B5EF4-FFF2-40B4-BE49-F238E27FC236}">
                <a16:creationId xmlns:a16="http://schemas.microsoft.com/office/drawing/2014/main" id="{090ED59A-D48A-4E4F-97D9-43C048CEE08C}"/>
              </a:ext>
            </a:extLst>
          </p:cNvPr>
          <p:cNvSpPr>
            <a:spLocks noGrp="1" noChangeArrowheads="1"/>
          </p:cNvSpPr>
          <p:nvPr>
            <p:ph type="body" idx="1"/>
          </p:nvPr>
        </p:nvSpPr>
        <p:spPr>
          <a:xfrm>
            <a:off x="457200" y="1600200"/>
            <a:ext cx="8147050" cy="4525963"/>
          </a:xfrm>
        </p:spPr>
        <p:txBody>
          <a:bodyPr/>
          <a:lstStyle/>
          <a:p>
            <a:pPr>
              <a:lnSpc>
                <a:spcPct val="80000"/>
              </a:lnSpc>
              <a:buFontTx/>
              <a:buNone/>
            </a:pPr>
            <a:r>
              <a:rPr lang="sl-SI" altLang="sl-SI" sz="2000" b="1"/>
              <a:t>     Sestava:</a:t>
            </a:r>
            <a:r>
              <a:rPr lang="sl-SI" altLang="sl-SI" sz="2000"/>
              <a:t> </a:t>
            </a:r>
          </a:p>
          <a:p>
            <a:pPr>
              <a:lnSpc>
                <a:spcPct val="80000"/>
              </a:lnSpc>
            </a:pPr>
            <a:r>
              <a:rPr lang="sl-SI" altLang="sl-SI" sz="2400"/>
              <a:t>cis-1,4-poliizopren, (C5H8)n , [ — CH2— C(CH3)=CH — CH2—]n z nekaterimi naravnimi primesmi, n = 4000- 10000</a:t>
            </a:r>
          </a:p>
          <a:p>
            <a:pPr>
              <a:lnSpc>
                <a:spcPct val="80000"/>
              </a:lnSpc>
            </a:pPr>
            <a:r>
              <a:rPr lang="sl-SI" altLang="sl-SI" sz="2000"/>
              <a:t> </a:t>
            </a:r>
          </a:p>
          <a:p>
            <a:pPr>
              <a:lnSpc>
                <a:spcPct val="80000"/>
              </a:lnSpc>
              <a:buFontTx/>
              <a:buNone/>
            </a:pPr>
            <a:r>
              <a:rPr lang="sl-SI" altLang="sl-SI" sz="2000"/>
              <a:t>     H2C		   CH2			  …– H2C	       CH2 –…</a:t>
            </a:r>
          </a:p>
          <a:p>
            <a:pPr>
              <a:lnSpc>
                <a:spcPct val="80000"/>
              </a:lnSpc>
              <a:buFontTx/>
              <a:buNone/>
            </a:pPr>
            <a:r>
              <a:rPr lang="sl-SI" altLang="sl-SI" sz="2000"/>
              <a:t>                                                                                  </a:t>
            </a:r>
          </a:p>
          <a:p>
            <a:pPr>
              <a:lnSpc>
                <a:spcPct val="80000"/>
              </a:lnSpc>
              <a:buFontTx/>
              <a:buNone/>
            </a:pPr>
            <a:r>
              <a:rPr lang="sl-SI" altLang="sl-SI" sz="2000"/>
              <a:t>              C – C		  +  …      </a:t>
            </a:r>
            <a:r>
              <a:rPr lang="sl-SI" altLang="sl-SI" sz="2000">
                <a:sym typeface="Wingdings" panose="05000000000000000000" pitchFamily="2" charset="2"/>
              </a:rPr>
              <a:t></a:t>
            </a:r>
            <a:r>
              <a:rPr lang="sl-SI" altLang="sl-SI" sz="2000"/>
              <a:t>   		      C = C  </a:t>
            </a:r>
          </a:p>
          <a:p>
            <a:pPr>
              <a:lnSpc>
                <a:spcPct val="80000"/>
              </a:lnSpc>
              <a:buFontTx/>
              <a:buNone/>
            </a:pPr>
            <a:r>
              <a:rPr lang="sl-SI" altLang="sl-SI" sz="2000"/>
              <a:t>         	                                                           </a:t>
            </a:r>
          </a:p>
          <a:p>
            <a:pPr>
              <a:lnSpc>
                <a:spcPct val="80000"/>
              </a:lnSpc>
              <a:buFontTx/>
              <a:buNone/>
            </a:pPr>
            <a:r>
              <a:rPr lang="sl-SI" altLang="sl-SI" sz="2000"/>
              <a:t>    H3C                   H			   ... H3C	        H</a:t>
            </a:r>
          </a:p>
          <a:p>
            <a:pPr>
              <a:lnSpc>
                <a:spcPct val="80000"/>
              </a:lnSpc>
              <a:buFontTx/>
              <a:buNone/>
            </a:pPr>
            <a:r>
              <a:rPr lang="sl-SI" altLang="sl-SI" sz="2000"/>
              <a:t> </a:t>
            </a:r>
          </a:p>
          <a:p>
            <a:pPr>
              <a:lnSpc>
                <a:spcPct val="80000"/>
              </a:lnSpc>
              <a:buFontTx/>
              <a:buNone/>
            </a:pPr>
            <a:r>
              <a:rPr lang="sl-SI" altLang="sl-SI" sz="2000"/>
              <a:t>           Izopren 	                                          poli cis-izopren= polimer</a:t>
            </a:r>
          </a:p>
          <a:p>
            <a:pPr>
              <a:lnSpc>
                <a:spcPct val="80000"/>
              </a:lnSpc>
              <a:buFontTx/>
              <a:buNone/>
            </a:pPr>
            <a:r>
              <a:rPr lang="sl-SI" altLang="sl-SI" sz="2000"/>
              <a:t>               ali </a:t>
            </a:r>
          </a:p>
          <a:p>
            <a:pPr>
              <a:lnSpc>
                <a:spcPct val="80000"/>
              </a:lnSpc>
              <a:buFontTx/>
              <a:buNone/>
            </a:pPr>
            <a:r>
              <a:rPr lang="sl-SI" altLang="sl-SI" sz="2000"/>
              <a:t>    2-metil-1,3- butadien</a:t>
            </a:r>
            <a:endParaRPr lang="en-US" altLang="sl-SI"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a:extLst>
              <a:ext uri="{FF2B5EF4-FFF2-40B4-BE49-F238E27FC236}">
                <a16:creationId xmlns:a16="http://schemas.microsoft.com/office/drawing/2014/main" id="{F63B9A66-1938-4736-96C9-0DD1E2A17A51}"/>
              </a:ext>
            </a:extLst>
          </p:cNvPr>
          <p:cNvSpPr>
            <a:spLocks noGrp="1" noChangeArrowheads="1"/>
          </p:cNvSpPr>
          <p:nvPr>
            <p:ph type="title"/>
          </p:nvPr>
        </p:nvSpPr>
        <p:spPr/>
        <p:txBody>
          <a:bodyPr/>
          <a:lstStyle/>
          <a:p>
            <a:endParaRPr lang="sl-SI" altLang="sl-SI"/>
          </a:p>
        </p:txBody>
      </p:sp>
      <p:pic>
        <p:nvPicPr>
          <p:cNvPr id="12292" name="Picture 4" descr="kemija, kemija, kemija">
            <a:extLst>
              <a:ext uri="{FF2B5EF4-FFF2-40B4-BE49-F238E27FC236}">
                <a16:creationId xmlns:a16="http://schemas.microsoft.com/office/drawing/2014/main" id="{F1B41F35-4C44-49A7-AAA7-75D292FC4A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1196975"/>
            <a:ext cx="8794750" cy="4868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3000" fill="hold"/>
                                        <p:tgtEl>
                                          <p:spTgt spid="1229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12292"/>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12292"/>
                                        </p:tgtEl>
                                        <p:attrNameLst>
                                          <p:attrName>ppt_y</p:attrName>
                                        </p:attrNameLst>
                                      </p:cBhvr>
                                      <p:tavLst>
                                        <p:tav tm="0">
                                          <p:val>
                                            <p:strVal val="#ppt_y"/>
                                          </p:val>
                                        </p:tav>
                                        <p:tav tm="100000">
                                          <p:val>
                                            <p:strVal val="#ppt_y"/>
                                          </p:val>
                                        </p:tav>
                                      </p:tavLst>
                                    </p:anim>
                                    <p:animEffect transition="in" filter="fade">
                                      <p:cBhvr>
                                        <p:cTn id="10" dur="3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ECAF669-B8F9-4376-B4CC-CF6B8A453B1A}"/>
              </a:ext>
            </a:extLst>
          </p:cNvPr>
          <p:cNvSpPr>
            <a:spLocks noGrp="1" noChangeArrowheads="1"/>
          </p:cNvSpPr>
          <p:nvPr>
            <p:ph type="title"/>
          </p:nvPr>
        </p:nvSpPr>
        <p:spPr/>
        <p:txBody>
          <a:bodyPr/>
          <a:lstStyle/>
          <a:p>
            <a:r>
              <a:rPr lang="sl-SI" altLang="sl-SI">
                <a:solidFill>
                  <a:srgbClr val="FF0000"/>
                </a:solidFill>
              </a:rPr>
              <a:t>Vulkanizacija</a:t>
            </a:r>
            <a:r>
              <a:rPr lang="en-US" altLang="sl-SI">
                <a:solidFill>
                  <a:srgbClr val="FF0000"/>
                </a:solidFill>
              </a:rPr>
              <a:t> </a:t>
            </a:r>
          </a:p>
        </p:txBody>
      </p:sp>
      <p:sp>
        <p:nvSpPr>
          <p:cNvPr id="10243" name="Rectangle 3">
            <a:extLst>
              <a:ext uri="{FF2B5EF4-FFF2-40B4-BE49-F238E27FC236}">
                <a16:creationId xmlns:a16="http://schemas.microsoft.com/office/drawing/2014/main" id="{0BF33530-5A00-4A10-9F33-F1385B401F35}"/>
              </a:ext>
            </a:extLst>
          </p:cNvPr>
          <p:cNvSpPr>
            <a:spLocks noGrp="1" noChangeArrowheads="1"/>
          </p:cNvSpPr>
          <p:nvPr>
            <p:ph type="body" sz="half" idx="1"/>
          </p:nvPr>
        </p:nvSpPr>
        <p:spPr>
          <a:xfrm>
            <a:off x="457200" y="1268413"/>
            <a:ext cx="5627688" cy="5256212"/>
          </a:xfrm>
        </p:spPr>
        <p:txBody>
          <a:bodyPr/>
          <a:lstStyle/>
          <a:p>
            <a:pPr>
              <a:lnSpc>
                <a:spcPct val="80000"/>
              </a:lnSpc>
            </a:pPr>
            <a:r>
              <a:rPr lang="sl-SI" altLang="sl-SI" sz="2400"/>
              <a:t>Ko surovi kavčuk vulkanizirajo v gumo, šele takrat dobi dragocene lastnosti. Pri vroči vulkanizaciji kavčuk dobro premešajo z žveplom in drugimi dodatki, zmes oblikujejo in segrejejo nad 100°C. Žveplo tu poveže ogljikove verige. Mehka guma vsebuje 5-10 %, trda guma pa 30-50% žvepla. </a:t>
            </a:r>
          </a:p>
          <a:p>
            <a:pPr>
              <a:lnSpc>
                <a:spcPct val="80000"/>
              </a:lnSpc>
            </a:pPr>
            <a:r>
              <a:rPr lang="sl-SI" altLang="sl-SI" sz="2400"/>
              <a:t>Predmete, ki imajo tanko steno, lahko hladno vulkanizirajo, s potapljanjem v raztopino kavčuka ali lateksa, nato pa v raztopino dižveplovega diklorida (S2Cl2) v organskih topilih.</a:t>
            </a:r>
          </a:p>
          <a:p>
            <a:pPr>
              <a:lnSpc>
                <a:spcPct val="80000"/>
              </a:lnSpc>
            </a:pPr>
            <a:r>
              <a:rPr lang="sl-SI" altLang="sl-SI" sz="2400"/>
              <a:t>Žveplo reagira s poli cis-izoprenom tako, da nastanejo –S-S- mostovi med verigami.</a:t>
            </a:r>
          </a:p>
          <a:p>
            <a:pPr>
              <a:lnSpc>
                <a:spcPct val="80000"/>
              </a:lnSpc>
              <a:buFontTx/>
              <a:buNone/>
            </a:pPr>
            <a:endParaRPr lang="en-US" altLang="sl-SI" sz="2400"/>
          </a:p>
        </p:txBody>
      </p:sp>
      <p:pic>
        <p:nvPicPr>
          <p:cNvPr id="10244" name="Picture 4" descr="lateks">
            <a:extLst>
              <a:ext uri="{FF2B5EF4-FFF2-40B4-BE49-F238E27FC236}">
                <a16:creationId xmlns:a16="http://schemas.microsoft.com/office/drawing/2014/main" id="{1E2713BC-185C-4FD5-8210-5F020DD4C76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1104549">
            <a:off x="6481763" y="2808288"/>
            <a:ext cx="2303462" cy="2041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0" fill="hold"/>
                                        <p:tgtEl>
                                          <p:spTgt spid="10244"/>
                                        </p:tgtEl>
                                        <p:attrNameLst>
                                          <p:attrName>ppt_w</p:attrName>
                                        </p:attrNameLst>
                                      </p:cBhvr>
                                      <p:tavLst>
                                        <p:tav tm="0" fmla="#ppt_w*sin(2.5*pi*$)">
                                          <p:val>
                                            <p:fltVal val="0"/>
                                          </p:val>
                                        </p:tav>
                                        <p:tav tm="100000">
                                          <p:val>
                                            <p:fltVal val="1"/>
                                          </p:val>
                                        </p:tav>
                                      </p:tavLst>
                                    </p:anim>
                                    <p:anim calcmode="lin" valueType="num">
                                      <p:cBhvr>
                                        <p:cTn id="8" dur="5000" fill="hold"/>
                                        <p:tgtEl>
                                          <p:spTgt spid="102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rubber">
            <a:extLst>
              <a:ext uri="{FF2B5EF4-FFF2-40B4-BE49-F238E27FC236}">
                <a16:creationId xmlns:a16="http://schemas.microsoft.com/office/drawing/2014/main" id="{6AE82A8A-8F65-41B7-90BB-099DE6F671C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16013" y="53975"/>
            <a:ext cx="6804025" cy="6804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6" name="Rectangle 2">
            <a:extLst>
              <a:ext uri="{FF2B5EF4-FFF2-40B4-BE49-F238E27FC236}">
                <a16:creationId xmlns:a16="http://schemas.microsoft.com/office/drawing/2014/main" id="{BCB780F3-BE7E-4DA7-BD41-B7C426DD0FD6}"/>
              </a:ext>
            </a:extLst>
          </p:cNvPr>
          <p:cNvSpPr>
            <a:spLocks noGrp="1" noChangeArrowheads="1"/>
          </p:cNvSpPr>
          <p:nvPr>
            <p:ph type="title"/>
          </p:nvPr>
        </p:nvSpPr>
        <p:spPr>
          <a:xfrm>
            <a:off x="395288" y="260350"/>
            <a:ext cx="8229600" cy="1143000"/>
          </a:xfrm>
        </p:spPr>
        <p:txBody>
          <a:bodyPr/>
          <a:lstStyle/>
          <a:p>
            <a:r>
              <a:rPr lang="sl-SI" altLang="sl-SI" sz="4800">
                <a:solidFill>
                  <a:srgbClr val="FF0000"/>
                </a:solidFill>
              </a:rPr>
              <a:t>Lastnosti</a:t>
            </a:r>
            <a:r>
              <a:rPr lang="sl-SI" altLang="sl-SI" sz="4800"/>
              <a:t> </a:t>
            </a:r>
            <a:endParaRPr lang="en-US" altLang="sl-SI" sz="4800"/>
          </a:p>
        </p:txBody>
      </p:sp>
      <p:sp>
        <p:nvSpPr>
          <p:cNvPr id="11267" name="Rectangle 3">
            <a:extLst>
              <a:ext uri="{FF2B5EF4-FFF2-40B4-BE49-F238E27FC236}">
                <a16:creationId xmlns:a16="http://schemas.microsoft.com/office/drawing/2014/main" id="{C60178B0-9026-46D2-AAD2-46F2E4B1781B}"/>
              </a:ext>
            </a:extLst>
          </p:cNvPr>
          <p:cNvSpPr>
            <a:spLocks noGrp="1" noChangeArrowheads="1"/>
          </p:cNvSpPr>
          <p:nvPr>
            <p:ph type="body" sz="half" idx="1"/>
          </p:nvPr>
        </p:nvSpPr>
        <p:spPr>
          <a:xfrm>
            <a:off x="468313" y="1557338"/>
            <a:ext cx="8291512" cy="4852987"/>
          </a:xfrm>
        </p:spPr>
        <p:txBody>
          <a:bodyPr/>
          <a:lstStyle/>
          <a:p>
            <a:pPr>
              <a:lnSpc>
                <a:spcPct val="90000"/>
              </a:lnSpc>
            </a:pPr>
            <a:r>
              <a:rPr lang="sl-SI" altLang="sl-SI" sz="2400"/>
              <a:t>Surovi kavčuk je rumen do rjav. Netopen je v vodi, topen je v ogljikovodikih in kloriranih ogljikovodikih. Guma je bistveno bolj elastična, ima večjo gostoto ter nabreka v organskih topilih. Kavčuk in guma se na svetlobi, zaradi toplote in zaradi reakcij z zračnim kisikom, ˝starata˝. Procese upočasnijo z dodajanjem stabilizatorjev-sredstva proti staranju. Naravni kavčuk je odporen na vodo, alkohol, glikol, silikonska olja in masti. Temperatura obstojnosti je od –60°C- 100°C.</a:t>
            </a:r>
          </a:p>
          <a:p>
            <a:pPr>
              <a:lnSpc>
                <a:spcPct val="90000"/>
              </a:lnSpc>
            </a:pPr>
            <a:r>
              <a:rPr lang="sl-SI" altLang="sl-SI" sz="2400"/>
              <a:t>Pri raztezanju gume, se verige raztezajo v smeri raztezanja. Ko sila raztezanja popusti, se verige povrnejo v prvotno stanje. </a:t>
            </a:r>
          </a:p>
          <a:p>
            <a:pPr>
              <a:lnSpc>
                <a:spcPct val="90000"/>
              </a:lnSpc>
              <a:buFontTx/>
              <a:buNone/>
            </a:pPr>
            <a:r>
              <a:rPr lang="sl-SI" altLang="sl-SI" sz="2400"/>
              <a:t>    Zaradi –S-S- mostov se ne deformirajo.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0" fill="hold"/>
                                        <p:tgtEl>
                                          <p:spTgt spid="11268"/>
                                        </p:tgtEl>
                                        <p:attrNameLst>
                                          <p:attrName>ppt_w</p:attrName>
                                        </p:attrNameLst>
                                      </p:cBhvr>
                                      <p:tavLst>
                                        <p:tav tm="0">
                                          <p:val>
                                            <p:fltVal val="0"/>
                                          </p:val>
                                        </p:tav>
                                        <p:tav tm="100000">
                                          <p:val>
                                            <p:strVal val="#ppt_w"/>
                                          </p:val>
                                        </p:tav>
                                      </p:tavLst>
                                    </p:anim>
                                    <p:anim calcmode="lin" valueType="num">
                                      <p:cBhvr>
                                        <p:cTn id="8" dur="5000" fill="hold"/>
                                        <p:tgtEl>
                                          <p:spTgt spid="11268"/>
                                        </p:tgtEl>
                                        <p:attrNameLst>
                                          <p:attrName>ppt_h</p:attrName>
                                        </p:attrNameLst>
                                      </p:cBhvr>
                                      <p:tavLst>
                                        <p:tav tm="0">
                                          <p:val>
                                            <p:fltVal val="0"/>
                                          </p:val>
                                        </p:tav>
                                        <p:tav tm="100000">
                                          <p:val>
                                            <p:strVal val="#ppt_h"/>
                                          </p:val>
                                        </p:tav>
                                      </p:tavLst>
                                    </p:anim>
                                    <p:anim calcmode="lin" valueType="num">
                                      <p:cBhvr>
                                        <p:cTn id="9" dur="5000" fill="hold"/>
                                        <p:tgtEl>
                                          <p:spTgt spid="11268"/>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12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Privzeti načrt</vt:lpstr>
      <vt:lpstr>kavčuk</vt:lpstr>
      <vt:lpstr>Kavčuk</vt:lpstr>
      <vt:lpstr>Vulkanizacija in uporaba</vt:lpstr>
      <vt:lpstr>Molekulska zgradba</vt:lpstr>
      <vt:lpstr>Naravni kavčuk </vt:lpstr>
      <vt:lpstr>PowerPoint Presentation</vt:lpstr>
      <vt:lpstr>Vulkanizacija </vt:lpstr>
      <vt:lpstr>Lastnosti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2019-05-31T08:48:13Z</dcterms:created>
  <dcterms:modified xsi:type="dcterms:W3CDTF">2019-05-31T08:48:13Z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