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85" r:id="rId19"/>
    <p:sldId id="275" r:id="rId20"/>
    <p:sldId id="276" r:id="rId21"/>
    <p:sldId id="277" r:id="rId22"/>
    <p:sldId id="280" r:id="rId23"/>
    <p:sldId id="281" r:id="rId24"/>
    <p:sldId id="282" r:id="rId25"/>
    <p:sldId id="283" r:id="rId2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CC00"/>
    <a:srgbClr val="663300"/>
    <a:srgbClr val="292201"/>
    <a:srgbClr val="333300"/>
    <a:srgbClr val="009900"/>
    <a:srgbClr val="00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8" autoAdjust="0"/>
  </p:normalViewPr>
  <p:slideViewPr>
    <p:cSldViewPr>
      <p:cViewPr varScale="1">
        <p:scale>
          <a:sx n="105" d="100"/>
          <a:sy n="105" d="100"/>
        </p:scale>
        <p:origin x="19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FDA48-CCA7-4355-A0C8-A80A19C488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01B7B-BCD0-44EB-A97C-0DA0F96E6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2F99B-BE9B-4B79-BA67-770CF026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05776-9BC8-4A5D-A818-292DBC2BD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210BC-9C7E-4254-B0F8-DB27FDA5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6B41F-07C2-4452-9197-98AB00304A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8929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06E2-E088-4488-929D-0FC900350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D6260A-790D-45D7-9E30-321FBF280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06D23-749D-45CB-BAF7-E497509FF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028E4-5FED-40F6-8382-8DC657165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A8F44-472C-4973-B962-3FE2EDC3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CBD41-5483-4D28-BB03-69DFDB00EB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8122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E7886E-F614-410E-9EE2-343DB6F5E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216A54-F888-47AA-BF19-4277195D7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B26B9-632C-4D03-B954-090BA3128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836BF-1FA3-4BB1-BE83-5B6B57267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BC3B6-8D32-4407-BB3C-FC12B1D1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ECFE5-1805-409A-86C8-64119A9404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5202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0AF6-7E1F-45BF-8007-3EC550F00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86F14-A8E3-4483-A326-E9000F55C90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50127A-5D51-4ACE-9E29-BE1CFE82C1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F29997-1630-4A8E-A825-74F23ED07E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70C4F4-C693-47E5-A96A-FFDA59A78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B3FF3-543F-41AD-A195-7CE0C858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C423A2-3E9F-4BB9-B7B4-B76A7809E9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81613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38BF2-F18E-4070-AEC9-C4845E88A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60355-8FF1-407A-8628-EE9BAC866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B2187-1113-490E-B1FC-79143B52D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D824B-2E43-4B78-8F5E-B6D397969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2DBF-1440-4281-BA2A-4388B085F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787B6-3C07-424D-B4B9-2784E830CAE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2783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CDA2E-6C62-4DA4-99E9-3B09AC35F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6B1C04-2467-4BC8-9CB0-B02F44D7D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1F227C-E8D9-49A4-8561-778DE3BD1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18F79-E6D2-4825-862B-7D20246AF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AD2A8-6775-48B7-9C06-8EA02B654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2F7181-F797-4FFD-BAF3-07A6F690BC8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6662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E754-4846-4D4B-9FE2-43FD3E620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7360D-7033-47B8-9291-8842F8A4D5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D40025-5705-41C6-B1E5-33831663D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8CF60-D8CC-410A-9BF9-DAEAE5478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B266E-7007-49B9-8E60-18BBC851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ED3E6-6B7F-4FD6-8112-DA52DAE45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FE526-34C7-4766-ACD1-A32F033A6F4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785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B00C2-D120-4558-9823-757718C0F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1382F0-C605-4868-B1DE-26D7E6308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B418DA-F396-4B09-8341-C0686C5D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28939F-F24F-4E21-AE48-AFE84540E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E1D5E-C73D-4BAB-8107-D8D1B0114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965B0A-EE6D-4591-9E88-302FBB5D0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EE7075-DCD8-46DD-A925-99436806F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0E43E5-EA84-4551-865D-8D6BCF569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F48CA-ABDA-4A55-B543-DF2B5AB210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55499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AF170-1E4F-4053-A1F4-82CC640E0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B35866-F17A-4EDB-9CE3-F163523F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B24259-A393-4140-A7A7-94016B787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57E299-D8DA-44B9-9789-6DF87E457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D1467-72AD-44F9-81D9-8B55625353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3878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4EF003-8821-441D-ADA5-F0AD1431C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092574-D6C9-4635-B9FC-1614E80CD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1D1381-9039-474C-AE3C-540E43363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93432-0131-482F-95DE-928F35E25B1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0714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E6DC3-3299-44CA-BF5B-F9C215D35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4CAF07-22BD-4FD9-90CF-91C366264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C18F2-B14F-45DE-96BD-824EE5E90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98C4E-6113-444C-8762-17EBC4360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AEF27-F849-43E7-8A1C-BE22E8DF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915FBA-13FA-40F2-A536-C21715856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8A59B-63F1-4ECC-A5EE-58843F2018F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0719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A18E-715F-4491-99F4-3A164D9D6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5DF7F-10B1-4395-8D7F-FE38F029A7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B54F2-2DE2-4436-AECF-913B71847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A882F-52ED-400C-B79D-0FCD3C1C4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222A0-7627-4AE0-ABFF-66EDFC6B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20A21-7539-43E8-9D42-5BA2F354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C916F-3054-4B4F-8A7F-6487DE37936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611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1EB567-9EED-4F3E-9CC0-77D76D5AE1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FC86C39-0F0D-4CFC-8530-A3C259456D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919623C-0CC5-4C45-8F65-C5B6D511F9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BC0971C-5964-471B-BD83-E92143B699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C6FD13A-CDB2-4569-BB75-79D27633C25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B0F340-747E-4690-B0BE-C45011131344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D4E6443-FB44-4C3E-927C-4B3011F724B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3068638"/>
            <a:ext cx="7772400" cy="1470025"/>
          </a:xfrm>
        </p:spPr>
        <p:txBody>
          <a:bodyPr anchor="ctr"/>
          <a:lstStyle/>
          <a:p>
            <a:r>
              <a:rPr lang="sl-SI" altLang="sl-SI" sz="4400" b="1">
                <a:solidFill>
                  <a:srgbClr val="352C01"/>
                </a:solidFill>
              </a:rPr>
              <a:t>KEMIJSKO RAVNOTEŽJE</a:t>
            </a:r>
            <a:r>
              <a:rPr lang="sl-SI" altLang="sl-SI" sz="4400" b="1"/>
              <a:t>	</a:t>
            </a:r>
          </a:p>
        </p:txBody>
      </p:sp>
    </p:spTree>
  </p:cSld>
  <p:clrMapOvr>
    <a:masterClrMapping/>
  </p:clrMapOvr>
  <p:transition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EACE8D6-9750-4D4E-A9FC-CB9BBE53BC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433388"/>
          </a:xfrm>
        </p:spPr>
        <p:txBody>
          <a:bodyPr anchor="ctr"/>
          <a:lstStyle/>
          <a:p>
            <a:r>
              <a:rPr lang="sl-SI" altLang="sl-SI" sz="3200"/>
              <a:t>ZAKON O VPLIVU KONCENTRACIJ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5E12F5B-E913-40B0-BA4D-E8AC3D1E440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1125538"/>
            <a:ext cx="7489825" cy="5327650"/>
          </a:xfrm>
        </p:spPr>
        <p:txBody>
          <a:bodyPr/>
          <a:lstStyle/>
          <a:p>
            <a:r>
              <a:rPr lang="sl-SI" altLang="sl-SI" sz="2800"/>
              <a:t>Za reakcijo:  </a:t>
            </a:r>
            <a:r>
              <a:rPr lang="sl-SI" altLang="sl-SI" sz="3200" b="1"/>
              <a:t>H</a:t>
            </a:r>
            <a:r>
              <a:rPr lang="sl-SI" altLang="sl-SI" sz="3200" b="1" baseline="-25000"/>
              <a:t>2</a:t>
            </a:r>
            <a:r>
              <a:rPr lang="sl-SI" altLang="sl-SI" sz="3200" b="1"/>
              <a:t>(g) + I</a:t>
            </a:r>
            <a:r>
              <a:rPr lang="sl-SI" altLang="sl-SI" sz="3200" b="1" baseline="-25000"/>
              <a:t>2</a:t>
            </a:r>
            <a:r>
              <a:rPr lang="sl-SI" altLang="sl-SI" sz="3200" b="1"/>
              <a:t>(g)		  2HI(g)</a:t>
            </a:r>
            <a:endParaRPr lang="sl-SI" altLang="sl-SI" sz="2800"/>
          </a:p>
          <a:p>
            <a:r>
              <a:rPr lang="sl-SI" altLang="sl-SI" b="1">
                <a:solidFill>
                  <a:srgbClr val="CC0000"/>
                </a:solidFill>
              </a:rPr>
              <a:t>velja zakon o vplivu koncentracij:</a:t>
            </a:r>
          </a:p>
          <a:p>
            <a:r>
              <a:rPr lang="sl-SI" altLang="sl-SI" sz="3200"/>
              <a:t>	               </a:t>
            </a:r>
            <a:r>
              <a:rPr lang="en-US" altLang="sl-SI" sz="2800" b="1">
                <a:cs typeface="Arial" panose="020B0604020202020204" pitchFamily="34" charset="0"/>
              </a:rPr>
              <a:t>[</a:t>
            </a:r>
            <a:r>
              <a:rPr lang="sl-SI" altLang="sl-SI" sz="2800" b="1">
                <a:cs typeface="Arial" panose="020B0604020202020204" pitchFamily="34" charset="0"/>
              </a:rPr>
              <a:t>HI</a:t>
            </a:r>
            <a:r>
              <a:rPr lang="en-US" altLang="sl-SI" sz="2800" b="1">
                <a:cs typeface="Arial" panose="020B0604020202020204" pitchFamily="34" charset="0"/>
              </a:rPr>
              <a:t>]</a:t>
            </a:r>
            <a:r>
              <a:rPr lang="sl-SI" altLang="sl-SI" sz="2800" b="1" baseline="30000">
                <a:cs typeface="Arial" panose="020B0604020202020204" pitchFamily="34" charset="0"/>
              </a:rPr>
              <a:t>2</a:t>
            </a:r>
          </a:p>
          <a:p>
            <a:r>
              <a:rPr lang="sl-SI" altLang="sl-SI" sz="3200" b="1"/>
              <a:t>K</a:t>
            </a:r>
            <a:r>
              <a:rPr lang="sl-SI" altLang="sl-SI" sz="2800" b="1"/>
              <a:t> =                                                                          </a:t>
            </a:r>
          </a:p>
          <a:p>
            <a:r>
              <a:rPr lang="sl-SI" altLang="sl-SI" sz="2800" b="1">
                <a:cs typeface="Arial" panose="020B0604020202020204" pitchFamily="34" charset="0"/>
              </a:rPr>
              <a:t>                         </a:t>
            </a:r>
            <a:r>
              <a:rPr lang="en-US" altLang="sl-SI" sz="2800" b="1">
                <a:cs typeface="Arial" panose="020B0604020202020204" pitchFamily="34" charset="0"/>
              </a:rPr>
              <a:t>[</a:t>
            </a:r>
            <a:r>
              <a:rPr lang="sl-SI" altLang="sl-SI" sz="2800" b="1">
                <a:cs typeface="Arial" panose="020B0604020202020204" pitchFamily="34" charset="0"/>
              </a:rPr>
              <a:t>H</a:t>
            </a:r>
            <a:r>
              <a:rPr lang="sl-SI" altLang="sl-SI" sz="2800" b="1" baseline="-25000">
                <a:cs typeface="Arial" panose="020B0604020202020204" pitchFamily="34" charset="0"/>
              </a:rPr>
              <a:t>2</a:t>
            </a:r>
            <a:r>
              <a:rPr lang="en-US" altLang="sl-SI" sz="2800" b="1">
                <a:cs typeface="Arial" panose="020B0604020202020204" pitchFamily="34" charset="0"/>
              </a:rPr>
              <a:t>]</a:t>
            </a:r>
            <a:r>
              <a:rPr lang="sl-SI" altLang="sl-SI" sz="2800" b="1">
                <a:cs typeface="Arial" panose="020B0604020202020204" pitchFamily="34" charset="0"/>
              </a:rPr>
              <a:t> </a:t>
            </a:r>
            <a:r>
              <a:rPr lang="en-US" altLang="sl-SI" sz="2800" b="1">
                <a:cs typeface="Arial" panose="020B0604020202020204" pitchFamily="34" charset="0"/>
              </a:rPr>
              <a:t>[</a:t>
            </a:r>
            <a:r>
              <a:rPr lang="sl-SI" altLang="sl-SI" sz="2800" b="1">
                <a:cs typeface="Arial" panose="020B0604020202020204" pitchFamily="34" charset="0"/>
              </a:rPr>
              <a:t>I</a:t>
            </a:r>
            <a:r>
              <a:rPr lang="sl-SI" altLang="sl-SI" sz="2800" b="1" baseline="-25000">
                <a:cs typeface="Arial" panose="020B0604020202020204" pitchFamily="34" charset="0"/>
              </a:rPr>
              <a:t>2</a:t>
            </a:r>
            <a:r>
              <a:rPr lang="en-US" altLang="sl-SI" sz="2800" b="1">
                <a:cs typeface="Arial" panose="020B0604020202020204" pitchFamily="34" charset="0"/>
              </a:rPr>
              <a:t>]</a:t>
            </a:r>
            <a:endParaRPr lang="sl-SI" altLang="sl-SI" sz="2800" b="1">
              <a:cs typeface="Arial" panose="020B0604020202020204" pitchFamily="34" charset="0"/>
            </a:endParaRPr>
          </a:p>
          <a:p>
            <a:r>
              <a:rPr lang="sl-SI" altLang="sl-SI" sz="3200">
                <a:solidFill>
                  <a:srgbClr val="CC0000"/>
                </a:solidFill>
                <a:cs typeface="Arial" panose="020B0604020202020204" pitchFamily="34" charset="0"/>
              </a:rPr>
              <a:t>           ali</a:t>
            </a:r>
          </a:p>
          <a:p>
            <a:r>
              <a:rPr lang="sl-SI" altLang="sl-SI" sz="3200">
                <a:cs typeface="Arial" panose="020B0604020202020204" pitchFamily="34" charset="0"/>
              </a:rPr>
              <a:t>                         </a:t>
            </a:r>
            <a:r>
              <a:rPr lang="sl-SI" altLang="sl-SI" sz="2800" b="1">
                <a:cs typeface="Arial" panose="020B0604020202020204" pitchFamily="34" charset="0"/>
              </a:rPr>
              <a:t>C</a:t>
            </a:r>
            <a:r>
              <a:rPr lang="sl-SI" altLang="sl-SI" sz="2800" b="1" baseline="-25000">
                <a:cs typeface="Arial" panose="020B0604020202020204" pitchFamily="34" charset="0"/>
              </a:rPr>
              <a:t>R</a:t>
            </a:r>
            <a:r>
              <a:rPr lang="sl-SI" altLang="sl-SI" sz="2800" b="1" baseline="30000">
                <a:cs typeface="Arial" panose="020B0604020202020204" pitchFamily="34" charset="0"/>
              </a:rPr>
              <a:t>2</a:t>
            </a:r>
            <a:r>
              <a:rPr lang="sl-SI" altLang="sl-SI" sz="2800" b="1">
                <a:cs typeface="Arial" panose="020B0604020202020204" pitchFamily="34" charset="0"/>
              </a:rPr>
              <a:t> (HI)</a:t>
            </a:r>
            <a:endParaRPr lang="sl-SI" altLang="sl-SI" sz="2800" b="1" baseline="30000">
              <a:cs typeface="Arial" panose="020B0604020202020204" pitchFamily="34" charset="0"/>
            </a:endParaRPr>
          </a:p>
          <a:p>
            <a:r>
              <a:rPr lang="sl-SI" altLang="sl-SI" sz="3200" b="1"/>
              <a:t>K</a:t>
            </a:r>
            <a:r>
              <a:rPr lang="sl-SI" altLang="sl-SI" sz="2800" b="1"/>
              <a:t> = </a:t>
            </a:r>
          </a:p>
          <a:p>
            <a:r>
              <a:rPr lang="sl-SI" altLang="sl-SI" sz="2800" b="1">
                <a:cs typeface="Arial" panose="020B0604020202020204" pitchFamily="34" charset="0"/>
              </a:rPr>
              <a:t>                              C</a:t>
            </a:r>
            <a:r>
              <a:rPr lang="sl-SI" altLang="sl-SI" sz="2800" b="1" baseline="-25000">
                <a:cs typeface="Arial" panose="020B0604020202020204" pitchFamily="34" charset="0"/>
              </a:rPr>
              <a:t>R</a:t>
            </a:r>
            <a:r>
              <a:rPr lang="sl-SI" altLang="sl-SI" sz="2800" b="1">
                <a:cs typeface="Arial" panose="020B0604020202020204" pitchFamily="34" charset="0"/>
              </a:rPr>
              <a:t>(H</a:t>
            </a:r>
            <a:r>
              <a:rPr lang="sl-SI" altLang="sl-SI" sz="2800" b="1" baseline="-25000">
                <a:cs typeface="Arial" panose="020B0604020202020204" pitchFamily="34" charset="0"/>
              </a:rPr>
              <a:t>2</a:t>
            </a:r>
            <a:r>
              <a:rPr lang="sl-SI" altLang="sl-SI" sz="2800" b="1">
                <a:cs typeface="Arial" panose="020B0604020202020204" pitchFamily="34" charset="0"/>
              </a:rPr>
              <a:t>)</a:t>
            </a:r>
            <a:r>
              <a:rPr lang="sl-SI" altLang="sl-SI" sz="2800" b="1" baseline="-25000">
                <a:cs typeface="Arial" panose="020B0604020202020204" pitchFamily="34" charset="0"/>
              </a:rPr>
              <a:t>*</a:t>
            </a:r>
            <a:r>
              <a:rPr lang="sl-SI" altLang="sl-SI" sz="2800" b="1">
                <a:cs typeface="Arial" panose="020B0604020202020204" pitchFamily="34" charset="0"/>
              </a:rPr>
              <a:t> C</a:t>
            </a:r>
            <a:r>
              <a:rPr lang="sl-SI" altLang="sl-SI" sz="2800" b="1" baseline="-25000">
                <a:cs typeface="Arial" panose="020B0604020202020204" pitchFamily="34" charset="0"/>
              </a:rPr>
              <a:t>R</a:t>
            </a:r>
            <a:r>
              <a:rPr lang="sl-SI" altLang="sl-SI" sz="2800" b="1">
                <a:cs typeface="Arial" panose="020B0604020202020204" pitchFamily="34" charset="0"/>
              </a:rPr>
              <a:t>(I</a:t>
            </a:r>
            <a:r>
              <a:rPr lang="sl-SI" altLang="sl-SI" sz="2800" b="1" baseline="-25000">
                <a:cs typeface="Arial" panose="020B0604020202020204" pitchFamily="34" charset="0"/>
              </a:rPr>
              <a:t>2</a:t>
            </a:r>
            <a:r>
              <a:rPr lang="sl-SI" altLang="sl-SI" sz="2800" b="1">
                <a:cs typeface="Arial" panose="020B0604020202020204" pitchFamily="34" charset="0"/>
              </a:rPr>
              <a:t>)</a:t>
            </a: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3F0755A7-E520-4D16-A006-FE5417C90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2997200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5FA2850D-0549-470E-9764-1951B6C91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5300663"/>
            <a:ext cx="2160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1D6164D-F8AF-462F-9C55-66AB34C77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8400" y="2205038"/>
            <a:ext cx="3384550" cy="165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382646D6-29D5-4B6C-B0CF-7CA7AD983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4508500"/>
            <a:ext cx="3673475" cy="1871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  <p:sp>
        <p:nvSpPr>
          <p:cNvPr id="15368" name="Line 8">
            <a:extLst>
              <a:ext uri="{FF2B5EF4-FFF2-40B4-BE49-F238E27FC236}">
                <a16:creationId xmlns:a16="http://schemas.microsoft.com/office/drawing/2014/main" id="{52C03BA4-4E4E-4044-AAAF-B09F686D5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80063" y="1412875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5369" name="Line 9">
            <a:extLst>
              <a:ext uri="{FF2B5EF4-FFF2-40B4-BE49-F238E27FC236}">
                <a16:creationId xmlns:a16="http://schemas.microsoft.com/office/drawing/2014/main" id="{8EF8C14B-E607-4EE3-9054-EDC405FC74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80063" y="1557338"/>
            <a:ext cx="7921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ECE0B96F-3D5B-42F5-800A-6502E7185F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647700"/>
          </a:xfrm>
        </p:spPr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4F4E18-207D-4171-BC9E-72481258C0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400"/>
              <a:t>V vseh štirih poskusih pri reakciji: </a:t>
            </a:r>
            <a:r>
              <a:rPr lang="sl-SI" altLang="sl-SI" sz="2400" b="1"/>
              <a:t>H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 + I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           2HI(g)</a:t>
            </a:r>
          </a:p>
          <a:p>
            <a:pPr>
              <a:buFontTx/>
              <a:buNone/>
            </a:pPr>
            <a:r>
              <a:rPr lang="sl-SI" altLang="sl-SI" sz="2400"/>
              <a:t>ima konstanta ravnotežja isto vrednost, saj so vse štiri</a:t>
            </a:r>
          </a:p>
          <a:p>
            <a:pPr>
              <a:buFontTx/>
              <a:buNone/>
            </a:pPr>
            <a:r>
              <a:rPr lang="sl-SI" altLang="sl-SI" sz="2400"/>
              <a:t>reakcijske zmesi pri 400</a:t>
            </a:r>
            <a:r>
              <a:rPr lang="sl-SI" altLang="sl-SI" sz="2400" baseline="30000"/>
              <a:t>o</a:t>
            </a:r>
            <a:r>
              <a:rPr lang="sl-SI" altLang="sl-SI" sz="2400"/>
              <a:t>C.</a:t>
            </a:r>
          </a:p>
          <a:p>
            <a:pPr>
              <a:buFontTx/>
              <a:buNone/>
            </a:pPr>
            <a:endParaRPr lang="sl-SI" altLang="sl-SI" sz="2400"/>
          </a:p>
          <a:p>
            <a:pPr>
              <a:buFontTx/>
              <a:buNone/>
            </a:pPr>
            <a:endParaRPr lang="sl-SI" altLang="sl-SI" sz="2400"/>
          </a:p>
        </p:txBody>
      </p:sp>
      <p:sp>
        <p:nvSpPr>
          <p:cNvPr id="16388" name="Line 4">
            <a:extLst>
              <a:ext uri="{FF2B5EF4-FFF2-40B4-BE49-F238E27FC236}">
                <a16:creationId xmlns:a16="http://schemas.microsoft.com/office/drawing/2014/main" id="{A67BAAEF-C7DD-48A8-A522-039D9E3557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48488" y="1484313"/>
            <a:ext cx="5730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B3452429-DCE5-47D7-A0F6-75293927B7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8488" y="1628775"/>
            <a:ext cx="5762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16390" name="Picture 6">
            <a:extLst>
              <a:ext uri="{FF2B5EF4-FFF2-40B4-BE49-F238E27FC236}">
                <a16:creationId xmlns:a16="http://schemas.microsoft.com/office/drawing/2014/main" id="{AA4C7BEB-484B-4090-A7BD-424DFFBA22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781300"/>
            <a:ext cx="7488238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38A7413-B421-4FAE-90BD-064BF4C947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17E172C-7648-4345-8137-76FA90A754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Konstanta ravnotežja za določeno reakcijo ima pri določeni temperaturi konstantno vrednost. </a:t>
            </a:r>
          </a:p>
          <a:p>
            <a:r>
              <a:rPr lang="sl-SI" altLang="sl-SI"/>
              <a:t>Če spremenimo temperaturo reakcijske zmesi, se spremeni tudi vrednost konstante ravnotežja.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610B606-F9DA-45E2-B194-6FE42FB49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BFC928-8254-4317-9521-1DD837D8C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663300"/>
                </a:solidFill>
              </a:rPr>
              <a:t>ČE IMA K ZELO VELIKO VREDNOST, JE RAVNOTEŽJE REAKCIJE SKORAJ POVSEM PREMAKNJENO V SMERI TVORBE PRODUKTOV.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CC0000"/>
                </a:solidFill>
              </a:rPr>
              <a:t>KADAR JE K ZELO MAJHNA, NASTANE ZELO MALO PRODUKTOV.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336600"/>
                </a:solidFill>
              </a:rPr>
              <a:t>KADAR IMA KONSTANTA RAVNOTEŽJA VREDNOST K</a:t>
            </a:r>
            <a:r>
              <a:rPr lang="sl-SI" altLang="sl-SI" sz="2800" b="1">
                <a:solidFill>
                  <a:srgbClr val="336600"/>
                </a:solidFill>
                <a:cs typeface="Arial" panose="020B0604020202020204" pitchFamily="34" charset="0"/>
              </a:rPr>
              <a:t>≈</a:t>
            </a:r>
            <a:r>
              <a:rPr lang="sl-SI" altLang="sl-SI" sz="2800" b="1">
                <a:solidFill>
                  <a:srgbClr val="336600"/>
                </a:solidFill>
              </a:rPr>
              <a:t>1, SO V RAVNOTEŽJU ZMESI ZNATNE KONCENTRACIJE IN REAKTANTOV IN PRODUKTOV.</a:t>
            </a:r>
            <a:endParaRPr lang="en-US" altLang="sl-SI" sz="2800" b="1">
              <a:solidFill>
                <a:srgbClr val="3366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sl-SI" altLang="sl-SI" sz="280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9840CFCE-2396-4ED1-90EE-F08096026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574675"/>
          </a:xfrm>
        </p:spPr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CB12F4A-4554-40E7-9242-0A1EB72761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435975" cy="561657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1. PRIMER: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Izračunaj konstanto ravnotežja pri </a:t>
            </a:r>
            <a:r>
              <a:rPr lang="sl-SI" altLang="sl-SI" sz="2800">
                <a:solidFill>
                  <a:srgbClr val="CC0000"/>
                </a:solidFill>
              </a:rPr>
              <a:t>460</a:t>
            </a:r>
            <a:r>
              <a:rPr lang="sl-SI" altLang="sl-SI" sz="2800" baseline="30000">
                <a:solidFill>
                  <a:srgbClr val="CC0000"/>
                </a:solidFill>
              </a:rPr>
              <a:t>o</a:t>
            </a:r>
            <a:r>
              <a:rPr lang="sl-SI" altLang="sl-SI" sz="2800">
                <a:solidFill>
                  <a:srgbClr val="CC0000"/>
                </a:solidFill>
              </a:rPr>
              <a:t>C</a:t>
            </a:r>
            <a:r>
              <a:rPr lang="sl-SI" altLang="sl-SI" sz="2800"/>
              <a:t> za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reakcijo    </a:t>
            </a:r>
            <a:r>
              <a:rPr lang="sl-SI" altLang="sl-SI" sz="2800" b="1"/>
              <a:t>H</a:t>
            </a:r>
            <a:r>
              <a:rPr lang="sl-SI" altLang="sl-SI" sz="2800" b="1" baseline="-25000"/>
              <a:t>2</a:t>
            </a:r>
            <a:r>
              <a:rPr lang="sl-SI" altLang="sl-SI" sz="2800" b="1"/>
              <a:t>(g) + I</a:t>
            </a:r>
            <a:r>
              <a:rPr lang="sl-SI" altLang="sl-SI" sz="2800" b="1" baseline="-25000"/>
              <a:t>2</a:t>
            </a:r>
            <a:r>
              <a:rPr lang="sl-SI" altLang="sl-SI" sz="2800" b="1"/>
              <a:t>(g)		  2HI(g)</a:t>
            </a:r>
            <a:r>
              <a:rPr lang="sl-SI" altLang="sl-SI" sz="2800"/>
              <a:t>,</a:t>
            </a:r>
            <a:r>
              <a:rPr lang="sl-SI" altLang="sl-SI" sz="2800" b="1"/>
              <a:t> </a:t>
            </a:r>
            <a:r>
              <a:rPr lang="sl-SI" altLang="sl-SI" sz="2800"/>
              <a:t>če je 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posodi s prostornino 1 L v ravnotežju 0.226 mol I</a:t>
            </a:r>
            <a:r>
              <a:rPr lang="sl-SI" altLang="sl-SI" sz="2800" baseline="-25000"/>
              <a:t>2</a:t>
            </a:r>
            <a:r>
              <a:rPr lang="sl-SI" altLang="sl-SI" sz="2800"/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0.0565 mol H</a:t>
            </a:r>
            <a:r>
              <a:rPr lang="sl-SI" altLang="sl-SI" sz="2800" baseline="-25000"/>
              <a:t>2 </a:t>
            </a:r>
            <a:r>
              <a:rPr lang="sl-SI" altLang="sl-SI" sz="2800"/>
              <a:t>in 0.773 mol HI.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/>
              <a:t>   </a:t>
            </a:r>
            <a:r>
              <a:rPr lang="sl-SI" altLang="sl-SI" sz="2400">
                <a:solidFill>
                  <a:srgbClr val="336600"/>
                </a:solidFill>
              </a:rPr>
              <a:t>- ravnotežne konc.: </a:t>
            </a:r>
            <a:r>
              <a:rPr lang="en-US" altLang="sl-SI" sz="2400">
                <a:solidFill>
                  <a:srgbClr val="336600"/>
                </a:solidFill>
                <a:cs typeface="Arial" panose="020B0604020202020204" pitchFamily="34" charset="0"/>
              </a:rPr>
              <a:t>[</a:t>
            </a: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H</a:t>
            </a:r>
            <a:r>
              <a:rPr lang="sl-SI" altLang="sl-SI" sz="2400" baseline="-25000">
                <a:solidFill>
                  <a:srgbClr val="336600"/>
                </a:solidFill>
                <a:cs typeface="Arial" panose="020B0604020202020204" pitchFamily="34" charset="0"/>
              </a:rPr>
              <a:t>2</a:t>
            </a:r>
            <a:r>
              <a:rPr lang="en-US" altLang="sl-SI" sz="2400">
                <a:solidFill>
                  <a:srgbClr val="336600"/>
                </a:solidFill>
                <a:cs typeface="Arial" panose="020B0604020202020204" pitchFamily="34" charset="0"/>
              </a:rPr>
              <a:t>]</a:t>
            </a: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 = 0.0565 mol/L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                              </a:t>
            </a:r>
            <a:r>
              <a:rPr lang="en-US" altLang="sl-SI" sz="2400">
                <a:solidFill>
                  <a:srgbClr val="336600"/>
                </a:solidFill>
                <a:cs typeface="Arial" panose="020B0604020202020204" pitchFamily="34" charset="0"/>
              </a:rPr>
              <a:t>[</a:t>
            </a: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I</a:t>
            </a:r>
            <a:r>
              <a:rPr lang="sl-SI" altLang="sl-SI" sz="2400" baseline="-25000">
                <a:solidFill>
                  <a:srgbClr val="336600"/>
                </a:solidFill>
                <a:cs typeface="Arial" panose="020B0604020202020204" pitchFamily="34" charset="0"/>
              </a:rPr>
              <a:t>2</a:t>
            </a:r>
            <a:r>
              <a:rPr lang="en-US" altLang="sl-SI" sz="2400">
                <a:solidFill>
                  <a:srgbClr val="336600"/>
                </a:solidFill>
                <a:cs typeface="Arial" panose="020B0604020202020204" pitchFamily="34" charset="0"/>
              </a:rPr>
              <a:t>]</a:t>
            </a: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 = 0.226 mol/L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				   </a:t>
            </a:r>
            <a:r>
              <a:rPr lang="en-US" altLang="sl-SI" sz="2400">
                <a:solidFill>
                  <a:srgbClr val="336600"/>
                </a:solidFill>
                <a:cs typeface="Arial" panose="020B0604020202020204" pitchFamily="34" charset="0"/>
              </a:rPr>
              <a:t>[</a:t>
            </a: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HI</a:t>
            </a:r>
            <a:r>
              <a:rPr lang="en-US" altLang="sl-SI" sz="2400">
                <a:solidFill>
                  <a:srgbClr val="336600"/>
                </a:solidFill>
                <a:cs typeface="Arial" panose="020B0604020202020204" pitchFamily="34" charset="0"/>
              </a:rPr>
              <a:t>]</a:t>
            </a:r>
            <a:r>
              <a:rPr lang="sl-SI" altLang="sl-SI" sz="2400">
                <a:solidFill>
                  <a:srgbClr val="336600"/>
                </a:solidFill>
                <a:cs typeface="Arial" panose="020B0604020202020204" pitchFamily="34" charset="0"/>
              </a:rPr>
              <a:t> = 0.773 mol/L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rgbClr val="3366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	                                </a:t>
            </a:r>
            <a:r>
              <a:rPr lang="en-US" altLang="sl-SI" sz="24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HI</a:t>
            </a:r>
            <a:r>
              <a:rPr lang="en-US" altLang="sl-SI" sz="24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400" baseline="30000">
                <a:solidFill>
                  <a:srgbClr val="CC0000"/>
                </a:solidFill>
                <a:cs typeface="Arial" panose="020B0604020202020204" pitchFamily="34" charset="0"/>
              </a:rPr>
              <a:t>2	</a:t>
            </a: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          (0.773)</a:t>
            </a:r>
            <a:r>
              <a:rPr lang="sl-SI" altLang="sl-SI" sz="2400" baseline="30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    - konst. ravn.: K =                  =                            = 46.8</a:t>
            </a:r>
            <a:endParaRPr lang="sl-SI" altLang="sl-SI" sz="2400" baseline="30000">
              <a:solidFill>
                <a:srgbClr val="CC0000"/>
              </a:solidFill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400">
                <a:solidFill>
                  <a:srgbClr val="CC0000"/>
                </a:solidFill>
              </a:rPr>
              <a:t>                                   </a:t>
            </a:r>
            <a:r>
              <a:rPr lang="en-US" altLang="sl-SI" sz="24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H</a:t>
            </a:r>
            <a:r>
              <a:rPr lang="sl-SI" altLang="sl-SI" sz="2400" baseline="-25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r>
              <a:rPr lang="en-US" altLang="sl-SI" sz="24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lang="en-US" altLang="sl-SI" sz="24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I</a:t>
            </a:r>
            <a:r>
              <a:rPr lang="sl-SI" altLang="sl-SI" sz="2400" baseline="-25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r>
              <a:rPr lang="en-US" altLang="sl-SI" sz="24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        0.0565 * 0.226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 sz="2400">
              <a:solidFill>
                <a:srgbClr val="CC0000"/>
              </a:solidFill>
            </a:endParaRPr>
          </a:p>
        </p:txBody>
      </p:sp>
      <p:sp>
        <p:nvSpPr>
          <p:cNvPr id="20484" name="Line 4">
            <a:extLst>
              <a:ext uri="{FF2B5EF4-FFF2-40B4-BE49-F238E27FC236}">
                <a16:creationId xmlns:a16="http://schemas.microsoft.com/office/drawing/2014/main" id="{2193CF7D-E31E-415C-93DB-A01AE93B4F7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56100" y="2133600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0485" name="Line 5">
            <a:extLst>
              <a:ext uri="{FF2B5EF4-FFF2-40B4-BE49-F238E27FC236}">
                <a16:creationId xmlns:a16="http://schemas.microsoft.com/office/drawing/2014/main" id="{31EE3902-CA0C-495F-A5D9-99952AF8EE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22764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0486" name="Line 6">
            <a:extLst>
              <a:ext uri="{FF2B5EF4-FFF2-40B4-BE49-F238E27FC236}">
                <a16:creationId xmlns:a16="http://schemas.microsoft.com/office/drawing/2014/main" id="{5551F131-3DB5-4E8B-932E-16E3D0BF528D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5589588"/>
            <a:ext cx="12239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0487" name="Line 7">
            <a:extLst>
              <a:ext uri="{FF2B5EF4-FFF2-40B4-BE49-F238E27FC236}">
                <a16:creationId xmlns:a16="http://schemas.microsoft.com/office/drawing/2014/main" id="{A4B9499B-9075-41FA-A620-8342CA8D8E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8263" y="5589588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CDAD009-FCE6-4B41-9F44-02274B9140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576263"/>
          </a:xfrm>
        </p:spPr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B5832C-B158-494E-9999-CC25408058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sl-SI" altLang="sl-SI">
                <a:solidFill>
                  <a:srgbClr val="CC0000"/>
                </a:solidFill>
              </a:rPr>
              <a:t>Odvisnost konstante ravnotežja od temperature:</a:t>
            </a:r>
          </a:p>
          <a:p>
            <a:pPr lvl="1">
              <a:buFontTx/>
              <a:buNone/>
            </a:pPr>
            <a:endParaRPr lang="sl-SI" altLang="sl-SI"/>
          </a:p>
          <a:p>
            <a:pPr lvl="1">
              <a:buFontTx/>
              <a:buNone/>
            </a:pPr>
            <a:r>
              <a:rPr lang="sl-SI" altLang="sl-SI"/>
              <a:t>Za reakcijo: </a:t>
            </a:r>
            <a:r>
              <a:rPr lang="sl-SI" altLang="sl-SI" sz="2400" b="1"/>
              <a:t>H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 + I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		  2HI(g) </a:t>
            </a:r>
          </a:p>
          <a:p>
            <a:pPr lvl="1">
              <a:buFontTx/>
              <a:buNone/>
            </a:pPr>
            <a:endParaRPr lang="sl-SI" altLang="sl-SI" sz="2400" b="1"/>
          </a:p>
          <a:p>
            <a:pPr lvl="1">
              <a:buFontTx/>
              <a:buNone/>
            </a:pPr>
            <a:r>
              <a:rPr lang="sl-SI" altLang="sl-SI" sz="2400" b="1"/>
              <a:t>K (400</a:t>
            </a:r>
            <a:r>
              <a:rPr lang="sl-SI" altLang="sl-SI" sz="2400" b="1" baseline="30000"/>
              <a:t>o</a:t>
            </a:r>
            <a:r>
              <a:rPr lang="sl-SI" altLang="sl-SI" sz="2400" b="1"/>
              <a:t>C) = 49.4</a:t>
            </a:r>
          </a:p>
          <a:p>
            <a:pPr lvl="1">
              <a:buFontTx/>
              <a:buNone/>
            </a:pPr>
            <a:endParaRPr lang="sl-SI" altLang="sl-SI" sz="2400" b="1"/>
          </a:p>
          <a:p>
            <a:pPr lvl="1">
              <a:buFontTx/>
              <a:buNone/>
            </a:pPr>
            <a:r>
              <a:rPr lang="sl-SI" altLang="sl-SI" sz="2400" b="1"/>
              <a:t>K (460</a:t>
            </a:r>
            <a:r>
              <a:rPr lang="sl-SI" altLang="sl-SI" sz="2400" b="1" baseline="30000"/>
              <a:t>o</a:t>
            </a:r>
            <a:r>
              <a:rPr lang="sl-SI" altLang="sl-SI" sz="2400" b="1"/>
              <a:t>C) = 46.8</a:t>
            </a:r>
          </a:p>
          <a:p>
            <a:pPr lvl="1">
              <a:buFontTx/>
              <a:buNone/>
            </a:pPr>
            <a:endParaRPr lang="sl-SI" altLang="sl-SI" sz="2400" b="1"/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3AEC7338-0C8F-4A53-A119-0377D9255D9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03800" y="34290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1509" name="Line 5">
            <a:extLst>
              <a:ext uri="{FF2B5EF4-FFF2-40B4-BE49-F238E27FC236}">
                <a16:creationId xmlns:a16="http://schemas.microsoft.com/office/drawing/2014/main" id="{FA28D75A-5E80-4780-8D3D-5CD4229A3A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03800" y="32131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D1BC2A0-653B-4477-A731-A40B5CFBE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576263"/>
          </a:xfrm>
        </p:spPr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</a:p>
        </p:txBody>
      </p:sp>
      <p:sp>
        <p:nvSpPr>
          <p:cNvPr id="22531" name="AutoShape 3">
            <a:extLst>
              <a:ext uri="{FF2B5EF4-FFF2-40B4-BE49-F238E27FC236}">
                <a16:creationId xmlns:a16="http://schemas.microsoft.com/office/drawing/2014/main" id="{CF41F94C-EF17-4FB6-A0CC-B4BF40EED1AC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341438"/>
            <a:ext cx="8507413" cy="47847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400"/>
              <a:t>Ravnotežna reakcija   Fe</a:t>
            </a:r>
            <a:r>
              <a:rPr lang="sl-SI" altLang="sl-SI" sz="2400" baseline="30000"/>
              <a:t>3+</a:t>
            </a:r>
            <a:r>
              <a:rPr lang="sl-SI" altLang="sl-SI" sz="2400"/>
              <a:t>(aq) + SCN</a:t>
            </a:r>
            <a:r>
              <a:rPr lang="sl-SI" altLang="sl-SI" sz="2400" baseline="30000"/>
              <a:t>-</a:t>
            </a:r>
            <a:r>
              <a:rPr lang="sl-SI" altLang="sl-SI" sz="2400"/>
              <a:t>(aq)        FeSCN</a:t>
            </a:r>
            <a:r>
              <a:rPr lang="sl-SI" altLang="sl-SI" sz="2400" baseline="30000"/>
              <a:t>2+</a:t>
            </a:r>
            <a:r>
              <a:rPr lang="sl-SI" altLang="sl-SI" sz="2400"/>
              <a:t>(aq)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4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Obarvanost raztopine v ravnotežju je odvisna od konc. Ionov FeSCN</a:t>
            </a:r>
            <a:r>
              <a:rPr lang="sl-SI" altLang="sl-SI" sz="2000" baseline="30000"/>
              <a:t>2+</a:t>
            </a:r>
            <a:r>
              <a:rPr lang="sl-SI" altLang="sl-SI" sz="2000"/>
              <a:t>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le-ta pa od začetnih konc. ionov Fe</a:t>
            </a:r>
            <a:r>
              <a:rPr lang="sl-SI" altLang="sl-SI" sz="2000" baseline="30000"/>
              <a:t>3+ </a:t>
            </a:r>
            <a:r>
              <a:rPr lang="sl-SI" altLang="sl-SI" sz="2000"/>
              <a:t>in SCN</a:t>
            </a:r>
            <a:r>
              <a:rPr lang="sl-SI" altLang="sl-SI" sz="2000" baseline="30000"/>
              <a:t>-</a:t>
            </a:r>
            <a:r>
              <a:rPr lang="sl-SI" altLang="sl-SI" sz="20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Začetne konc. ionov Fe</a:t>
            </a:r>
            <a:r>
              <a:rPr lang="sl-SI" altLang="sl-SI" sz="2000" baseline="30000"/>
              <a:t>3+ </a:t>
            </a:r>
            <a:r>
              <a:rPr lang="sl-SI" altLang="sl-SI" sz="2000"/>
              <a:t>so bile različne, začetne konc. ionov SCN</a:t>
            </a:r>
            <a:r>
              <a:rPr lang="sl-SI" altLang="sl-SI" sz="2000" baseline="30000"/>
              <a:t>-</a:t>
            </a:r>
            <a:r>
              <a:rPr lang="sl-SI" altLang="sl-SI" sz="2000"/>
              <a:t> pa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2000"/>
              <a:t>enake. 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2000"/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D0D07903-AAA3-458E-83E3-B8A9361C3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916113"/>
            <a:ext cx="4886325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Line 5">
            <a:extLst>
              <a:ext uri="{FF2B5EF4-FFF2-40B4-BE49-F238E27FC236}">
                <a16:creationId xmlns:a16="http://schemas.microsoft.com/office/drawing/2014/main" id="{AC991352-67AF-4460-98D7-B5720FD89A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1484313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CB28201F-EC90-4D33-96B1-BF5773C32EB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72225" y="1628775"/>
            <a:ext cx="43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A97BF979-0E82-48BE-8AB3-E5D6DF9DB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2800" b="1">
                <a:solidFill>
                  <a:srgbClr val="336600"/>
                </a:solidFill>
              </a:rPr>
              <a:t>IZRAČUN RAVNOTEŽNIH KONCENTRACIJ:</a:t>
            </a:r>
            <a:br>
              <a:rPr lang="sl-SI" altLang="sl-SI" sz="2800" b="1">
                <a:solidFill>
                  <a:srgbClr val="336600"/>
                </a:solidFill>
              </a:rPr>
            </a:br>
            <a:endParaRPr lang="sl-SI" altLang="sl-SI" sz="2800" b="1">
              <a:solidFill>
                <a:srgbClr val="336600"/>
              </a:solidFill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B5E2338-0C32-41A1-AEFD-72BB75CD0D3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81075"/>
            <a:ext cx="8507413" cy="5145088"/>
          </a:xfrm>
        </p:spPr>
        <p:txBody>
          <a:bodyPr/>
          <a:lstStyle/>
          <a:p>
            <a:pPr>
              <a:buFontTx/>
              <a:buNone/>
            </a:pPr>
            <a:r>
              <a:rPr lang="sl-SI" altLang="sl-SI" sz="2000"/>
              <a:t>SPLOŠNO:             2A + 3B		4C + D</a:t>
            </a:r>
          </a:p>
          <a:p>
            <a:pPr>
              <a:buFontTx/>
              <a:buNone/>
            </a:pPr>
            <a:endParaRPr lang="sl-SI" altLang="sl-SI" sz="2000"/>
          </a:p>
          <a:p>
            <a:pPr>
              <a:buFontTx/>
              <a:buNone/>
            </a:pPr>
            <a:endParaRPr lang="sl-SI" altLang="sl-SI" sz="2000"/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13FC7764-670E-4179-8488-314FAE120E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95738" y="1125538"/>
            <a:ext cx="5032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3557" name="Line 5">
            <a:extLst>
              <a:ext uri="{FF2B5EF4-FFF2-40B4-BE49-F238E27FC236}">
                <a16:creationId xmlns:a16="http://schemas.microsoft.com/office/drawing/2014/main" id="{68D27A8F-8D64-4B6B-94DD-8AE95B16446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4300" y="1268413"/>
            <a:ext cx="5032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graphicFrame>
        <p:nvGraphicFramePr>
          <p:cNvPr id="23652" name="Group 100">
            <a:extLst>
              <a:ext uri="{FF2B5EF4-FFF2-40B4-BE49-F238E27FC236}">
                <a16:creationId xmlns:a16="http://schemas.microsoft.com/office/drawing/2014/main" id="{68FA28DF-520F-4581-A47D-128CD5EA45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539750" y="1700213"/>
          <a:ext cx="8424863" cy="4425950"/>
        </p:xfrm>
        <a:graphic>
          <a:graphicData uri="http://schemas.openxmlformats.org/drawingml/2006/table">
            <a:tbl>
              <a:tblPr/>
              <a:tblGrid>
                <a:gridCol w="1152525">
                  <a:extLst>
                    <a:ext uri="{9D8B030D-6E8A-4147-A177-3AD203B41FA5}">
                      <a16:colId xmlns:a16="http://schemas.microsoft.com/office/drawing/2014/main" val="4193627471"/>
                    </a:ext>
                  </a:extLst>
                </a:gridCol>
                <a:gridCol w="935038">
                  <a:extLst>
                    <a:ext uri="{9D8B030D-6E8A-4147-A177-3AD203B41FA5}">
                      <a16:colId xmlns:a16="http://schemas.microsoft.com/office/drawing/2014/main" val="3332770874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997098798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749240300"/>
                    </a:ext>
                  </a:extLst>
                </a:gridCol>
                <a:gridCol w="1584325">
                  <a:extLst>
                    <a:ext uri="{9D8B030D-6E8A-4147-A177-3AD203B41FA5}">
                      <a16:colId xmlns:a16="http://schemas.microsoft.com/office/drawing/2014/main" val="2349203567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1445397060"/>
                    </a:ext>
                  </a:extLst>
                </a:gridCol>
              </a:tblGrid>
              <a:tr h="1052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altLang="sl-SI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sl-SI" altLang="sl-SI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948997"/>
                  </a:ext>
                </a:extLst>
              </a:tr>
              <a:tr h="1125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sl-SI" altLang="sl-SI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sl-SI" altLang="sl-SI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2-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3-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0+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0+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604593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sl-SI" altLang="sl-SI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sl-SI" altLang="sl-SI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2-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3-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0.5+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0+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25777"/>
                  </a:ext>
                </a:extLst>
              </a:tr>
              <a:tr h="1123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t=t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sl-SI" altLang="sl-SI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sl-SI" altLang="sl-SI" sz="2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</a:t>
                      </a:r>
                      <a:endParaRPr kumimoji="0" lang="sl-SI" altLang="sl-SI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4-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3.5-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0+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0.25 mol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0.25 +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kumimoji="0" lang="sl-SI" altLang="sl-SI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619536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8877EFD-465F-4FBA-884A-F810AB1B96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>
                <a:solidFill>
                  <a:srgbClr val="333300"/>
                </a:solidFill>
              </a:rPr>
              <a:t>ZAKON O VPLIVU KONCENTRACIJ</a:t>
            </a:r>
            <a:br>
              <a:rPr lang="sl-SI" altLang="sl-SI" sz="3600" b="1">
                <a:solidFill>
                  <a:srgbClr val="333300"/>
                </a:solidFill>
              </a:rPr>
            </a:br>
            <a:r>
              <a:rPr lang="sl-SI" altLang="sl-SI" sz="2400"/>
              <a:t>Vsako ravnotežno reakcijo lahko zapišemo na dva načina:</a:t>
            </a:r>
            <a:br>
              <a:rPr lang="sl-SI" altLang="sl-SI" sz="2400"/>
            </a:br>
            <a:endParaRPr lang="sl-SI" altLang="sl-SI" sz="2400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62331C39-044F-4C51-AB26-0E7D4D5B3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99745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sl-SI" altLang="sl-SI" sz="2400" b="1"/>
              <a:t>  H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 + I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           2HI(g)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l-SI" altLang="sl-SI" sz="2400">
                <a:solidFill>
                  <a:srgbClr val="CC0000"/>
                </a:solidFill>
                <a:cs typeface="Arial" panose="020B0604020202020204" pitchFamily="34" charset="0"/>
              </a:rPr>
              <a:t>         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HI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000" baseline="30000">
                <a:solidFill>
                  <a:srgbClr val="CC0000"/>
                </a:solidFill>
                <a:cs typeface="Arial" panose="020B0604020202020204" pitchFamily="34" charset="0"/>
              </a:rPr>
              <a:t>2	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      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K =                                       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       </a:t>
            </a:r>
            <a:r>
              <a:rPr lang="sl-SI" altLang="sl-SI" sz="2000">
                <a:solidFill>
                  <a:srgbClr val="CC0000"/>
                </a:solidFill>
              </a:rPr>
              <a:t>   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H</a:t>
            </a:r>
            <a:r>
              <a:rPr lang="sl-SI" altLang="sl-SI" sz="2000" baseline="-25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I</a:t>
            </a:r>
            <a:r>
              <a:rPr lang="sl-SI" altLang="sl-SI" sz="2000" baseline="-25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1800">
                <a:solidFill>
                  <a:srgbClr val="CC0000"/>
                </a:solidFill>
                <a:cs typeface="Arial" panose="020B0604020202020204" pitchFamily="34" charset="0"/>
              </a:rPr>
              <a:t>        </a:t>
            </a:r>
            <a:endParaRPr lang="sl-SI" altLang="sl-SI" sz="1800" b="1"/>
          </a:p>
          <a:p>
            <a:pPr lvl="1">
              <a:buFont typeface="Wingdings" panose="05000000000000000000" pitchFamily="2" charset="2"/>
              <a:buChar char="§"/>
            </a:pPr>
            <a:endParaRPr lang="sl-SI" altLang="sl-SI" sz="1800" b="1"/>
          </a:p>
          <a:p>
            <a:pPr lvl="1">
              <a:buFont typeface="Wingdings" panose="05000000000000000000" pitchFamily="2" charset="2"/>
              <a:buChar char="§"/>
            </a:pPr>
            <a:r>
              <a:rPr lang="sl-SI" altLang="sl-SI" sz="2400" b="1"/>
              <a:t>  2HI(g)              H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 + I</a:t>
            </a:r>
            <a:r>
              <a:rPr lang="sl-SI" altLang="sl-SI" sz="2400" b="1" baseline="-25000"/>
              <a:t>2</a:t>
            </a:r>
            <a:r>
              <a:rPr lang="sl-SI" altLang="sl-SI" sz="2400" b="1"/>
              <a:t>(g)	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l-SI" altLang="sl-SI" sz="1800">
                <a:solidFill>
                  <a:srgbClr val="CC0000"/>
                </a:solidFill>
                <a:cs typeface="Arial" panose="020B0604020202020204" pitchFamily="34" charset="0"/>
              </a:rPr>
              <a:t>            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H</a:t>
            </a:r>
            <a:r>
              <a:rPr lang="sl-SI" altLang="sl-SI" sz="2000" baseline="-25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 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I</a:t>
            </a:r>
            <a:r>
              <a:rPr lang="sl-SI" altLang="sl-SI" sz="2000" baseline="-25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      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K’ =                                           </a:t>
            </a:r>
          </a:p>
          <a:p>
            <a:pPr lvl="1">
              <a:buFont typeface="Wingdings" panose="05000000000000000000" pitchFamily="2" charset="2"/>
              <a:buNone/>
            </a:pP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               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[</a:t>
            </a:r>
            <a:r>
              <a:rPr lang="sl-SI" altLang="sl-SI" sz="2000">
                <a:solidFill>
                  <a:srgbClr val="CC0000"/>
                </a:solidFill>
                <a:cs typeface="Arial" panose="020B0604020202020204" pitchFamily="34" charset="0"/>
              </a:rPr>
              <a:t>HI</a:t>
            </a:r>
            <a:r>
              <a:rPr lang="en-US" altLang="sl-SI" sz="2000">
                <a:solidFill>
                  <a:srgbClr val="CC0000"/>
                </a:solidFill>
                <a:cs typeface="Arial" panose="020B0604020202020204" pitchFamily="34" charset="0"/>
              </a:rPr>
              <a:t>]</a:t>
            </a:r>
            <a:r>
              <a:rPr lang="sl-SI" altLang="sl-SI" sz="2000" baseline="30000">
                <a:solidFill>
                  <a:srgbClr val="CC0000"/>
                </a:solidFill>
                <a:cs typeface="Arial" panose="020B0604020202020204" pitchFamily="34" charset="0"/>
              </a:rPr>
              <a:t>2</a:t>
            </a:r>
            <a:endParaRPr lang="sl-SI" altLang="sl-SI" sz="2000" b="1"/>
          </a:p>
          <a:p>
            <a:endParaRPr lang="sl-SI" altLang="sl-SI" sz="2000"/>
          </a:p>
          <a:p>
            <a:pPr>
              <a:buFontTx/>
              <a:buNone/>
            </a:pPr>
            <a:endParaRPr lang="sl-SI" altLang="sl-SI" sz="2800"/>
          </a:p>
          <a:p>
            <a:pPr>
              <a:buFontTx/>
              <a:buNone/>
            </a:pPr>
            <a:r>
              <a:rPr lang="sl-SI" altLang="sl-SI" sz="2800"/>
              <a:t>				</a:t>
            </a:r>
            <a:r>
              <a:rPr lang="sl-SI" altLang="sl-SI" sz="2800" b="1">
                <a:solidFill>
                  <a:srgbClr val="006600"/>
                </a:solidFill>
              </a:rPr>
              <a:t>VELJA:   K’= 1/K </a:t>
            </a:r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D73F3B8E-A265-4E23-919D-D82221C4B1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191611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6869" name="Line 5">
            <a:extLst>
              <a:ext uri="{FF2B5EF4-FFF2-40B4-BE49-F238E27FC236}">
                <a16:creationId xmlns:a16="http://schemas.microsoft.com/office/drawing/2014/main" id="{7144D1A4-F43A-490C-932C-7DEABD672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484438" y="3789363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6870" name="Line 6">
            <a:extLst>
              <a:ext uri="{FF2B5EF4-FFF2-40B4-BE49-F238E27FC236}">
                <a16:creationId xmlns:a16="http://schemas.microsoft.com/office/drawing/2014/main" id="{CC6B061C-802B-4EAE-B2B7-6112BEEE175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87675" y="17732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6871" name="Line 7">
            <a:extLst>
              <a:ext uri="{FF2B5EF4-FFF2-40B4-BE49-F238E27FC236}">
                <a16:creationId xmlns:a16="http://schemas.microsoft.com/office/drawing/2014/main" id="{20444447-C520-49E2-9E50-24BC04F201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11413" y="364490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6872" name="Line 8">
            <a:extLst>
              <a:ext uri="{FF2B5EF4-FFF2-40B4-BE49-F238E27FC236}">
                <a16:creationId xmlns:a16="http://schemas.microsoft.com/office/drawing/2014/main" id="{AAEB9BE4-5EF7-4816-948F-049AEFF368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1913" y="2708275"/>
            <a:ext cx="1008062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36873" name="Line 9">
            <a:extLst>
              <a:ext uri="{FF2B5EF4-FFF2-40B4-BE49-F238E27FC236}">
                <a16:creationId xmlns:a16="http://schemas.microsoft.com/office/drawing/2014/main" id="{0A093BED-1959-4901-B484-0389A472E5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4508500"/>
            <a:ext cx="1008063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9A7BB24-E2E8-4FD9-AEB1-59E15F593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53290BF-FD53-4D4E-9E5C-3238D12E85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640763" cy="4525963"/>
          </a:xfrm>
        </p:spPr>
        <p:txBody>
          <a:bodyPr/>
          <a:lstStyle/>
          <a:p>
            <a:r>
              <a:rPr lang="sl-SI" altLang="sl-SI"/>
              <a:t>Na kemijsko ravnotežje vplivamo z zunanjimi dejavniki. Zunanji vplivi na kem. ravnotežje so opredeljeni z Le Chatelierovim načelom.</a:t>
            </a:r>
          </a:p>
          <a:p>
            <a:pPr lvl="1"/>
            <a:r>
              <a:rPr lang="sl-SI" altLang="sl-SI" sz="3200">
                <a:solidFill>
                  <a:srgbClr val="CC0000"/>
                </a:solidFill>
              </a:rPr>
              <a:t> Vpliv spremembe koncentracij reaktantov  in produktov.</a:t>
            </a:r>
          </a:p>
          <a:p>
            <a:pPr lvl="1"/>
            <a:r>
              <a:rPr lang="sl-SI" altLang="sl-SI" sz="3200">
                <a:solidFill>
                  <a:srgbClr val="CC0000"/>
                </a:solidFill>
              </a:rPr>
              <a:t> Vpliv spremembe temperature.</a:t>
            </a:r>
          </a:p>
          <a:p>
            <a:pPr lvl="1"/>
            <a:r>
              <a:rPr lang="sl-SI" altLang="sl-SI" sz="3200">
                <a:solidFill>
                  <a:srgbClr val="CC0000"/>
                </a:solidFill>
              </a:rPr>
              <a:t> Vpliv spremembe tlaka (pri plinastih   reakcijah).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A9E5D08-0937-488E-ACB4-3C58F4E31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7450" y="274638"/>
            <a:ext cx="7499350" cy="706437"/>
          </a:xfrm>
        </p:spPr>
        <p:txBody>
          <a:bodyPr/>
          <a:lstStyle/>
          <a:p>
            <a:r>
              <a:rPr lang="sl-SI" altLang="sl-SI" sz="4000">
                <a:solidFill>
                  <a:srgbClr val="333300"/>
                </a:solidFill>
              </a:rPr>
              <a:t>DINAMIČNO RAVNOTEŽJE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5862BA0-88B9-4B43-AEC7-6DEA4AF73D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r>
              <a:rPr lang="sl-SI" altLang="sl-SI" sz="2400"/>
              <a:t>PRIMERI:</a:t>
            </a:r>
          </a:p>
          <a:p>
            <a:pPr lvl="1"/>
            <a:r>
              <a:rPr lang="sl-SI" altLang="sl-SI" sz="2400"/>
              <a:t>steklenica gazirane pijače:</a:t>
            </a:r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endParaRPr lang="sl-SI" altLang="sl-SI" sz="2400"/>
          </a:p>
          <a:p>
            <a:pPr lvl="1">
              <a:buFontTx/>
              <a:buNone/>
            </a:pPr>
            <a:r>
              <a:rPr lang="sl-SI" altLang="sl-SI" b="1"/>
              <a:t>CO</a:t>
            </a:r>
            <a:r>
              <a:rPr lang="sl-SI" altLang="sl-SI" b="1" baseline="-25000"/>
              <a:t>2</a:t>
            </a:r>
            <a:r>
              <a:rPr lang="sl-SI" altLang="sl-SI" b="1"/>
              <a:t>(g)	            CO</a:t>
            </a:r>
            <a:r>
              <a:rPr lang="sl-SI" altLang="sl-SI" b="1" baseline="-25000"/>
              <a:t>2</a:t>
            </a:r>
            <a:r>
              <a:rPr lang="sl-SI" altLang="sl-SI" b="1"/>
              <a:t>(aq)</a:t>
            </a:r>
          </a:p>
        </p:txBody>
      </p:sp>
      <p:pic>
        <p:nvPicPr>
          <p:cNvPr id="4100" name="Picture 4">
            <a:extLst>
              <a:ext uri="{FF2B5EF4-FFF2-40B4-BE49-F238E27FC236}">
                <a16:creationId xmlns:a16="http://schemas.microsoft.com/office/drawing/2014/main" id="{82789CEE-B116-4957-9E5B-613B07EE4D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276475"/>
            <a:ext cx="4392613" cy="280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Line 6">
            <a:extLst>
              <a:ext uri="{FF2B5EF4-FFF2-40B4-BE49-F238E27FC236}">
                <a16:creationId xmlns:a16="http://schemas.microsoft.com/office/drawing/2014/main" id="{99E8C3FB-57CB-4FF7-8901-7D12046DA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544512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104" name="Line 8">
            <a:extLst>
              <a:ext uri="{FF2B5EF4-FFF2-40B4-BE49-F238E27FC236}">
                <a16:creationId xmlns:a16="http://schemas.microsoft.com/office/drawing/2014/main" id="{FDBF2DEC-7FCC-47FD-B426-4ABD035059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39975" y="5661025"/>
            <a:ext cx="100806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8309E59-605C-4742-996A-EEB1F0377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775" y="260350"/>
            <a:ext cx="8785225" cy="1439863"/>
          </a:xfrm>
        </p:spPr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  <a:br>
              <a:rPr lang="sl-SI" altLang="sl-SI" sz="3600" b="1">
                <a:solidFill>
                  <a:srgbClr val="336600"/>
                </a:solidFill>
              </a:rPr>
            </a:br>
            <a:r>
              <a:rPr lang="sl-SI" altLang="sl-SI" sz="2800" b="1">
                <a:solidFill>
                  <a:srgbClr val="CC0000"/>
                </a:solidFill>
              </a:rPr>
              <a:t>Vpliv spremembe koncentracij reaktantov  in produktov</a:t>
            </a:r>
            <a:endParaRPr lang="sl-SI" altLang="sl-SI" sz="2800">
              <a:solidFill>
                <a:srgbClr val="CC0000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5D5A446-BC1C-4343-BA77-60C35E84A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4319587"/>
          </a:xfrm>
        </p:spPr>
        <p:txBody>
          <a:bodyPr/>
          <a:lstStyle/>
          <a:p>
            <a:r>
              <a:rPr lang="sl-SI" altLang="sl-SI" sz="2800" b="1"/>
              <a:t>S povečanjem konc. reaktantov ali odstranjevanjem produktov iz reakcijske zmesi se ravnotežje pomakne v smer tvorbe produktov (dobimo več produkta).</a:t>
            </a:r>
          </a:p>
          <a:p>
            <a:endParaRPr lang="sl-SI" altLang="sl-SI" sz="2800" b="1"/>
          </a:p>
          <a:p>
            <a:r>
              <a:rPr lang="sl-SI" altLang="sl-SI" sz="2800" b="1"/>
              <a:t>S povečanjem koncentracije produktov v reakcijski zmesi pomaknemo ravnotežje v smer tvorbe reaktantov.</a:t>
            </a:r>
          </a:p>
          <a:p>
            <a:endParaRPr lang="sl-SI" altLang="sl-SI" sz="2800" b="1"/>
          </a:p>
          <a:p>
            <a:endParaRPr lang="sl-SI" altLang="sl-SI" sz="2800" b="1"/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1199CEE6-AA47-406F-90B8-10FE4010E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4076700"/>
            <a:ext cx="1728788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6629" name="Line 5">
            <a:extLst>
              <a:ext uri="{FF2B5EF4-FFF2-40B4-BE49-F238E27FC236}">
                <a16:creationId xmlns:a16="http://schemas.microsoft.com/office/drawing/2014/main" id="{9B3B5C8D-A151-44D1-9003-2816F2D9C5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32138" y="4221163"/>
            <a:ext cx="792162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6630" name="Line 6">
            <a:extLst>
              <a:ext uri="{FF2B5EF4-FFF2-40B4-BE49-F238E27FC236}">
                <a16:creationId xmlns:a16="http://schemas.microsoft.com/office/drawing/2014/main" id="{91F215BB-1C60-4172-B325-8773187CF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6021388"/>
            <a:ext cx="86360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26631" name="Line 7">
            <a:extLst>
              <a:ext uri="{FF2B5EF4-FFF2-40B4-BE49-F238E27FC236}">
                <a16:creationId xmlns:a16="http://schemas.microsoft.com/office/drawing/2014/main" id="{3D08F7F1-C8C7-445F-869C-AABE359FD4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348038" y="6237288"/>
            <a:ext cx="1657350" cy="0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A134642-9B08-4219-8E46-866F2E5621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800225"/>
          </a:xfrm>
        </p:spPr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  <a:br>
              <a:rPr lang="sl-SI" altLang="sl-SI" sz="3600" b="1">
                <a:solidFill>
                  <a:srgbClr val="336600"/>
                </a:solidFill>
              </a:rPr>
            </a:br>
            <a:r>
              <a:rPr lang="sl-SI" altLang="sl-SI" sz="3200" b="1">
                <a:solidFill>
                  <a:srgbClr val="CC0000"/>
                </a:solidFill>
              </a:rPr>
              <a:t>Vpliv spremembe temperature</a:t>
            </a:r>
            <a:br>
              <a:rPr lang="sl-SI" altLang="sl-SI" sz="3200" b="1">
                <a:solidFill>
                  <a:srgbClr val="CC0000"/>
                </a:solidFill>
              </a:rPr>
            </a:br>
            <a:r>
              <a:rPr lang="sl-SI" altLang="sl-SI" sz="2800" b="1"/>
              <a:t>Sprememba temperature vpliva različno glede na eksotermne ali endotermne reakcije.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8B1FA314-986D-4CED-9879-94944F96A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435975" cy="431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solidFill>
                  <a:srgbClr val="CC0000"/>
                </a:solidFill>
              </a:rPr>
              <a:t>EKSOTERMNE REAKCIJE:</a:t>
            </a:r>
          </a:p>
          <a:p>
            <a:pPr lvl="1">
              <a:lnSpc>
                <a:spcPct val="80000"/>
              </a:lnSpc>
            </a:pPr>
            <a:r>
              <a:rPr lang="sl-SI" altLang="sl-SI"/>
              <a:t>Toplota se sprošča, reakcijska zmes se segreva.</a:t>
            </a:r>
          </a:p>
          <a:p>
            <a:pPr lvl="1">
              <a:lnSpc>
                <a:spcPct val="80000"/>
              </a:lnSpc>
            </a:pPr>
            <a:r>
              <a:rPr lang="sl-SI" altLang="sl-SI"/>
              <a:t>Če temperaturo še povečamo, je to neugodno za produkte, ravnotežje se obrne v smer tvorbe reaktantov.</a:t>
            </a:r>
          </a:p>
          <a:p>
            <a:pPr lvl="1">
              <a:lnSpc>
                <a:spcPct val="80000"/>
              </a:lnSpc>
            </a:pPr>
            <a:r>
              <a:rPr lang="sl-SI" altLang="sl-SI"/>
              <a:t>Če želimo več produktov, je potrebno znižati temperaturo: ravnotežje se pomakne v smer tvorbe produktov.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sl-SI" altLang="sl-SI" sz="900"/>
          </a:p>
          <a:p>
            <a:pPr>
              <a:lnSpc>
                <a:spcPct val="80000"/>
              </a:lnSpc>
            </a:pPr>
            <a:r>
              <a:rPr lang="sl-SI" altLang="sl-SI" sz="2400" b="1"/>
              <a:t>PRI SPREMEMBI TEMPERATURE SE SPREMENI TUDI VREDNOST KONSTANTE RAVNOTEŽJA.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7584B82-CC46-4285-8A8B-DEF8D4D477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1800225"/>
          </a:xfrm>
        </p:spPr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  <a:br>
              <a:rPr lang="sl-SI" altLang="sl-SI" sz="3600" b="1">
                <a:solidFill>
                  <a:srgbClr val="336600"/>
                </a:solidFill>
              </a:rPr>
            </a:br>
            <a:r>
              <a:rPr lang="sl-SI" altLang="sl-SI" sz="3200" b="1">
                <a:solidFill>
                  <a:srgbClr val="CC0000"/>
                </a:solidFill>
              </a:rPr>
              <a:t>Vpliv spremembe temperature</a:t>
            </a:r>
            <a:br>
              <a:rPr lang="sl-SI" altLang="sl-SI" sz="3200" b="1">
                <a:solidFill>
                  <a:srgbClr val="CC0000"/>
                </a:solidFill>
              </a:rPr>
            </a:br>
            <a:r>
              <a:rPr lang="sl-SI" altLang="sl-SI" sz="2800" b="1"/>
              <a:t>Sprememba temperature vpliva različno glede na eksotermne ali endotermne reakcije.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7931D86-AEAC-4AB7-9C99-549B9C67DE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435975" cy="43195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>
                <a:solidFill>
                  <a:srgbClr val="CC0000"/>
                </a:solidFill>
              </a:rPr>
              <a:t>ENDOTERMNE REAKCIJE:</a:t>
            </a:r>
          </a:p>
          <a:p>
            <a:pPr lvl="1">
              <a:lnSpc>
                <a:spcPct val="80000"/>
              </a:lnSpc>
            </a:pPr>
            <a:r>
              <a:rPr lang="sl-SI" altLang="sl-SI"/>
              <a:t>Toplota se porablja, da reakcija poteče, moramo reakcijsko zmes segrevati.</a:t>
            </a:r>
          </a:p>
          <a:p>
            <a:pPr lvl="1">
              <a:lnSpc>
                <a:spcPct val="80000"/>
              </a:lnSpc>
            </a:pPr>
            <a:r>
              <a:rPr lang="sl-SI" altLang="sl-SI"/>
              <a:t>Če temperaturo povečamo, je to ugodno za produkte, ravnotežje se pomakne v smer tvorbe produktov.</a:t>
            </a:r>
          </a:p>
          <a:p>
            <a:pPr lvl="1">
              <a:lnSpc>
                <a:spcPct val="80000"/>
              </a:lnSpc>
            </a:pPr>
            <a:r>
              <a:rPr lang="sl-SI" altLang="sl-SI"/>
              <a:t>Znižanje temperature je neugodno za produkte, ravnotežje se pomakne v smer tvorbe reaktantov.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sl-SI" altLang="sl-SI" sz="900"/>
          </a:p>
          <a:p>
            <a:pPr>
              <a:lnSpc>
                <a:spcPct val="80000"/>
              </a:lnSpc>
            </a:pPr>
            <a:r>
              <a:rPr lang="sl-SI" altLang="sl-SI" sz="2400" b="1"/>
              <a:t>PRI SPREMEMBI TEMPERATURE SE SPREMENI TUDI VREDNOST KONSTANTE RAVNOTEŽJA.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F9C115DC-8BCF-480B-936A-807DC6DB5F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642350" cy="1066800"/>
          </a:xfrm>
        </p:spPr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  <a:br>
              <a:rPr lang="sl-SI" altLang="sl-SI" sz="3600" b="1">
                <a:solidFill>
                  <a:srgbClr val="336600"/>
                </a:solidFill>
              </a:rPr>
            </a:br>
            <a:r>
              <a:rPr lang="sl-SI" altLang="sl-SI" sz="2800" b="1">
                <a:solidFill>
                  <a:srgbClr val="CC0000"/>
                </a:solidFill>
              </a:rPr>
              <a:t>Vpliv spremembe tlaka (pri plinastih   reakcijah)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B633EB8D-F33D-4523-9AE4-4566F99FB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964612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336600"/>
                </a:solidFill>
              </a:rPr>
              <a:t>ČE SE VOLUMEN MED REAKCIJO POVEČA:</a:t>
            </a:r>
            <a:endParaRPr lang="sl-SI" altLang="sl-SI" sz="2400" b="1">
              <a:solidFill>
                <a:srgbClr val="336600"/>
              </a:solidFill>
            </a:endParaRPr>
          </a:p>
          <a:p>
            <a:pPr lvl="1">
              <a:lnSpc>
                <a:spcPct val="90000"/>
              </a:lnSpc>
            </a:pPr>
            <a:r>
              <a:rPr lang="sl-SI" altLang="sl-SI" sz="2400"/>
              <a:t>Za večjo količino produkta je potrebno zmanjšati tlak            ravnotežje se pomakne v smer tvorbe produktov.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Če tlak povečamo, je to neugodno za produkte, ravnotežje se pomakne v smer tvorbe reaktantov.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336600"/>
                </a:solidFill>
              </a:rPr>
              <a:t>ČE SE VOLUMEN MED REAKCIJO ZMANJŠA: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Ob povečanju tlaka dobimo v ravnotežju več produktov.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Zmanjšanje tlaka je neugodno za produkte.</a:t>
            </a:r>
          </a:p>
          <a:p>
            <a:pPr>
              <a:lnSpc>
                <a:spcPct val="90000"/>
              </a:lnSpc>
            </a:pPr>
            <a:r>
              <a:rPr lang="sl-SI" altLang="sl-SI" sz="2800" b="1">
                <a:solidFill>
                  <a:srgbClr val="336600"/>
                </a:solidFill>
              </a:rPr>
              <a:t>ČE JE VOLUMEN MED REAKCIJO KONSTANTEN:</a:t>
            </a:r>
          </a:p>
          <a:p>
            <a:pPr lvl="1">
              <a:lnSpc>
                <a:spcPct val="90000"/>
              </a:lnSpc>
            </a:pPr>
            <a:r>
              <a:rPr lang="sl-SI" altLang="sl-SI" sz="2400"/>
              <a:t>Kadar se volumen pri reakciji ne spreminja, s spremembo tlaka ne moremo vplivati na položaj ravnotežja.</a:t>
            </a:r>
          </a:p>
        </p:txBody>
      </p:sp>
      <p:sp>
        <p:nvSpPr>
          <p:cNvPr id="32773" name="AutoShape 5">
            <a:extLst>
              <a:ext uri="{FF2B5EF4-FFF2-40B4-BE49-F238E27FC236}">
                <a16:creationId xmlns:a16="http://schemas.microsoft.com/office/drawing/2014/main" id="{839B389D-B634-4D5F-87E1-8B861A758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913" y="2205038"/>
            <a:ext cx="431800" cy="2159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sl-SI"/>
              <a:t>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336DEF3A-B280-4FD0-AA0B-38D745540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9E34E589-EBB5-4BF4-BEF8-DAB0A77852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	</a:t>
            </a:r>
            <a:r>
              <a:rPr lang="sl-SI" altLang="sl-SI" b="1">
                <a:solidFill>
                  <a:srgbClr val="CC0000"/>
                </a:solidFill>
              </a:rPr>
              <a:t>Le Chatelierovo načelo:</a:t>
            </a:r>
          </a:p>
          <a:p>
            <a:pPr>
              <a:buFontTx/>
              <a:buNone/>
            </a:pPr>
            <a:endParaRPr lang="sl-SI" altLang="sl-SI" b="1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sl-SI" altLang="sl-SI"/>
              <a:t>	</a:t>
            </a:r>
            <a:r>
              <a:rPr lang="sl-SI" altLang="sl-SI" b="1"/>
              <a:t>Če v sistemu, ki je v ravnotežju, spremenimo koncentracije reaktantov ali produktov, temperaturo ali tlak, se sistem na spremembo odzove tako, da preide v novo ravnotežno stanje.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1F7320F-4721-43FE-AE0A-A4B123A78A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>
                <a:solidFill>
                  <a:srgbClr val="336600"/>
                </a:solidFill>
              </a:rPr>
              <a:t>VPLIVI NA KEMIJSKO RAVNOTEŽJE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6F99895-9F0F-4E23-A657-781F2CFDA0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/>
              <a:t>	</a:t>
            </a:r>
            <a:r>
              <a:rPr lang="sl-SI" altLang="sl-SI" b="1">
                <a:solidFill>
                  <a:srgbClr val="CC0000"/>
                </a:solidFill>
              </a:rPr>
              <a:t>VPLIV KATALIZATORJA:</a:t>
            </a:r>
          </a:p>
          <a:p>
            <a:r>
              <a:rPr lang="sl-SI" altLang="sl-SI"/>
              <a:t>Katalizator je snov, ki vpliva na hitrost kemijske reakcije, na ravnotežje pa ne vpliva.</a:t>
            </a:r>
          </a:p>
          <a:p>
            <a:r>
              <a:rPr lang="sl-SI" altLang="sl-SI"/>
              <a:t>Z uporabo katalizatorja dosežemo le, da se ravnotežje hitreje vzpostavi, na položaj ravnotežja pa ne vpliva ( ne pomakne ravnotežja v eno ali drugo stran).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DC19834-F748-4C67-9BDF-5A483587B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sl-SI" altLang="sl-SI" sz="4000" b="1">
                <a:solidFill>
                  <a:srgbClr val="009900"/>
                </a:solidFill>
              </a:rPr>
              <a:t>KEMIJSKO RAVNOTEŽJE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8B4A74B-09C0-4E36-A22D-D6D28B4A3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b="1"/>
              <a:t>Pri kemijskih reakcijah so produkti in reaktanti v </a:t>
            </a:r>
            <a:r>
              <a:rPr lang="sl-SI" altLang="sl-SI" b="1">
                <a:solidFill>
                  <a:srgbClr val="CC0000"/>
                </a:solidFill>
              </a:rPr>
              <a:t>RAVNOTEŽJU</a:t>
            </a:r>
            <a:r>
              <a:rPr lang="sl-SI" altLang="sl-SI" b="1"/>
              <a:t>, če se koncentracije reaktantov in produktov ne spreminjajo.</a:t>
            </a:r>
          </a:p>
          <a:p>
            <a:pPr>
              <a:buFontTx/>
              <a:buNone/>
            </a:pPr>
            <a:endParaRPr lang="sl-SI" altLang="sl-SI" b="1"/>
          </a:p>
          <a:p>
            <a:r>
              <a:rPr lang="sl-SI" altLang="sl-SI" b="1"/>
              <a:t>Ravnotežje je </a:t>
            </a:r>
            <a:r>
              <a:rPr lang="sl-SI" altLang="sl-SI" b="1">
                <a:solidFill>
                  <a:srgbClr val="CC0000"/>
                </a:solidFill>
              </a:rPr>
              <a:t>DINAMIČNO</a:t>
            </a:r>
            <a:r>
              <a:rPr lang="sl-SI" altLang="sl-SI" b="1"/>
              <a:t>, če poteka reakcija v obeh smereh enako hitro.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733A23E-BE1A-4093-BA0B-72CCA2AD2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16013" y="274638"/>
            <a:ext cx="7127875" cy="706437"/>
          </a:xfrm>
        </p:spPr>
        <p:txBody>
          <a:bodyPr/>
          <a:lstStyle/>
          <a:p>
            <a:r>
              <a:rPr lang="sl-SI" altLang="sl-SI" sz="4000" b="1">
                <a:solidFill>
                  <a:srgbClr val="352C01"/>
                </a:solidFill>
              </a:rPr>
              <a:t>KEMIJSKO RAVNOTEŽJE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5CDBE3B-476B-4AF0-90B4-7C22842393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435975" cy="5616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sl-SI" altLang="sl-SI" sz="2800"/>
              <a:t>	Kadar zapišemo kemijsko enačbo, kjer so reaktanti in produkti v ravnotežju, uporabimo dvojno puščico.</a:t>
            </a:r>
          </a:p>
          <a:p>
            <a:pPr>
              <a:lnSpc>
                <a:spcPct val="80000"/>
              </a:lnSpc>
            </a:pPr>
            <a:endParaRPr lang="sl-SI" altLang="sl-SI" sz="1600"/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8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</a:pPr>
            <a:endParaRPr lang="sl-SI" altLang="sl-SI" sz="1400"/>
          </a:p>
          <a:p>
            <a:pPr>
              <a:lnSpc>
                <a:spcPct val="80000"/>
              </a:lnSpc>
              <a:buFontTx/>
              <a:buNone/>
            </a:pPr>
            <a:r>
              <a:rPr lang="sl-SI" altLang="sl-SI" sz="1600" b="1"/>
              <a:t>	</a:t>
            </a:r>
            <a:r>
              <a:rPr lang="sl-SI" altLang="sl-SI" sz="1400" b="1"/>
              <a:t>SLIKA: SPREMINJANJE KONC. REAKTANTOV IN PRODUKTOV V ODVISNOSTI OD ČASA.</a:t>
            </a:r>
          </a:p>
          <a:p>
            <a:pPr>
              <a:lnSpc>
                <a:spcPct val="80000"/>
              </a:lnSpc>
              <a:buFontTx/>
              <a:buNone/>
            </a:pPr>
            <a:endParaRPr lang="sl-SI" altLang="sl-SI" sz="1400" b="1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2405B8E9-A2FB-4581-B63E-810BCEA49191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7538" y="2060575"/>
            <a:ext cx="1079500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170091AC-75AA-4363-9D86-6059862DEAC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56100" y="2276475"/>
            <a:ext cx="1008063" cy="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6925C2D6-1072-4B46-A73C-FE5C9D0601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08275"/>
            <a:ext cx="6072187" cy="304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3F97E23-3C85-4E34-9F7D-8BA89492E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sl-SI" altLang="sl-SI" sz="3200" b="1"/>
              <a:t>OBOJESMERNOST ALI REVERZIBILNOST REAKCIJE</a:t>
            </a:r>
          </a:p>
        </p:txBody>
      </p:sp>
      <p:sp>
        <p:nvSpPr>
          <p:cNvPr id="7171" name="AutoShape 3">
            <a:extLst>
              <a:ext uri="{FF2B5EF4-FFF2-40B4-BE49-F238E27FC236}">
                <a16:creationId xmlns:a16="http://schemas.microsoft.com/office/drawing/2014/main" id="{E997D87B-047E-4F9B-A98B-AB15EDBD77BD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r>
              <a:rPr lang="sl-SI" altLang="sl-SI" sz="2800"/>
              <a:t>Didušikov oksid N</a:t>
            </a:r>
            <a:r>
              <a:rPr lang="sl-SI" altLang="sl-SI" sz="2800" baseline="-25000"/>
              <a:t>2</a:t>
            </a:r>
            <a:r>
              <a:rPr lang="sl-SI" altLang="sl-SI" sz="2800"/>
              <a:t>O</a:t>
            </a:r>
            <a:r>
              <a:rPr lang="sl-SI" altLang="sl-SI" sz="2800" baseline="-25000"/>
              <a:t>4</a:t>
            </a:r>
            <a:r>
              <a:rPr lang="sl-SI" altLang="sl-SI" sz="2800"/>
              <a:t> pri 25</a:t>
            </a:r>
            <a:r>
              <a:rPr lang="sl-SI" altLang="sl-SI" sz="2800" baseline="30000"/>
              <a:t>o</a:t>
            </a:r>
            <a:r>
              <a:rPr lang="sl-SI" altLang="sl-SI" sz="2800"/>
              <a:t>C delno razpade v dušikov dioksid NO</a:t>
            </a:r>
            <a:r>
              <a:rPr lang="sl-SI" altLang="sl-SI" sz="2800" baseline="-25000"/>
              <a:t>2</a:t>
            </a:r>
            <a:r>
              <a:rPr lang="sl-SI" altLang="sl-SI" sz="2800"/>
              <a:t>.</a:t>
            </a:r>
          </a:p>
          <a:p>
            <a:pPr>
              <a:buFontTx/>
              <a:buNone/>
            </a:pPr>
            <a:r>
              <a:rPr lang="sl-SI" altLang="sl-SI" sz="2800"/>
              <a:t>             </a:t>
            </a:r>
            <a:r>
              <a:rPr lang="sl-SI" altLang="sl-SI" b="1">
                <a:solidFill>
                  <a:srgbClr val="CC0000"/>
                </a:solidFill>
              </a:rPr>
              <a:t>N</a:t>
            </a:r>
            <a:r>
              <a:rPr lang="sl-SI" altLang="sl-SI" b="1" baseline="-25000">
                <a:solidFill>
                  <a:srgbClr val="CC0000"/>
                </a:solidFill>
              </a:rPr>
              <a:t>2</a:t>
            </a:r>
            <a:r>
              <a:rPr lang="sl-SI" altLang="sl-SI" b="1">
                <a:solidFill>
                  <a:srgbClr val="CC0000"/>
                </a:solidFill>
              </a:rPr>
              <a:t>O</a:t>
            </a:r>
            <a:r>
              <a:rPr lang="sl-SI" altLang="sl-SI" b="1" baseline="-25000">
                <a:solidFill>
                  <a:srgbClr val="CC0000"/>
                </a:solidFill>
              </a:rPr>
              <a:t>4</a:t>
            </a:r>
            <a:r>
              <a:rPr lang="sl-SI" altLang="sl-SI" b="1">
                <a:solidFill>
                  <a:srgbClr val="CC0000"/>
                </a:solidFill>
              </a:rPr>
              <a:t>                 2 NO</a:t>
            </a:r>
            <a:r>
              <a:rPr lang="sl-SI" altLang="sl-SI" b="1" baseline="-25000">
                <a:solidFill>
                  <a:srgbClr val="CC0000"/>
                </a:solidFill>
              </a:rPr>
              <a:t>2</a:t>
            </a:r>
            <a:endParaRPr lang="sl-SI" altLang="sl-SI" b="1">
              <a:solidFill>
                <a:srgbClr val="CC0000"/>
              </a:solidFill>
            </a:endParaRPr>
          </a:p>
          <a:p>
            <a:pPr lvl="4">
              <a:buFontTx/>
              <a:buNone/>
            </a:pPr>
            <a:endParaRPr lang="sl-SI" altLang="sl-SI"/>
          </a:p>
        </p:txBody>
      </p:sp>
      <p:pic>
        <p:nvPicPr>
          <p:cNvPr id="7172" name="Picture 4">
            <a:extLst>
              <a:ext uri="{FF2B5EF4-FFF2-40B4-BE49-F238E27FC236}">
                <a16:creationId xmlns:a16="http://schemas.microsoft.com/office/drawing/2014/main" id="{035D5681-B180-4DEE-B0E4-E1922A9FB3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997200"/>
            <a:ext cx="7056437" cy="338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Line 5">
            <a:extLst>
              <a:ext uri="{FF2B5EF4-FFF2-40B4-BE49-F238E27FC236}">
                <a16:creationId xmlns:a16="http://schemas.microsoft.com/office/drawing/2014/main" id="{35470FAA-6B20-4109-8C2A-AC5602F5E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2565400"/>
            <a:ext cx="10795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7174" name="Line 6">
            <a:extLst>
              <a:ext uri="{FF2B5EF4-FFF2-40B4-BE49-F238E27FC236}">
                <a16:creationId xmlns:a16="http://schemas.microsoft.com/office/drawing/2014/main" id="{00CD87AA-C6F5-410E-A9AB-4FFEB78BECD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3575" y="2708275"/>
            <a:ext cx="1008063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A5589EF-8080-4233-ABE7-93689144E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920038" cy="720725"/>
          </a:xfrm>
        </p:spPr>
        <p:txBody>
          <a:bodyPr/>
          <a:lstStyle/>
          <a:p>
            <a:r>
              <a:rPr lang="sl-SI" altLang="sl-SI" sz="3600" b="1"/>
              <a:t>ZAKON O VPLIVU KONCENTRACIJ</a:t>
            </a:r>
          </a:p>
        </p:txBody>
      </p:sp>
      <p:sp>
        <p:nvSpPr>
          <p:cNvPr id="8195" name="AutoShape 3">
            <a:extLst>
              <a:ext uri="{FF2B5EF4-FFF2-40B4-BE49-F238E27FC236}">
                <a16:creationId xmlns:a16="http://schemas.microsoft.com/office/drawing/2014/main" id="{F6AAEBB0-0D62-400A-BDA3-36C17917FA19}"/>
              </a:ext>
            </a:extLst>
          </p:cNvPr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r>
              <a:rPr lang="sl-SI" altLang="sl-SI" sz="2800"/>
              <a:t>Množine ali koncentracije reaktantov in produktov niso enake, če so bile v reakcijski zmesi na začetku različne množine ali koncentracije reaktantov in produktov.</a:t>
            </a:r>
          </a:p>
          <a:p>
            <a:r>
              <a:rPr lang="sl-SI" altLang="sl-SI" sz="2800"/>
              <a:t>V štiri posode s prostornino 1 L damo  različne množine H</a:t>
            </a:r>
            <a:r>
              <a:rPr lang="sl-SI" altLang="sl-SI" sz="2800" baseline="-25000"/>
              <a:t>2</a:t>
            </a:r>
            <a:r>
              <a:rPr lang="sl-SI" altLang="sl-SI" sz="2800"/>
              <a:t>, I</a:t>
            </a:r>
            <a:r>
              <a:rPr lang="sl-SI" altLang="sl-SI" sz="2800" baseline="-25000"/>
              <a:t>2</a:t>
            </a:r>
            <a:r>
              <a:rPr lang="sl-SI" altLang="sl-SI" sz="2800"/>
              <a:t> in HI. </a:t>
            </a:r>
            <a:r>
              <a:rPr lang="sl-SI" altLang="sl-SI" sz="2800" b="1"/>
              <a:t>Posode segrejemo na 400</a:t>
            </a:r>
            <a:r>
              <a:rPr lang="sl-SI" altLang="sl-SI" sz="2800" b="1" baseline="30000"/>
              <a:t>o</a:t>
            </a:r>
            <a:r>
              <a:rPr lang="sl-SI" altLang="sl-SI" sz="2800" b="1"/>
              <a:t>C</a:t>
            </a:r>
            <a:r>
              <a:rPr lang="sl-SI" altLang="sl-SI" sz="2800"/>
              <a:t>, barva reakcijske zmesi se spreminja, dokler ni doseženo ravnotežje.</a:t>
            </a:r>
          </a:p>
          <a:p>
            <a:pPr>
              <a:buFontTx/>
              <a:buNone/>
            </a:pPr>
            <a:endParaRPr lang="sl-SI" altLang="sl-SI" sz="900"/>
          </a:p>
          <a:p>
            <a:pPr>
              <a:buFontTx/>
              <a:buNone/>
            </a:pPr>
            <a:r>
              <a:rPr lang="sl-SI" altLang="sl-SI" sz="2800"/>
              <a:t>	</a:t>
            </a:r>
            <a:r>
              <a:rPr lang="sl-SI" altLang="sl-SI" sz="2800" b="1"/>
              <a:t>H</a:t>
            </a:r>
            <a:r>
              <a:rPr lang="sl-SI" altLang="sl-SI" sz="2800" b="1" baseline="-25000"/>
              <a:t>2</a:t>
            </a:r>
            <a:r>
              <a:rPr lang="sl-SI" altLang="sl-SI" sz="2800" b="1"/>
              <a:t>(g) + I</a:t>
            </a:r>
            <a:r>
              <a:rPr lang="sl-SI" altLang="sl-SI" sz="2800" b="1" baseline="-25000"/>
              <a:t>2</a:t>
            </a:r>
            <a:r>
              <a:rPr lang="sl-SI" altLang="sl-SI" sz="2800" b="1"/>
              <a:t>(g)		  2HI(g)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0BCF3F43-D5DD-488C-9614-F0C676D8A2E2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3575" y="5229225"/>
            <a:ext cx="8620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C556D9E0-BAF0-4765-BAE4-04A868C16B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03575" y="5445125"/>
            <a:ext cx="790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A58259B-3166-4C95-BB07-0FA8736426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sl-SI" altLang="sl-SI" sz="3600" b="1"/>
              <a:t>ZAKON O VPLIVU KONCENTRACIJ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4B96A94-A0C9-488E-A906-996374D50C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sl-SI" altLang="sl-SI" sz="2000" b="1"/>
              <a:t>Večje ali manjše koncentracije posameznih snovi v reakcijski zmesi vplivajo na koncentracije teh snovi v ravnotežju.</a:t>
            </a:r>
          </a:p>
          <a:p>
            <a:pPr>
              <a:buFontTx/>
              <a:buNone/>
            </a:pPr>
            <a:endParaRPr lang="sl-SI" altLang="sl-SI" sz="2000" b="1"/>
          </a:p>
        </p:txBody>
      </p:sp>
      <p:pic>
        <p:nvPicPr>
          <p:cNvPr id="9222" name="Picture 6">
            <a:extLst>
              <a:ext uri="{FF2B5EF4-FFF2-40B4-BE49-F238E27FC236}">
                <a16:creationId xmlns:a16="http://schemas.microsoft.com/office/drawing/2014/main" id="{2EC924D5-8C6A-46FD-AEC1-0D67411B8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060575"/>
            <a:ext cx="72009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112E883-68AB-4B0A-9486-E2783BC095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sl-SI" altLang="sl-SI" sz="3600" b="1"/>
              <a:t>ZAKON O VPLIVU KONCENTRACIJ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86C1E26-B8EC-44D4-A218-9ECEA28A4A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Za vse reverzibilne reakcije velja:</a:t>
            </a:r>
          </a:p>
          <a:p>
            <a:pPr>
              <a:buFontTx/>
              <a:buNone/>
            </a:pPr>
            <a:endParaRPr lang="sl-SI" altLang="sl-SI"/>
          </a:p>
          <a:p>
            <a:pPr>
              <a:buFontTx/>
              <a:buNone/>
            </a:pPr>
            <a:r>
              <a:rPr lang="sl-SI" altLang="sl-SI"/>
              <a:t>	</a:t>
            </a:r>
            <a:r>
              <a:rPr lang="sl-SI" altLang="sl-SI" b="1">
                <a:solidFill>
                  <a:srgbClr val="CC0000"/>
                </a:solidFill>
              </a:rPr>
              <a:t>RAZMERJE MED ZMNOŽKOM RAVNOTEŽNIH KONCENTRACIJ PRODUKTOV IN ZMNOŽKOM RAVNOTEŽNIH KONCENTRACIJ REAKTANTOV JE PRI DOLOČENI TEMPERATURI KONSTANTNO</a:t>
            </a:r>
            <a:r>
              <a:rPr lang="sl-SI" altLang="sl-SI">
                <a:solidFill>
                  <a:srgbClr val="CC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0E15566-1F47-440C-8DAA-87BDAA5463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3600" b="1"/>
              <a:t>ZAKON O VPLIVU KONCENTRACIJ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6BEDF3F-6965-47D1-B234-5559C26F8C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525963"/>
          </a:xfrm>
        </p:spPr>
        <p:txBody>
          <a:bodyPr/>
          <a:lstStyle/>
          <a:p>
            <a:r>
              <a:rPr lang="sl-SI" altLang="sl-SI" b="1">
                <a:solidFill>
                  <a:srgbClr val="CC0000"/>
                </a:solidFill>
              </a:rPr>
              <a:t>Splošno:     2A + B		C + 3D</a:t>
            </a:r>
          </a:p>
          <a:p>
            <a:endParaRPr lang="sl-SI" altLang="sl-SI" sz="1600"/>
          </a:p>
          <a:p>
            <a:pPr lvl="1">
              <a:buFontTx/>
              <a:buNone/>
            </a:pPr>
            <a:r>
              <a:rPr lang="sl-SI" altLang="sl-SI"/>
              <a:t>        </a:t>
            </a:r>
            <a:r>
              <a:rPr lang="en-US" altLang="sl-SI" b="1">
                <a:cs typeface="Arial" panose="020B0604020202020204" pitchFamily="34" charset="0"/>
              </a:rPr>
              <a:t>[</a:t>
            </a:r>
            <a:r>
              <a:rPr lang="sl-SI" altLang="sl-SI"/>
              <a:t> </a:t>
            </a:r>
            <a:r>
              <a:rPr lang="sl-SI" altLang="sl-SI" b="1"/>
              <a:t>C</a:t>
            </a:r>
            <a:r>
              <a:rPr lang="sl-SI" altLang="sl-SI"/>
              <a:t> </a:t>
            </a:r>
            <a:r>
              <a:rPr lang="en-US" altLang="sl-SI" b="1">
                <a:cs typeface="Arial" panose="020B0604020202020204" pitchFamily="34" charset="0"/>
              </a:rPr>
              <a:t>]</a:t>
            </a:r>
            <a:r>
              <a:rPr lang="sl-SI" altLang="sl-SI" b="1">
                <a:cs typeface="Arial" panose="020B0604020202020204" pitchFamily="34" charset="0"/>
              </a:rPr>
              <a:t> * </a:t>
            </a:r>
            <a:r>
              <a:rPr lang="en-US" altLang="sl-SI" b="1">
                <a:cs typeface="Arial" panose="020B0604020202020204" pitchFamily="34" charset="0"/>
              </a:rPr>
              <a:t>[</a:t>
            </a:r>
            <a:r>
              <a:rPr lang="sl-SI" altLang="sl-SI" b="1">
                <a:cs typeface="Arial" panose="020B0604020202020204" pitchFamily="34" charset="0"/>
              </a:rPr>
              <a:t> D </a:t>
            </a:r>
            <a:r>
              <a:rPr lang="en-US" altLang="sl-SI" b="1">
                <a:cs typeface="Arial" panose="020B0604020202020204" pitchFamily="34" charset="0"/>
              </a:rPr>
              <a:t>] </a:t>
            </a:r>
            <a:r>
              <a:rPr lang="sl-SI" altLang="sl-SI" b="1" baseline="30000">
                <a:cs typeface="Arial" panose="020B0604020202020204" pitchFamily="34" charset="0"/>
              </a:rPr>
              <a:t>3</a:t>
            </a:r>
            <a:endParaRPr lang="sl-SI" altLang="sl-SI"/>
          </a:p>
          <a:p>
            <a:pPr lvl="1">
              <a:buFontTx/>
              <a:buNone/>
            </a:pPr>
            <a:r>
              <a:rPr lang="sl-SI" altLang="sl-SI" sz="3200"/>
              <a:t>K=                         </a:t>
            </a:r>
            <a:r>
              <a:rPr lang="en-US" altLang="sl-SI">
                <a:cs typeface="Arial" panose="020B0604020202020204" pitchFamily="34" charset="0"/>
              </a:rPr>
              <a:t>[</a:t>
            </a:r>
            <a:r>
              <a:rPr lang="sl-SI" altLang="sl-SI">
                <a:cs typeface="Arial" panose="020B0604020202020204" pitchFamily="34" charset="0"/>
              </a:rPr>
              <a:t>  </a:t>
            </a:r>
            <a:r>
              <a:rPr lang="en-US" altLang="sl-SI">
                <a:cs typeface="Arial" panose="020B0604020202020204" pitchFamily="34" charset="0"/>
              </a:rPr>
              <a:t>]</a:t>
            </a:r>
            <a:r>
              <a:rPr lang="sl-SI" altLang="sl-SI">
                <a:cs typeface="Arial" panose="020B0604020202020204" pitchFamily="34" charset="0"/>
              </a:rPr>
              <a:t> ali C</a:t>
            </a:r>
            <a:r>
              <a:rPr lang="sl-SI" altLang="sl-SI" baseline="-25000">
                <a:cs typeface="Arial" panose="020B0604020202020204" pitchFamily="34" charset="0"/>
              </a:rPr>
              <a:t>R</a:t>
            </a:r>
            <a:r>
              <a:rPr lang="sl-SI" altLang="sl-SI">
                <a:cs typeface="Arial" panose="020B0604020202020204" pitchFamily="34" charset="0"/>
              </a:rPr>
              <a:t>: ravnotežne konc.</a:t>
            </a:r>
            <a:endParaRPr lang="sl-SI" altLang="sl-SI"/>
          </a:p>
          <a:p>
            <a:pPr lvl="1">
              <a:buFontTx/>
              <a:buNone/>
            </a:pPr>
            <a:r>
              <a:rPr lang="sl-SI" altLang="sl-SI"/>
              <a:t>          </a:t>
            </a:r>
            <a:r>
              <a:rPr lang="en-US" altLang="sl-SI" b="1">
                <a:cs typeface="Arial" panose="020B0604020202020204" pitchFamily="34" charset="0"/>
              </a:rPr>
              <a:t>[</a:t>
            </a:r>
            <a:r>
              <a:rPr lang="sl-SI" altLang="sl-SI" b="1">
                <a:cs typeface="Arial" panose="020B0604020202020204" pitchFamily="34" charset="0"/>
              </a:rPr>
              <a:t> A</a:t>
            </a:r>
            <a:r>
              <a:rPr lang="sl-SI" altLang="sl-SI"/>
              <a:t> </a:t>
            </a:r>
            <a:r>
              <a:rPr lang="en-US" altLang="sl-SI" b="1">
                <a:cs typeface="Arial" panose="020B0604020202020204" pitchFamily="34" charset="0"/>
              </a:rPr>
              <a:t>]</a:t>
            </a:r>
            <a:r>
              <a:rPr lang="sl-SI" altLang="sl-SI" b="1" baseline="30000">
                <a:cs typeface="Arial" panose="020B0604020202020204" pitchFamily="34" charset="0"/>
              </a:rPr>
              <a:t>2</a:t>
            </a:r>
            <a:r>
              <a:rPr lang="en-US" altLang="sl-SI" b="1">
                <a:cs typeface="Arial" panose="020B0604020202020204" pitchFamily="34" charset="0"/>
              </a:rPr>
              <a:t> </a:t>
            </a:r>
            <a:r>
              <a:rPr lang="sl-SI" altLang="sl-SI" b="1">
                <a:cs typeface="Arial" panose="020B0604020202020204" pitchFamily="34" charset="0"/>
              </a:rPr>
              <a:t>* </a:t>
            </a:r>
            <a:r>
              <a:rPr lang="en-US" altLang="sl-SI" b="1">
                <a:cs typeface="Arial" panose="020B0604020202020204" pitchFamily="34" charset="0"/>
              </a:rPr>
              <a:t>[</a:t>
            </a:r>
            <a:r>
              <a:rPr lang="sl-SI" altLang="sl-SI" b="1">
                <a:cs typeface="Arial" panose="020B0604020202020204" pitchFamily="34" charset="0"/>
              </a:rPr>
              <a:t> B </a:t>
            </a:r>
            <a:r>
              <a:rPr lang="en-US" altLang="sl-SI" b="1">
                <a:cs typeface="Arial" panose="020B0604020202020204" pitchFamily="34" charset="0"/>
              </a:rPr>
              <a:t>]</a:t>
            </a:r>
            <a:endParaRPr lang="sl-SI" altLang="sl-SI" b="1" baseline="30000">
              <a:cs typeface="Arial" panose="020B0604020202020204" pitchFamily="34" charset="0"/>
            </a:endParaRPr>
          </a:p>
          <a:p>
            <a:pPr lvl="1">
              <a:buFontTx/>
              <a:buNone/>
            </a:pPr>
            <a:endParaRPr lang="sl-SI" altLang="sl-SI" b="1" baseline="30000">
              <a:cs typeface="Arial" panose="020B0604020202020204" pitchFamily="34" charset="0"/>
            </a:endParaRPr>
          </a:p>
          <a:p>
            <a:pPr lvl="1">
              <a:buFontTx/>
              <a:buNone/>
            </a:pPr>
            <a:endParaRPr lang="sl-SI" altLang="sl-SI" b="1" baseline="30000">
              <a:cs typeface="Arial" panose="020B0604020202020204" pitchFamily="34" charset="0"/>
            </a:endParaRPr>
          </a:p>
          <a:p>
            <a:pPr lvl="1">
              <a:buFontTx/>
              <a:buNone/>
            </a:pPr>
            <a:r>
              <a:rPr lang="sl-SI" altLang="sl-SI" sz="3000" b="1">
                <a:solidFill>
                  <a:srgbClr val="CC0000"/>
                </a:solidFill>
                <a:cs typeface="Arial" panose="020B0604020202020204" pitchFamily="34" charset="0"/>
              </a:rPr>
              <a:t>K: konstanta ravnotežja pri določeni temp.</a:t>
            </a: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25EABC12-DCD0-4CB2-9CEB-6A887688A5C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643438" y="1989138"/>
            <a:ext cx="8651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3" name="Line 5">
            <a:extLst>
              <a:ext uri="{FF2B5EF4-FFF2-40B4-BE49-F238E27FC236}">
                <a16:creationId xmlns:a16="http://schemas.microsoft.com/office/drawing/2014/main" id="{03A4A19B-C448-4B16-AD08-4553E4D5AC4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43438" y="1844675"/>
            <a:ext cx="8620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4" name="Line 6">
            <a:extLst>
              <a:ext uri="{FF2B5EF4-FFF2-40B4-BE49-F238E27FC236}">
                <a16:creationId xmlns:a16="http://schemas.microsoft.com/office/drawing/2014/main" id="{57C2EAC2-B59B-421F-A629-06E6ED3F1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6375" y="3284538"/>
            <a:ext cx="20875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02E6A3FC-C8D1-40EB-B9CA-E6275ACFEE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349500"/>
            <a:ext cx="3168650" cy="1943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l-SI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832</Words>
  <Application>Microsoft Office PowerPoint</Application>
  <PresentationFormat>On-screen Show (4:3)</PresentationFormat>
  <Paragraphs>217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Wingdings</vt:lpstr>
      <vt:lpstr>Privzeti načrt</vt:lpstr>
      <vt:lpstr>KEMIJSKO RAVNOTEŽJE </vt:lpstr>
      <vt:lpstr>DINAMIČNO RAVNOTEŽJE</vt:lpstr>
      <vt:lpstr>KEMIJSKO RAVNOTEŽJE</vt:lpstr>
      <vt:lpstr>KEMIJSKO RAVNOTEŽJE</vt:lpstr>
      <vt:lpstr>OBOJESMERNOST ALI REVERZIBILNOST REAKCIJE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ZAKON O VPLIVU KONCENTRACIJ</vt:lpstr>
      <vt:lpstr>IZRAČUN RAVNOTEŽNIH KONCENTRACIJ: </vt:lpstr>
      <vt:lpstr>ZAKON O VPLIVU KONCENTRACIJ Vsako ravnotežno reakcijo lahko zapišemo na dva načina: </vt:lpstr>
      <vt:lpstr>VPLIVI NA KEMIJSKO RAVNOTEŽJE</vt:lpstr>
      <vt:lpstr>VPLIVI NA KEMIJSKO RAVNOTEŽJE Vpliv spremembe koncentracij reaktantov  in produktov</vt:lpstr>
      <vt:lpstr>VPLIVI NA KEMIJSKO RAVNOTEŽJE Vpliv spremembe temperature Sprememba temperature vpliva različno glede na eksotermne ali endotermne reakcije.</vt:lpstr>
      <vt:lpstr>VPLIVI NA KEMIJSKO RAVNOTEŽJE Vpliv spremembe temperature Sprememba temperature vpliva različno glede na eksotermne ali endotermne reakcije.</vt:lpstr>
      <vt:lpstr>VPLIVI NA KEMIJSKO RAVNOTEŽJE Vpliv spremembe tlaka (pri plinastih   reakcijah)</vt:lpstr>
      <vt:lpstr>VPLIVI NA KEMIJSKO RAVNOTEŽJE</vt:lpstr>
      <vt:lpstr>VPLIVI NA KEMIJSKO RAVNOTEŽJE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2019-07-04T09:52:03Z</dcterms:created>
  <dcterms:modified xsi:type="dcterms:W3CDTF">2019-07-04T09:52:03Z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