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73" r:id="rId8"/>
    <p:sldId id="262" r:id="rId9"/>
    <p:sldId id="263" r:id="rId10"/>
    <p:sldId id="264" r:id="rId11"/>
    <p:sldId id="265" r:id="rId12"/>
    <p:sldId id="266" r:id="rId13"/>
    <p:sldId id="274" r:id="rId14"/>
    <p:sldId id="267" r:id="rId15"/>
    <p:sldId id="277" r:id="rId16"/>
    <p:sldId id="268" r:id="rId17"/>
    <p:sldId id="269" r:id="rId18"/>
    <p:sldId id="278" r:id="rId19"/>
    <p:sldId id="270" r:id="rId20"/>
    <p:sldId id="276" r:id="rId21"/>
    <p:sldId id="275" r:id="rId2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60D5CEA-0EEC-4744-883C-408CB567DE2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B3A8A41-4B1E-43E8-B773-D1BD3C98366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26BE4EC-BFC5-4F3D-886B-8A8733ABA1A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A709F20-250C-433E-B1F0-7D6A0238C3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950624C-DB91-46FD-8206-E1095C6594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7DD7EA-5ABF-4A8E-85DF-8624BEC85F9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CCF3B-3126-4CFB-960D-824D1A988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89EFA-E9AE-4059-ACD1-39A644F32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F41F6-80FA-4540-835D-CB30B248C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CB4B3-CEFC-4DF9-8A42-63DC769B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42D78-A95A-47BA-B348-4C2920DC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63AC5-3D58-422D-816D-ECCCFCB1C5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627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6C4D8B-38C2-42AF-B9AE-DECE362D6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0BD3DC-9846-4AB8-94BA-A0A593362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62CD8-6BE5-4D95-B0D6-836C1C17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FB741-8BBF-4697-B93F-00438E31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6DF83-7002-40B8-B1DB-DD451DEDD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30C87-ABE2-4D89-9C00-0B7D478EB9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1196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DF0A-C96F-4F12-A096-9E803636B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743A9-C92E-4152-B796-6B838064FB6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9794D-3FF1-489C-965E-4EF674166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433DC-78E4-43AB-BA82-346CEE864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E3C0D-EC0D-4DBA-BC4D-A11625FE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BDFCE-1594-4ABB-9B18-DD51469D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41EEA3-E1BE-4C8F-B27F-4EF2A9B81C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1659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D1728E-0764-4274-9E68-527EC3EF45F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3A025B-0006-4E20-AC3B-B2856225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379E88-FE7E-4252-A348-9F06E254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18ABF-1860-4722-A777-5B095465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7992A-7159-4C12-A4A5-4046F7D1D8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18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9F958-4E21-463E-8A02-049A2F610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A5CC2-DFF6-4A6D-B7BC-16A80EDC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F6870-52AB-4277-B782-71B1CBE8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639BC-7BBB-4AA0-A8E5-0395F0A76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9315E-2EFA-4A0C-BCC2-2A31516D8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A0AB5-22D1-41D7-8920-9E861CB93A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930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ABA7E-8A4C-4ADA-80BF-7186F52C5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F8DAE-402B-46AE-8E87-169903246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E5706-B94F-46BD-939F-85910D74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7F5C6-4C0A-428D-9C96-D61FCB84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76643-5E2C-48E5-BBAE-BF366DF4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BB2EB-1652-4A7C-AB95-801953AAB3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1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51C56-4240-44B5-A9C3-BC982BD5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F725C-32AB-4A46-BAF0-B9E8996F8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4D282-0C06-406E-97B1-F3804544B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E65FD-0241-4273-A208-B39D91322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BA3145-FC5C-4754-8670-DCA2D20D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95A72-19CB-4AA0-B5DE-3EF9E5A72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7E0B1-6F2E-4FB2-8E5D-A8DA9DC895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74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CAD9-1226-4EF7-A0C6-B70A44E16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0DD9D-4565-4284-935E-F76F6461D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77326-A744-43AF-8689-962402D48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D4AB47-C3AE-49D0-BAEB-B6B467FF4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1351A7-E1D9-456E-AA1C-0A05E4020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4CB8A5-B000-4B48-AA19-DC621E27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C35B04-F273-4C9C-BCCE-652C6BC9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8A4853-378D-43A2-BE15-0E2369F9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18010-D458-490B-BF8E-17F6B9F2D4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428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4D336-05B6-42C4-BFE1-D019F8E4C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5DE669-068B-4176-B9D9-663C39470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48937-96F7-4296-9A12-C50AA723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F1158-3EFD-44A9-A1E5-A8EEFDD6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C799B-E2A4-498A-9E3D-F759892EF5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7055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BE5EA-E0E2-4B29-A0B4-D7BAD7D42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CDABF-7DDB-4944-81C6-7C7D9A87E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B7C99-0487-4D87-B9C8-EC021D100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EF514-F491-4E43-90AF-EFB5A66B02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5956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39D34-F4C9-4838-B413-4E7EBB3AF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8F2FE-98CF-4A04-9BDD-3047DF350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FD7CD-BA79-41A3-B9CD-F4BF4CD11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4CB03-79B7-4082-9887-31B63988C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AB750-434F-42E1-B11A-151A6F9D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E065C-88FF-44E3-9955-BE35E3F2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FD642-BBD2-4367-AED2-54F5DFAE1A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629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73E2A-9C0E-4876-8F52-62DCE586E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A2CB2F-7D07-48FB-944F-A17F913A8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DE339-F3C3-43F0-82E7-783DB2241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B7D17-3ACD-4694-B07E-5D626FB50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97E4B-BBE1-42F5-BBE8-365F2025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9A95B-ECFE-406F-BA68-D77F58943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D379B-A8AA-4CDB-B7B2-5A46302703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475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68EB232-4690-4ECB-ABB6-8FCC0A16F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67242-BAA8-44F2-BF57-4A3FA6199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F9AC6C1-C80E-4714-BD4F-E3DA26170B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3A87AD3-D765-439A-AEA4-3C47B3126A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3D8C25B-7E6E-492A-ADDD-D3109125CE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DB6A39D8-92D7-4D9B-AC9E-9963A3FEC44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99C8BD-E4A5-4E62-A9CD-792BECCC09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4724400"/>
            <a:ext cx="6400800" cy="1752600"/>
          </a:xfrm>
        </p:spPr>
        <p:txBody>
          <a:bodyPr/>
          <a:lstStyle/>
          <a:p>
            <a:r>
              <a:rPr lang="sl-SI" altLang="sl-SI">
                <a:solidFill>
                  <a:schemeClr val="folHlink"/>
                </a:solidFill>
                <a:latin typeface="Arial" panose="020B0604020202020204" pitchFamily="34" charset="0"/>
              </a:rPr>
              <a:t>Avtor: </a:t>
            </a:r>
          </a:p>
          <a:p>
            <a:r>
              <a:rPr lang="sl-SI" altLang="sl-SI">
                <a:solidFill>
                  <a:schemeClr val="folHlink"/>
                </a:solidFill>
                <a:latin typeface="Arial" panose="020B0604020202020204" pitchFamily="34" charset="0"/>
              </a:rPr>
              <a:t>Mentor:</a:t>
            </a:r>
          </a:p>
          <a:p>
            <a:r>
              <a:rPr lang="sl-SI" altLang="sl-SI">
                <a:solidFill>
                  <a:schemeClr val="folHlink"/>
                </a:solidFill>
                <a:latin typeface="Arial" panose="020B0604020202020204" pitchFamily="34" charset="0"/>
              </a:rPr>
              <a:t>Razred:</a:t>
            </a:r>
          </a:p>
          <a:p>
            <a:endParaRPr lang="sl-SI" altLang="sl-SI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C6F45443-151D-4B7D-964D-6A0ED40450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1125538"/>
            <a:ext cx="6335712" cy="2247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KISIK</a:t>
            </a:r>
          </a:p>
        </p:txBody>
      </p:sp>
      <p:sp>
        <p:nvSpPr>
          <p:cNvPr id="2055" name="WordArt 7">
            <a:extLst>
              <a:ext uri="{FF2B5EF4-FFF2-40B4-BE49-F238E27FC236}">
                <a16:creationId xmlns:a16="http://schemas.microsoft.com/office/drawing/2014/main" id="{8F4B7E37-943D-4A95-AD1B-E67D286904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95513" y="3357563"/>
            <a:ext cx="5111750" cy="800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sl-SI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njegove spojine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05340CD7-7362-4D3C-906B-D3DAF20E5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r>
              <a:rPr lang="sl-SI" altLang="sl-SI"/>
              <a:t>Pri razkroju oksidov, nitratov in peroksidov: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sl-SI" altLang="sl-SI"/>
              <a:t>HgO --&gt; Hg + ½ O</a:t>
            </a:r>
            <a:r>
              <a:rPr lang="sl-SI" altLang="sl-SI" baseline="-25000"/>
              <a:t>2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sl-SI" altLang="sl-SI"/>
              <a:t>KNO</a:t>
            </a:r>
            <a:r>
              <a:rPr lang="sl-SI" altLang="sl-SI" baseline="-25000"/>
              <a:t>3</a:t>
            </a:r>
            <a:r>
              <a:rPr lang="sl-SI" altLang="sl-SI"/>
              <a:t> --&gt; KNO</a:t>
            </a:r>
            <a:r>
              <a:rPr lang="sl-SI" altLang="sl-SI" baseline="-25000"/>
              <a:t>2</a:t>
            </a:r>
            <a:r>
              <a:rPr lang="sl-SI" altLang="sl-SI"/>
              <a:t>  + ½ O</a:t>
            </a:r>
            <a:r>
              <a:rPr lang="sl-SI" altLang="sl-SI" baseline="-25000"/>
              <a:t>2</a:t>
            </a:r>
            <a:r>
              <a:rPr lang="sl-SI" altLang="sl-SI"/>
              <a:t> (pri 700°C )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sl-SI" altLang="sl-SI"/>
              <a:t>2BaO</a:t>
            </a:r>
            <a:r>
              <a:rPr lang="sl-SI" altLang="sl-SI" baseline="-25000"/>
              <a:t>2</a:t>
            </a:r>
            <a:r>
              <a:rPr lang="sl-SI" altLang="sl-SI"/>
              <a:t> --&gt; 2BaO + O</a:t>
            </a:r>
            <a:r>
              <a:rPr lang="sl-SI" altLang="sl-SI" baseline="-25000"/>
              <a:t>2</a:t>
            </a:r>
            <a:r>
              <a:rPr lang="sl-SI" altLang="sl-SI"/>
              <a:t>  (pri 500°C ) </a:t>
            </a:r>
          </a:p>
          <a:p>
            <a:pPr algn="ctr"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Termični razkroj vode na kisik in vodik</a:t>
            </a:r>
          </a:p>
          <a:p>
            <a:r>
              <a:rPr lang="sl-SI" altLang="sl-SI"/>
              <a:t>Kisik pridobivajo tudi z elektrolizo vode, kot stranski produkt pridobivanja.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1F78A7B-E0CA-4188-A600-81048D065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815975"/>
          </a:xfrm>
        </p:spPr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Uporaba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764EAEC-4B8A-4AE5-82B9-EC8066E3A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616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/>
              <a:t>Kisik sodeluje v biokemijskih procesih v organizmu, je življenskega pomena za rastline in živali. Količina kisika je v atomsferi stalna po zaslugi vzpostavljenega obtoka kisika; pri dihanju se porablja, pri fotosintezi pa se sprošča.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V železarstvu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V kemijski industriji se uporablja za oksidacijo amoniaka, pridobivanje dušikove(V) kisline, sintezo vodikovega peroksida,  oksidacijo žveplovega dioksida v žveplov trioksid ali v žveplovo (VI) kislino.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Za varjenje in rezanje kovin, za dihalne aparate, za pogon raket, za mnoge procese v kemijski tehnologiji.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01BCEF1-4A13-4403-B1C7-C42387613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Spojine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2834AFC-9146-4AE7-94C2-78DF0D34E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0403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Kisik O</a:t>
            </a:r>
            <a:r>
              <a:rPr lang="sl-SI" altLang="sl-SI" sz="2800" baseline="-25000"/>
              <a:t>2</a:t>
            </a:r>
            <a:r>
              <a:rPr lang="sl-SI" altLang="sl-SI" sz="2800"/>
              <a:t> reagira skoraj z vsemi elementi in pri tem tvori okside. Reakcije z drugimi elementi so eksotermne – snovi v kisiku gorijo. 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Spajanje s kisikom je bistveni del procesa dihanja, gnitja, trohnjenja in korozije.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V posplošeni obliki omenjamo bazične in kisle okside. Prvi tvorijo soli s kislinami, drugi tvorijo soli z bazami.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Najbolj poznan oksid je vodikov oksid ali voda (H</a:t>
            </a:r>
            <a:r>
              <a:rPr lang="sl-SI" altLang="sl-SI" sz="2800" baseline="-25000"/>
              <a:t>2</a:t>
            </a:r>
            <a:r>
              <a:rPr lang="sl-SI" altLang="sl-SI" sz="2800"/>
              <a:t>O)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 Z dušikom tvori mnoge dušikove okside (N</a:t>
            </a:r>
            <a:r>
              <a:rPr lang="sl-SI" altLang="sl-SI" sz="2800" baseline="-25000"/>
              <a:t>x</a:t>
            </a:r>
            <a:r>
              <a:rPr lang="sl-SI" altLang="sl-SI" sz="2800"/>
              <a:t>O</a:t>
            </a:r>
            <a:r>
              <a:rPr lang="sl-SI" altLang="sl-SI" sz="2800" baseline="-25000"/>
              <a:t>y</a:t>
            </a:r>
            <a:r>
              <a:rPr lang="sl-SI" altLang="sl-SI" sz="2800"/>
              <a:t>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159D15CB-239D-494A-A911-7C3406FAE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30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/>
              <a:t>Prav tako tudi s kovinami (železovi oksidi- Fe</a:t>
            </a:r>
            <a:r>
              <a:rPr lang="sl-SI" altLang="sl-SI" sz="2800" baseline="-25000"/>
              <a:t>2</a:t>
            </a:r>
            <a:r>
              <a:rPr lang="sl-SI" altLang="sl-SI" sz="2800"/>
              <a:t>O</a:t>
            </a:r>
            <a:r>
              <a:rPr lang="sl-SI" altLang="sl-SI" sz="2800" baseline="-25000"/>
              <a:t>3</a:t>
            </a:r>
            <a:r>
              <a:rPr lang="sl-SI" altLang="sl-SI" sz="2800"/>
              <a:t> ali rja) 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Pomembni molekuli sta tudi O</a:t>
            </a:r>
            <a:r>
              <a:rPr lang="sl-SI" altLang="sl-SI" sz="2800" baseline="-25000"/>
              <a:t>2 </a:t>
            </a:r>
            <a:r>
              <a:rPr lang="sl-SI" altLang="sl-SI" sz="2800"/>
              <a:t>(molekularni kisik) in  O</a:t>
            </a:r>
            <a:r>
              <a:rPr lang="sl-SI" altLang="sl-SI" sz="2800" baseline="-25000"/>
              <a:t>3</a:t>
            </a:r>
            <a:r>
              <a:rPr lang="sl-SI" altLang="sl-SI" sz="2800"/>
              <a:t> (ozon).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Z ogljikom tvori pomembne organske spojine: 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ogljikov dioksid (CO</a:t>
            </a:r>
            <a:r>
              <a:rPr lang="sl-SI" altLang="sl-SI" sz="2400" baseline="-25000"/>
              <a:t>2</a:t>
            </a:r>
            <a:r>
              <a:rPr lang="sl-SI" altLang="sl-SI" sz="2400"/>
              <a:t>)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alkoholi (R-OH) 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aldehidi (R-CHO)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ketoni (R-CO-R)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etri (R-O-R)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estri (R-COO-R)</a:t>
            </a:r>
          </a:p>
          <a:p>
            <a:pPr lvl="1">
              <a:lnSpc>
                <a:spcPct val="80000"/>
              </a:lnSpc>
            </a:pPr>
            <a:r>
              <a:rPr lang="sl-SI" altLang="sl-SI" sz="2400"/>
              <a:t>karboksilne kisline (R-COOH)</a:t>
            </a:r>
          </a:p>
          <a:p>
            <a:pPr>
              <a:lnSpc>
                <a:spcPct val="80000"/>
              </a:lnSpc>
            </a:pPr>
            <a:r>
              <a:rPr lang="sl-SI" altLang="sl-SI" sz="2800"/>
              <a:t>Najpomembnejša kisikova spojina pa je voda.</a:t>
            </a:r>
          </a:p>
          <a:p>
            <a:pPr>
              <a:lnSpc>
                <a:spcPct val="80000"/>
              </a:lnSpc>
            </a:pPr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FA04F62-2D04-46D7-8C3F-E09BC95B73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15975"/>
          </a:xfrm>
        </p:spPr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Ozon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61E0561-206A-4FF2-A1AC-8B3AB6702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300"/>
              <a:t>Ozon - (O</a:t>
            </a:r>
            <a:r>
              <a:rPr lang="sl-SI" altLang="sl-SI" sz="2300" baseline="-25000"/>
              <a:t>3</a:t>
            </a:r>
            <a:r>
              <a:rPr lang="sl-SI" altLang="sl-SI" sz="2300"/>
              <a:t>) - je modifikacija kisika, sestavljena iz treh molekul kisika - trikisik </a:t>
            </a:r>
          </a:p>
          <a:p>
            <a:pPr>
              <a:lnSpc>
                <a:spcPct val="80000"/>
              </a:lnSpc>
            </a:pPr>
            <a:r>
              <a:rPr lang="sl-SI" altLang="sl-SI" sz="2300"/>
              <a:t> Svetlo moder plin z močnim, značilno "električnim" vonjem, nestabilen in pri segrevanju eksplodira.</a:t>
            </a:r>
          </a:p>
          <a:p>
            <a:pPr>
              <a:lnSpc>
                <a:spcPct val="80000"/>
              </a:lnSpc>
            </a:pPr>
            <a:r>
              <a:rPr lang="sl-SI" altLang="sl-SI" sz="2300"/>
              <a:t>Natane v kisiku ali zraku ob temni razelektritvi in pri osvetljevanju z ultravijolično svetlobo (višinsko sonce):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300"/>
              <a:t>    3 O</a:t>
            </a:r>
            <a:r>
              <a:rPr lang="sl-SI" altLang="sl-SI" sz="2300" baseline="-25000"/>
              <a:t>2</a:t>
            </a:r>
            <a:r>
              <a:rPr lang="sl-SI" altLang="sl-SI" sz="2300"/>
              <a:t> --&gt; 2 O</a:t>
            </a:r>
            <a:r>
              <a:rPr lang="sl-SI" altLang="sl-SI" sz="2300" baseline="-25000"/>
              <a:t>3</a:t>
            </a:r>
            <a:r>
              <a:rPr lang="sl-SI" altLang="sl-SI" sz="2300"/>
              <a:t> . Nastaja tudi ob izločanju kisika na anodi pri elektrolizi žveplove(VI) kisline.</a:t>
            </a:r>
          </a:p>
          <a:p>
            <a:pPr>
              <a:lnSpc>
                <a:spcPct val="80000"/>
              </a:lnSpc>
            </a:pPr>
            <a:r>
              <a:rPr lang="sl-SI" altLang="sl-SI" sz="2300"/>
              <a:t>Uporablja se za dezinfekcijo pitne vode in zraka v bolnišnicah, za razstrupljevanje industrijskih vod, je močan oksidant in oksidira organske spojine, kovine in ione.</a:t>
            </a:r>
          </a:p>
          <a:p>
            <a:pPr>
              <a:lnSpc>
                <a:spcPct val="80000"/>
              </a:lnSpc>
            </a:pPr>
            <a:r>
              <a:rPr lang="sl-SI" altLang="sl-SI" sz="2300"/>
              <a:t>V stratosferi (zgornje plasti atomsfere) nastaja pod vplivom sončnih žarkov majhna količina ozona - ozonska plast - varuje zemljo pred škodljivim žarčenjem iz vesolja.</a:t>
            </a:r>
          </a:p>
          <a:p>
            <a:pPr>
              <a:lnSpc>
                <a:spcPct val="80000"/>
              </a:lnSpc>
            </a:pPr>
            <a:r>
              <a:rPr lang="sl-SI" altLang="sl-SI" sz="2300"/>
              <a:t>Zaradi onesnaževanja se ozonska plast tanjša – ponekod so že nastale ozonske luknje.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5" name="Group 15">
            <a:extLst>
              <a:ext uri="{FF2B5EF4-FFF2-40B4-BE49-F238E27FC236}">
                <a16:creationId xmlns:a16="http://schemas.microsoft.com/office/drawing/2014/main" id="{02D3B46E-F5C3-40E0-A373-F7403570EBD9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549275"/>
            <a:ext cx="8461375" cy="5715000"/>
            <a:chOff x="249" y="346"/>
            <a:chExt cx="5330" cy="3600"/>
          </a:xfrm>
        </p:grpSpPr>
        <p:pic>
          <p:nvPicPr>
            <p:cNvPr id="40967" name="Picture 7" descr="ozon2">
              <a:extLst>
                <a:ext uri="{FF2B5EF4-FFF2-40B4-BE49-F238E27FC236}">
                  <a16:creationId xmlns:a16="http://schemas.microsoft.com/office/drawing/2014/main" id="{709073B3-BA7E-4973-B11B-40C22B4591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346"/>
              <a:ext cx="3360" cy="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0969" name="Line 9">
              <a:extLst>
                <a:ext uri="{FF2B5EF4-FFF2-40B4-BE49-F238E27FC236}">
                  <a16:creationId xmlns:a16="http://schemas.microsoft.com/office/drawing/2014/main" id="{44345E88-DE57-45B4-939A-F2385FD30A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5" y="709"/>
              <a:ext cx="1044" cy="4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0970" name="Text Box 10">
              <a:extLst>
                <a:ext uri="{FF2B5EF4-FFF2-40B4-BE49-F238E27FC236}">
                  <a16:creationId xmlns:a16="http://schemas.microsoft.com/office/drawing/2014/main" id="{FE60202B-0588-456F-8DEC-E44CCCD09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4" y="527"/>
              <a:ext cx="15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400"/>
                <a:t>OZONSKA PLAST</a:t>
              </a:r>
            </a:p>
          </p:txBody>
        </p:sp>
        <p:sp>
          <p:nvSpPr>
            <p:cNvPr id="40971" name="Line 11">
              <a:extLst>
                <a:ext uri="{FF2B5EF4-FFF2-40B4-BE49-F238E27FC236}">
                  <a16:creationId xmlns:a16="http://schemas.microsoft.com/office/drawing/2014/main" id="{74E2AD5F-EE4D-4AAF-A143-4459368FCB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8" y="845"/>
              <a:ext cx="816" cy="19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0972" name="Line 12">
              <a:extLst>
                <a:ext uri="{FF2B5EF4-FFF2-40B4-BE49-F238E27FC236}">
                  <a16:creationId xmlns:a16="http://schemas.microsoft.com/office/drawing/2014/main" id="{F43AE6FF-2C76-4AB5-954D-6FBC9C9861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7" y="754"/>
              <a:ext cx="3447" cy="172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5A70BCC-8C48-4E36-B7AD-D58AADA8C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Vodikov peroksid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F77B071-AF88-4BD2-B4C7-C2721C2A3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Vodikov peroksid - (H</a:t>
            </a:r>
            <a:r>
              <a:rPr lang="sl-SI" altLang="sl-SI" sz="2800" baseline="-25000"/>
              <a:t>2</a:t>
            </a:r>
            <a:r>
              <a:rPr lang="sl-SI" altLang="sl-SI" sz="2800"/>
              <a:t>O</a:t>
            </a:r>
            <a:r>
              <a:rPr lang="sl-SI" altLang="sl-SI" sz="2800" baseline="-25000"/>
              <a:t>2</a:t>
            </a:r>
            <a:r>
              <a:rPr lang="sl-SI" altLang="sl-SI" sz="2800"/>
              <a:t>) </a:t>
            </a:r>
          </a:p>
          <a:p>
            <a:r>
              <a:rPr lang="sl-SI" altLang="sl-SI" sz="2800"/>
              <a:t> Brezvoden je bledo moder, oljnat in zelo eksploziven; je močan oksidant in se uporablja za beljenje (bombaž, lasje) in kot dezinfekcijsko sredstvo ter sestavina raketnih pogonskih goriv.</a:t>
            </a:r>
          </a:p>
          <a:p>
            <a:r>
              <a:rPr lang="sl-SI" altLang="sl-SI" sz="2800"/>
              <a:t>Pridobivamo pa ga lahko iz barijevega peroksida in žveplove(VI) kisline ali z elektrolizo srednje koncentrirane žveplove(VI) kisline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DC17F23-B160-44FF-9F1B-4E5C3EC8D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Voda - </a:t>
            </a:r>
            <a:r>
              <a:rPr lang="sl-SI" altLang="sl-SI" sz="4600">
                <a:solidFill>
                  <a:schemeClr val="folHlink"/>
                </a:solidFill>
              </a:rPr>
              <a:t>H</a:t>
            </a:r>
            <a:r>
              <a:rPr lang="sl-SI" altLang="sl-SI" sz="4600" baseline="-25000">
                <a:solidFill>
                  <a:schemeClr val="folHlink"/>
                </a:solidFill>
              </a:rPr>
              <a:t>2</a:t>
            </a:r>
            <a:r>
              <a:rPr lang="sl-SI" altLang="sl-SI" sz="4600">
                <a:solidFill>
                  <a:schemeClr val="folHlink"/>
                </a:solidFill>
              </a:rPr>
              <a:t>O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7CBF2B9-64DB-4666-A7D6-EE86E94B5D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403225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Pokriva ¾ zemeljske površine in ima odločilno vlogo v rastlinskem in živalskem svetu (človekovo telo vsebuje 60 - 70 % vode, nekatere vrste sadja pa več kot 90%). Ozračje sprejme do 4% vode in jo spet odda v tekoči obliki (npr. dež) ali trdni (npr. sneg). Kemijsko pa je vezana v številnih mineralih kot kristalna voda.</a:t>
            </a:r>
          </a:p>
        </p:txBody>
      </p:sp>
      <p:pic>
        <p:nvPicPr>
          <p:cNvPr id="21511" name="Picture 7" descr="pitna-voda-5">
            <a:extLst>
              <a:ext uri="{FF2B5EF4-FFF2-40B4-BE49-F238E27FC236}">
                <a16:creationId xmlns:a16="http://schemas.microsoft.com/office/drawing/2014/main" id="{5E3CC5A8-061F-4034-A4AC-88F01A2DE62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2349500"/>
            <a:ext cx="3375025" cy="3863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>
            <a:extLst>
              <a:ext uri="{FF2B5EF4-FFF2-40B4-BE49-F238E27FC236}">
                <a16:creationId xmlns:a16="http://schemas.microsoft.com/office/drawing/2014/main" id="{0D30CAC1-B199-4B07-BD89-2D25D20725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0"/>
            <a:ext cx="4608513" cy="659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Molekule vode se med seboj povezujejo z vodikovimi vezmi, zato ima višje vrelišče in tališče kot spojine s podobno molsko maso. Pri normalnem zračnem tlaku vre pri 100°C, pri 0°C pa se strdi v led. Pri sobni temperaturije tekočina. Ker je voda pri 4˚C gostejša od ledu, led plava na njeni površini, zato voda zmrzuje od zgoraj navzdol. 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Je zelo dobro polarno topilo za mnoge snovi (raztaplja skoraj vse ionske in polarne snovi). Zaradi svoje velike specifične toplote predstavlja v naravi velik toplotni rezervoar, ki blaži močna nihanja temperature.</a:t>
            </a:r>
          </a:p>
          <a:p>
            <a:pPr>
              <a:lnSpc>
                <a:spcPct val="90000"/>
              </a:lnSpc>
            </a:pPr>
            <a:endParaRPr lang="sl-SI" altLang="sl-SI" sz="2400"/>
          </a:p>
        </p:txBody>
      </p:sp>
      <p:pic>
        <p:nvPicPr>
          <p:cNvPr id="43016" name="Picture 8" descr="pipa">
            <a:extLst>
              <a:ext uri="{FF2B5EF4-FFF2-40B4-BE49-F238E27FC236}">
                <a16:creationId xmlns:a16="http://schemas.microsoft.com/office/drawing/2014/main" id="{8395F549-515E-4781-92AD-4A37D72B302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692150"/>
            <a:ext cx="4051300" cy="5399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961245E4-5DEE-464D-A02E-4FC3F43D3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119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/>
              <a:t>Je brezbarvna, v debelejših plasti modrikasta tekočina brez vonja in okusa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Je zelo obstojna spojina. Pri 2000˚C razpade je ~2% vode elementa vodik in kisik: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/>
              <a:t> 2 H</a:t>
            </a:r>
            <a:r>
              <a:rPr lang="sl-SI" altLang="sl-SI" sz="2400" baseline="-25000"/>
              <a:t>2</a:t>
            </a:r>
            <a:r>
              <a:rPr lang="sl-SI" altLang="sl-SI" sz="2400"/>
              <a:t>O --&gt; 2 H</a:t>
            </a:r>
            <a:r>
              <a:rPr lang="sl-SI" altLang="sl-SI" sz="2400" baseline="-25000"/>
              <a:t>2</a:t>
            </a:r>
            <a:r>
              <a:rPr lang="sl-SI" altLang="sl-SI" sz="2400"/>
              <a:t> + O</a:t>
            </a:r>
            <a:r>
              <a:rPr lang="sl-SI" altLang="sl-SI" sz="2400" baseline="-25000"/>
              <a:t>2</a:t>
            </a:r>
            <a:r>
              <a:rPr lang="sl-SI" altLang="sl-SI" sz="2400"/>
              <a:t> 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Dnevna potreba po vodi znaša pri odraslem človeku 35g na 1kg telesne teže, poleg tega pa jo človek uporablja tudi za svoje higienske potrebe. V industriji se uporablja za ogrevanje in hlajenje obratov. Je najpomembnejše topilo v anorganski kemiji in služi za prenos snovi v živih organizmih (osmoza).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Voda je topilo tudi v živih bitjih – krvna plazma (vodna raztopina raznih snovi).</a:t>
            </a:r>
          </a:p>
          <a:p>
            <a:pPr>
              <a:lnSpc>
                <a:spcPct val="80000"/>
              </a:lnSpc>
            </a:pPr>
            <a:r>
              <a:rPr lang="sl-SI" altLang="sl-SI" sz="2400"/>
              <a:t>Naravna voda je vselej onesnažena. Deževnica in sneg vsebujeta prah, kisik, dušik, ogljikov dioksid in v sledovih amonijev nitrat. Voda iz izvirov, rečna voda in podtalnica vsebuje od 0.01 do 0.2% raztopljenih snovi, npr. kalcijeve in magnezijeve soli, ki povzročajo trdoto vode. Morska voda vsebuje tudi do 3.5% raztopljenih soli.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0C33EF2-F16F-48FA-AD32-E0D6ACA3E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Splošne lastnosti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347A923-311D-4A54-B732-D1A842EAD9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Simbol - O </a:t>
            </a:r>
          </a:p>
          <a:p>
            <a:r>
              <a:rPr lang="sl-SI" altLang="sl-SI" sz="2800"/>
              <a:t>Slovensko / Lat. ime: kisik / Oxygen</a:t>
            </a:r>
          </a:p>
          <a:p>
            <a:r>
              <a:rPr lang="sl-SI" altLang="sl-SI" sz="2800"/>
              <a:t>Vrstno število 8</a:t>
            </a:r>
          </a:p>
          <a:p>
            <a:r>
              <a:rPr lang="sl-SI" altLang="sl-SI" sz="2800"/>
              <a:t>Molska masa 16 g/mol</a:t>
            </a:r>
          </a:p>
        </p:txBody>
      </p:sp>
      <p:pic>
        <p:nvPicPr>
          <p:cNvPr id="6148" name="Picture 4" descr="008">
            <a:extLst>
              <a:ext uri="{FF2B5EF4-FFF2-40B4-BE49-F238E27FC236}">
                <a16:creationId xmlns:a16="http://schemas.microsoft.com/office/drawing/2014/main" id="{1688D8A8-37F4-49ED-B896-75A4B1110D1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3068638"/>
            <a:ext cx="2028825" cy="2009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FE92FE9-FEC9-4B88-9C7C-3F578962AA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221163"/>
            <a:ext cx="8229600" cy="1947862"/>
          </a:xfrm>
        </p:spPr>
        <p:txBody>
          <a:bodyPr/>
          <a:lstStyle/>
          <a:p>
            <a:r>
              <a:rPr lang="sl-SI" altLang="sl-SI" sz="3200">
                <a:solidFill>
                  <a:schemeClr val="folHlink"/>
                </a:solidFill>
              </a:rPr>
              <a:t>Pitna voda je bistvena za življenje zato moramo paziti nanjo in jo smotrno uporabljati.</a:t>
            </a:r>
            <a:br>
              <a:rPr lang="sl-SI" altLang="sl-SI" sz="3200">
                <a:solidFill>
                  <a:schemeClr val="folHlink"/>
                </a:solidFill>
              </a:rPr>
            </a:br>
            <a:endParaRPr lang="sl-SI" altLang="sl-SI" sz="3200">
              <a:solidFill>
                <a:schemeClr val="folHlink"/>
              </a:solidFill>
            </a:endParaRPr>
          </a:p>
        </p:txBody>
      </p:sp>
      <p:grpSp>
        <p:nvGrpSpPr>
          <p:cNvPr id="38922" name="Group 10">
            <a:extLst>
              <a:ext uri="{FF2B5EF4-FFF2-40B4-BE49-F238E27FC236}">
                <a16:creationId xmlns:a16="http://schemas.microsoft.com/office/drawing/2014/main" id="{2E9F4B01-6D8F-4DB0-A69A-38E3A52FA29F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549275"/>
            <a:ext cx="6315075" cy="3275013"/>
            <a:chOff x="975" y="346"/>
            <a:chExt cx="3978" cy="2063"/>
          </a:xfrm>
        </p:grpSpPr>
        <p:pic>
          <p:nvPicPr>
            <p:cNvPr id="38919" name="Picture 7" descr="zemlja">
              <a:extLst>
                <a:ext uri="{FF2B5EF4-FFF2-40B4-BE49-F238E27FC236}">
                  <a16:creationId xmlns:a16="http://schemas.microsoft.com/office/drawing/2014/main" id="{42D089FE-09BC-452C-9D62-1EBF1E16D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46"/>
              <a:ext cx="2073" cy="2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8921" name="Text Box 9">
              <a:extLst>
                <a:ext uri="{FF2B5EF4-FFF2-40B4-BE49-F238E27FC236}">
                  <a16:creationId xmlns:a16="http://schemas.microsoft.com/office/drawing/2014/main" id="{47A7417A-1489-43DA-944C-7B8255D58E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527"/>
              <a:ext cx="1497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sl-SI" altLang="sl-SI" sz="2400"/>
                <a:t>Na zemeljski površini je: 97.4 % morske vode, 2.6% sladke vode in le </a:t>
              </a:r>
              <a:r>
                <a:rPr lang="sl-SI" altLang="sl-SI" sz="2400" u="sng"/>
                <a:t>0.26 % pitne vode.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F6001D7-0D1A-4B5D-AC42-2FD61F697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425634B-5691-446D-8F1B-855A32EDA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dirty="0"/>
              <a:t>http://sl.wikipedia.org </a:t>
            </a:r>
          </a:p>
          <a:p>
            <a:pPr>
              <a:lnSpc>
                <a:spcPct val="90000"/>
              </a:lnSpc>
            </a:pPr>
            <a:r>
              <a:rPr lang="sl-SI" altLang="sl-SI" dirty="0"/>
              <a:t>http://www.minet.si/kemija</a:t>
            </a:r>
          </a:p>
          <a:p>
            <a:pPr>
              <a:lnSpc>
                <a:spcPct val="90000"/>
              </a:lnSpc>
            </a:pPr>
            <a:r>
              <a:rPr lang="sl-SI" altLang="sl-SI" dirty="0"/>
              <a:t>http://vsebine.svarog.org/periodni_sistem/elementi/008.htm </a:t>
            </a:r>
          </a:p>
          <a:p>
            <a:pPr>
              <a:lnSpc>
                <a:spcPct val="90000"/>
              </a:lnSpc>
            </a:pPr>
            <a:r>
              <a:rPr lang="sl-SI" altLang="sl-SI" dirty="0"/>
              <a:t>http://members.tripod.com/~abcde01/Periodni/O.html </a:t>
            </a:r>
          </a:p>
          <a:p>
            <a:pPr>
              <a:lnSpc>
                <a:spcPct val="90000"/>
              </a:lnSpc>
            </a:pPr>
            <a:r>
              <a:rPr lang="sl-SI" altLang="sl-SI" dirty="0"/>
              <a:t>Kemija za gimnazije 2 - učbenik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/>
              <a:t> </a:t>
            </a:r>
            <a:endParaRPr lang="sl-SI" alt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7BDBDD7C-D65D-4DC8-A18C-F619649815F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412875"/>
            <a:ext cx="7777162" cy="5761038"/>
          </a:xfrm>
        </p:spPr>
        <p:txBody>
          <a:bodyPr/>
          <a:lstStyle/>
          <a:p>
            <a:r>
              <a:rPr lang="sl-SI" altLang="sl-SI" sz="2800"/>
              <a:t>Agregatno stanje: plin</a:t>
            </a:r>
          </a:p>
          <a:p>
            <a:r>
              <a:rPr lang="sl-SI" altLang="sl-SI" sz="2800"/>
              <a:t>Opis izgleda: Pri normalnih pogojih je dvoatomni (O</a:t>
            </a:r>
            <a:r>
              <a:rPr lang="sl-SI" altLang="sl-SI" sz="2800" baseline="-25000"/>
              <a:t>2</a:t>
            </a:r>
            <a:r>
              <a:rPr lang="sl-SI" altLang="sl-SI" sz="2800"/>
              <a:t>) , brezbarvni nevnetljiv plin, utekočinjen je modra tekočina, trdna oblika je temno modre barve.</a:t>
            </a:r>
          </a:p>
          <a:p>
            <a:r>
              <a:rPr lang="sl-SI" altLang="sl-SI" sz="2800"/>
              <a:t>Kisik se v periodnem sistemu nahaja v VI. skupini in 2. periodi.</a:t>
            </a:r>
          </a:p>
          <a:p>
            <a:r>
              <a:rPr lang="sl-SI" altLang="sl-SI" sz="2800"/>
              <a:t>Spada med nekovine.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F229B8AE-7583-413D-BB5E-0F321E91E12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sl-SI" altLang="sl-SI" sz="2800"/>
          </a:p>
          <a:p>
            <a:pPr>
              <a:buFont typeface="Wingdings" panose="05000000000000000000" pitchFamily="2" charset="2"/>
              <a:buNone/>
            </a:pPr>
            <a:endParaRPr lang="sl-SI" altLang="sl-SI" sz="2800"/>
          </a:p>
          <a:p>
            <a:endParaRPr lang="sl-SI" altLang="sl-SI" sz="2800"/>
          </a:p>
        </p:txBody>
      </p:sp>
      <p:pic>
        <p:nvPicPr>
          <p:cNvPr id="9220" name="Picture 4" descr="Periodni sist">
            <a:extLst>
              <a:ext uri="{FF2B5EF4-FFF2-40B4-BE49-F238E27FC236}">
                <a16:creationId xmlns:a16="http://schemas.microsoft.com/office/drawing/2014/main" id="{47322701-B936-4920-964F-895FF504035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692150"/>
            <a:ext cx="8686800" cy="5675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C272C03-9136-4B5B-9691-CA02F3C79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371600"/>
          </a:xfrm>
        </p:spPr>
        <p:txBody>
          <a:bodyPr/>
          <a:lstStyle/>
          <a:p>
            <a:r>
              <a:rPr lang="sl-SI" altLang="sl-SI" sz="3600">
                <a:solidFill>
                  <a:schemeClr val="folHlink"/>
                </a:solidFill>
              </a:rPr>
              <a:t>Fizikalne lastnosti: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1B6C71D-2B72-4C22-8D69-7F53AC744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2233612"/>
          </a:xfrm>
        </p:spPr>
        <p:txBody>
          <a:bodyPr/>
          <a:lstStyle/>
          <a:p>
            <a:pPr lvl="1"/>
            <a:r>
              <a:rPr lang="sl-SI" altLang="sl-SI"/>
              <a:t>Gostota	1.429 g/L (pri 273 K)</a:t>
            </a:r>
          </a:p>
          <a:p>
            <a:pPr lvl="1"/>
            <a:r>
              <a:rPr lang="sl-SI" altLang="sl-SI"/>
              <a:t>Tališče		54.8 K</a:t>
            </a:r>
          </a:p>
          <a:p>
            <a:pPr lvl="1"/>
            <a:r>
              <a:rPr lang="sl-SI" altLang="sl-SI"/>
              <a:t>Vrelišče	90.188 K</a:t>
            </a:r>
          </a:p>
          <a:p>
            <a:pPr lvl="1"/>
            <a:r>
              <a:rPr lang="sl-SI" altLang="sl-SI"/>
              <a:t>Entalpija uparevanja	3.4109 kJ/mol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FFEBFED0-4D10-4119-8826-77DACF46A0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620713"/>
            <a:ext cx="8147050" cy="24479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3600">
                <a:solidFill>
                  <a:schemeClr val="folHlink"/>
                </a:solidFill>
              </a:rPr>
              <a:t>Kemijske in strukturne lastnosti:</a:t>
            </a:r>
          </a:p>
          <a:p>
            <a:pPr lvl="1"/>
            <a:r>
              <a:rPr lang="sl-SI" altLang="sl-SI" sz="3200"/>
              <a:t>Kristalna struktura:	Kubična</a:t>
            </a:r>
          </a:p>
          <a:p>
            <a:r>
              <a:rPr lang="sl-SI" altLang="sl-SI"/>
              <a:t>Oksidacijsko število	- 2 </a:t>
            </a:r>
          </a:p>
          <a:p>
            <a:r>
              <a:rPr lang="sl-SI" altLang="sl-SI"/>
              <a:t>Elektronska konfiguracija	1s</a:t>
            </a:r>
            <a:r>
              <a:rPr lang="sl-SI" altLang="sl-SI" baseline="30000"/>
              <a:t>2</a:t>
            </a:r>
            <a:r>
              <a:rPr lang="sl-SI" altLang="sl-SI"/>
              <a:t>, 2s</a:t>
            </a:r>
            <a:r>
              <a:rPr lang="sl-SI" altLang="sl-SI" baseline="30000"/>
              <a:t>2</a:t>
            </a:r>
            <a:r>
              <a:rPr lang="sl-SI" altLang="sl-SI"/>
              <a:t>, 2p</a:t>
            </a:r>
            <a:r>
              <a:rPr lang="sl-SI" altLang="sl-SI" baseline="30000"/>
              <a:t>4</a:t>
            </a:r>
            <a:endParaRPr lang="sl-SI" altLang="sl-SI"/>
          </a:p>
        </p:txBody>
      </p:sp>
      <p:pic>
        <p:nvPicPr>
          <p:cNvPr id="10260" name="Picture 20">
            <a:extLst>
              <a:ext uri="{FF2B5EF4-FFF2-40B4-BE49-F238E27FC236}">
                <a16:creationId xmlns:a16="http://schemas.microsoft.com/office/drawing/2014/main" id="{DF287263-4FCB-49DA-938F-FB97F02621E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3860800"/>
            <a:ext cx="2447925" cy="2205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1230D27-DAB0-4B78-8480-6036DCE3E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Zgodovina elementa :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9DD5297-8795-4E13-8751-A085CFC77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1800225"/>
          </a:xfrm>
        </p:spPr>
        <p:txBody>
          <a:bodyPr/>
          <a:lstStyle/>
          <a:p>
            <a:pPr lvl="1"/>
            <a:r>
              <a:rPr lang="sl-SI" altLang="sl-SI"/>
              <a:t>letnica odkritja : 1774</a:t>
            </a:r>
          </a:p>
          <a:p>
            <a:pPr lvl="1"/>
            <a:r>
              <a:rPr lang="sl-SI" altLang="sl-SI"/>
              <a:t>Scheele &amp; Priestley - neodvisno eden od drugega</a:t>
            </a:r>
          </a:p>
          <a:p>
            <a:endParaRPr lang="sl-SI" altLang="sl-SI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E6BF134-9CAE-4FB5-BA7B-5CEE4EC18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565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sl-SI" altLang="sl-SI">
                <a:solidFill>
                  <a:schemeClr val="folHlink"/>
                </a:solidFill>
              </a:rPr>
              <a:t>Opisne lastnosti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10837334-AE7A-473B-8B41-717CAEB01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789363"/>
            <a:ext cx="8229600" cy="231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sl-SI" altLang="sl-SI"/>
              <a:t>Poznamo dve alotropski modifikaciji:</a:t>
            </a:r>
          </a:p>
          <a:p>
            <a:pPr lvl="1"/>
            <a:r>
              <a:rPr lang="sl-SI" altLang="sl-SI"/>
              <a:t>Dikisik O</a:t>
            </a:r>
            <a:r>
              <a:rPr lang="sl-SI" altLang="sl-SI" baseline="-25000"/>
              <a:t>2</a:t>
            </a:r>
          </a:p>
          <a:p>
            <a:pPr lvl="1"/>
            <a:r>
              <a:rPr lang="sl-SI" altLang="sl-SI"/>
              <a:t>Trikisik O</a:t>
            </a:r>
            <a:r>
              <a:rPr lang="sl-SI" altLang="sl-SI" baseline="-25000"/>
              <a:t>3</a:t>
            </a:r>
            <a:r>
              <a:rPr lang="sl-SI" altLang="sl-SI"/>
              <a:t> (bolj znan kot ozon)</a:t>
            </a:r>
          </a:p>
          <a:p>
            <a:r>
              <a:rPr lang="pl-PL" altLang="sl-SI"/>
              <a:t>Izotopi : </a:t>
            </a:r>
            <a:r>
              <a:rPr lang="pl-PL" altLang="sl-SI" baseline="30000"/>
              <a:t>16</a:t>
            </a:r>
            <a:r>
              <a:rPr lang="pl-PL" altLang="sl-SI"/>
              <a:t>O, </a:t>
            </a:r>
            <a:r>
              <a:rPr lang="pl-PL" altLang="sl-SI" baseline="30000"/>
              <a:t>17</a:t>
            </a:r>
            <a:r>
              <a:rPr lang="pl-PL" altLang="sl-SI"/>
              <a:t>O, </a:t>
            </a:r>
            <a:r>
              <a:rPr lang="pl-PL" altLang="sl-SI" baseline="30000"/>
              <a:t>18</a:t>
            </a:r>
            <a:r>
              <a:rPr lang="pl-PL" altLang="sl-SI"/>
              <a:t>O – stabilni, </a:t>
            </a:r>
            <a:r>
              <a:rPr lang="pl-PL" altLang="sl-SI" baseline="30000"/>
              <a:t>15</a:t>
            </a:r>
            <a:r>
              <a:rPr lang="pl-PL" altLang="sl-SI"/>
              <a:t>O - nestabilen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DA4FA64-499A-465B-925E-E67595EE2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Nahajališče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305D6E0-D098-4764-94A2-98B826CE6E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Najpogostejši element na zemlji</a:t>
            </a:r>
          </a:p>
          <a:p>
            <a:r>
              <a:rPr lang="sl-SI" altLang="sl-SI"/>
              <a:t>Prisoten v zraku ( 20.95 vol.% ; O</a:t>
            </a:r>
            <a:r>
              <a:rPr lang="sl-SI" altLang="sl-SI" baseline="-25000"/>
              <a:t>2</a:t>
            </a:r>
            <a:r>
              <a:rPr lang="sl-SI" altLang="sl-SI"/>
              <a:t>, O</a:t>
            </a:r>
            <a:r>
              <a:rPr lang="sl-SI" altLang="sl-SI" baseline="-25000"/>
              <a:t>3</a:t>
            </a:r>
            <a:r>
              <a:rPr lang="sl-SI" altLang="sl-SI"/>
              <a:t>, CO</a:t>
            </a:r>
            <a:r>
              <a:rPr lang="sl-SI" altLang="sl-SI" baseline="-25000"/>
              <a:t>2</a:t>
            </a:r>
            <a:r>
              <a:rPr lang="sl-SI" altLang="sl-SI"/>
              <a:t>, NO, SO</a:t>
            </a:r>
            <a:r>
              <a:rPr lang="sl-SI" altLang="sl-SI" baseline="-25000"/>
              <a:t>2</a:t>
            </a:r>
            <a:r>
              <a:rPr lang="sl-SI" altLang="sl-SI"/>
              <a:t>, ...), vodi (H</a:t>
            </a:r>
            <a:r>
              <a:rPr lang="sl-SI" altLang="sl-SI" baseline="-25000"/>
              <a:t>2</a:t>
            </a:r>
            <a:r>
              <a:rPr lang="sl-SI" altLang="sl-SI"/>
              <a:t>O) in v obliki raznih mineralov in rud (karbonati, sulfati, silikati in oksidi različnih kovin)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3A7733E-5BEE-43E1-B205-1CB2D9C8F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folHlink"/>
                </a:solidFill>
              </a:rPr>
              <a:t>Pridobivanje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C87947D-E23B-41BF-86E8-66D04CC50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Industrijsko kisik pridobivajo iz zraka-zrak utekočinijo in potem z destilacijo ločijo dušik od kisika.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 V laboratorijskem merilu – termični razkroj spojin bogatih s kisikom (npr.: KClO</a:t>
            </a:r>
            <a:r>
              <a:rPr lang="sl-SI" altLang="sl-SI" sz="2800" baseline="-25000"/>
              <a:t>3</a:t>
            </a:r>
            <a:r>
              <a:rPr lang="sl-SI" altLang="sl-SI" sz="2800"/>
              <a:t>, KMnO</a:t>
            </a:r>
            <a:r>
              <a:rPr lang="sl-SI" altLang="sl-SI" sz="2800" baseline="-25000"/>
              <a:t>4</a:t>
            </a:r>
            <a:r>
              <a:rPr lang="sl-SI" altLang="sl-SI" sz="2800"/>
              <a:t> in H</a:t>
            </a:r>
            <a:r>
              <a:rPr lang="sl-SI" altLang="sl-SI" sz="2800" baseline="-25000"/>
              <a:t>2</a:t>
            </a:r>
            <a:r>
              <a:rPr lang="sl-SI" altLang="sl-SI" sz="2800"/>
              <a:t>O</a:t>
            </a:r>
            <a:r>
              <a:rPr lang="sl-SI" altLang="sl-SI" sz="2800" baseline="-25000"/>
              <a:t>2</a:t>
            </a:r>
            <a:r>
              <a:rPr lang="sl-SI" altLang="sl-SI" sz="2800"/>
              <a:t> 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KClO</a:t>
            </a:r>
            <a:r>
              <a:rPr lang="sl-SI" altLang="sl-SI" sz="2800" baseline="-25000"/>
              <a:t>3</a:t>
            </a:r>
            <a:r>
              <a:rPr lang="sl-SI" altLang="sl-SI" sz="2800"/>
              <a:t> --&gt; KCl + 3/2 O</a:t>
            </a:r>
            <a:r>
              <a:rPr lang="sl-SI" altLang="sl-SI" sz="2800" baseline="-25000"/>
              <a:t>2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 baseline="-25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/>
              <a:t>2KMnO</a:t>
            </a:r>
            <a:r>
              <a:rPr lang="sl-SI" altLang="sl-SI" sz="2800" baseline="-25000"/>
              <a:t>4</a:t>
            </a:r>
            <a:r>
              <a:rPr lang="sl-SI" altLang="sl-SI" sz="2800"/>
              <a:t> + H</a:t>
            </a:r>
            <a:r>
              <a:rPr lang="sl-SI" altLang="sl-SI" sz="2800" baseline="-25000"/>
              <a:t>2</a:t>
            </a:r>
            <a:r>
              <a:rPr lang="sl-SI" altLang="sl-SI" sz="2800"/>
              <a:t>O</a:t>
            </a:r>
            <a:r>
              <a:rPr lang="sl-SI" altLang="sl-SI" sz="2800" baseline="-25000"/>
              <a:t>2</a:t>
            </a:r>
            <a:r>
              <a:rPr lang="sl-SI" altLang="sl-SI" sz="2800"/>
              <a:t> + 3H</a:t>
            </a:r>
            <a:r>
              <a:rPr lang="sl-SI" altLang="sl-SI" sz="2800" baseline="-25000"/>
              <a:t>2</a:t>
            </a:r>
            <a:r>
              <a:rPr lang="sl-SI" altLang="sl-SI" sz="2800"/>
              <a:t>SO</a:t>
            </a:r>
            <a:r>
              <a:rPr lang="sl-SI" altLang="sl-SI" sz="2800" baseline="-25000"/>
              <a:t>4</a:t>
            </a:r>
            <a:r>
              <a:rPr lang="sl-SI" altLang="sl-SI" sz="2800"/>
              <a:t>  --&gt; 2Mn SO</a:t>
            </a:r>
            <a:r>
              <a:rPr lang="sl-SI" altLang="sl-SI" sz="2800" baseline="-25000"/>
              <a:t>4</a:t>
            </a:r>
            <a:r>
              <a:rPr lang="sl-SI" altLang="sl-SI" sz="2800"/>
              <a:t> + K</a:t>
            </a:r>
            <a:r>
              <a:rPr lang="sl-SI" altLang="sl-SI" sz="2800" baseline="-25000"/>
              <a:t>2</a:t>
            </a:r>
            <a:r>
              <a:rPr lang="sl-SI" altLang="sl-SI" sz="2800"/>
              <a:t>SO</a:t>
            </a:r>
            <a:r>
              <a:rPr lang="sl-SI" altLang="sl-SI" sz="2800" baseline="-25000"/>
              <a:t>4</a:t>
            </a:r>
            <a:r>
              <a:rPr lang="sl-SI" altLang="sl-SI" sz="2800"/>
              <a:t>  + 8 H</a:t>
            </a:r>
            <a:r>
              <a:rPr lang="sl-SI" altLang="sl-SI" sz="2800" baseline="-25000"/>
              <a:t>2</a:t>
            </a:r>
            <a:r>
              <a:rPr lang="sl-SI" altLang="sl-SI" sz="2800"/>
              <a:t>O + 5O</a:t>
            </a:r>
            <a:r>
              <a:rPr lang="sl-SI" altLang="sl-SI" sz="28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1204</Words>
  <Application>Microsoft Office PowerPoint</Application>
  <PresentationFormat>On-screen Show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Tahoma</vt:lpstr>
      <vt:lpstr>Times New Roman</vt:lpstr>
      <vt:lpstr>Wingdings</vt:lpstr>
      <vt:lpstr>Textured</vt:lpstr>
      <vt:lpstr>PowerPoint Presentation</vt:lpstr>
      <vt:lpstr>Splošne lastnosti</vt:lpstr>
      <vt:lpstr>PowerPoint Presentation</vt:lpstr>
      <vt:lpstr>PowerPoint Presentation</vt:lpstr>
      <vt:lpstr>Fizikalne lastnosti:</vt:lpstr>
      <vt:lpstr>PowerPoint Presentation</vt:lpstr>
      <vt:lpstr>Zgodovina elementa :</vt:lpstr>
      <vt:lpstr>Nahajališče</vt:lpstr>
      <vt:lpstr>Pridobivanje</vt:lpstr>
      <vt:lpstr>PowerPoint Presentation</vt:lpstr>
      <vt:lpstr>Uporaba</vt:lpstr>
      <vt:lpstr>Spojine</vt:lpstr>
      <vt:lpstr>PowerPoint Presentation</vt:lpstr>
      <vt:lpstr>Ozon</vt:lpstr>
      <vt:lpstr>PowerPoint Presentation</vt:lpstr>
      <vt:lpstr>Vodikov peroksid</vt:lpstr>
      <vt:lpstr>Voda - H2O</vt:lpstr>
      <vt:lpstr>PowerPoint Presentation</vt:lpstr>
      <vt:lpstr>PowerPoint Presentation</vt:lpstr>
      <vt:lpstr>Pitna voda je bistvena za življenje zato moramo paziti nanjo in jo smotrno uporabljati. 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2019-05-31T08:48:16Z</dcterms:created>
  <dcterms:modified xsi:type="dcterms:W3CDTF">2019-05-31T08:48:16Z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