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56" r:id="rId5"/>
    <p:sldId id="257" r:id="rId6"/>
    <p:sldId id="258" r:id="rId7"/>
    <p:sldId id="263" r:id="rId8"/>
    <p:sldId id="264" r:id="rId9"/>
    <p:sldId id="270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7F0"/>
    <a:srgbClr val="93C0F7"/>
    <a:srgbClr val="FF5353"/>
    <a:srgbClr val="A2FB75"/>
    <a:srgbClr val="B4FAB4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52BDCCB-6E88-4DBE-A810-61438849B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C6C82AC-B3AF-4BB8-A63F-0042E11A01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5D6D31-C539-43DB-97A6-CF1B7BDBAE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C710786-6694-4AF4-828C-4CD92A4C9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917CA0CC-6F28-4768-A937-CAFC5D28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BFB1E8C-04B9-425C-AABC-C74D8D294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6A7D5B1-5254-4980-9A7F-C6C3B970C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F59400-575C-4593-895B-9138ADC62B8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C4EDDE-CCB3-4B56-8587-577369D6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00F0-F7EB-49E2-819C-18229E9B1E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D2ED434-17FB-4A3A-8462-9FC73D3D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69F64AC-C2FB-4A65-93B2-891FB6ED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A151-175A-4BF9-81F2-26CD36F1DF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041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7BA1F07-877F-4180-A628-07283029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477C-48A7-444C-8BB7-8D5E1FBF9F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D6AC28D-D996-468F-8472-7869392B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521C0DE-DB05-4CA7-A425-F0AD86CF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B474-E763-4510-A396-1565928BB9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129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1FDC58F-8BFE-4D91-A648-6FD7E7E2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977F-9A7E-46CF-8EDA-C0729441B7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FAE075C-8629-4C64-94DF-3819A8E4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3B5B9C-EC66-43B6-889B-ABFDA75C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1F6C-D593-41CA-9D10-254AA40D61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079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DA34CD8-008C-4A02-A0C9-BA6A94DD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4EEE-66D4-4607-BF79-941A2564D4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0FA326F-3EAE-4C17-8249-EC7C5DEE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B07BB6-E891-44AA-A4F2-2A3870B5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EA4A-06F9-4467-9EAD-FCB37B2B60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964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D0EC6F2-99E8-40D7-82E7-21541E69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8C62-8560-4306-A71B-145E12494EF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B1CB5E0-4515-40BB-9921-F252D901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2274F25-16B3-4307-AE17-2089D0AB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429D-718F-47BB-90DF-1B58E9363C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746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452F236-52BF-403A-BAFB-74BA6A42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806F-C7EB-45E2-95A1-9ED1937E1D5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7E00863-AC27-4838-8A22-7760A567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3F16B9-60E2-4C7C-A112-7F4C4C4A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E76A2-9104-4843-B47C-E6A8608FF4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53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3E1226C-A5EE-45F0-9CF0-480A9FB8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9BAB-9CA6-45E6-B581-8A5A7EEAE0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88BC245-2CE3-4D0A-BEDF-B4A6C356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1BB11A7-3A4A-43C8-9793-0930EF5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05792-1D3F-420D-ACED-41358BEC9D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745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E17015D2-2411-440B-8147-83E39753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8E5D-DDDF-4919-838D-CC8EBE4C9D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A8FF8CD-27F4-4EA4-BB1B-AD645F35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12B0886-7B47-4E79-9A95-94BB2186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7AC41-E0DA-40F6-92A7-39BCB7D56A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976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8C114A0-DB64-4870-8CC6-25E36C52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1B19-BC80-4C07-972A-EB7FE2BDC9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BFFF357-478C-408D-ACAD-04A3114F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2C80501-428F-46BE-B5AF-19BF3CC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5A055-AAB2-4FCE-AE0B-70AC573756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606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99BD189-B4BE-4353-AB55-EE0817EA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C7A9-16AF-4AB8-A108-1332E438CC3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AED696D-565D-407A-A1D3-90938C3E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EC7CFA0-52AA-463F-96DF-85F2A997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4059-E242-4CE8-B7EB-9269B6A8C9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112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8841A5C-7BDA-4973-8FCA-4EE2515E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FD0-90DA-4186-A254-411D948125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0A75703-40D5-4F46-863A-E1675F28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E59707D-37AD-4FA6-BF39-0521C160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E99E-7E08-4E3C-84D9-86F303925A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16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3A7082F-8ADE-4BBC-AE7B-B54E0D7C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D6EB-8266-46B1-9738-7D46E8A921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ADBF3A-42E3-4978-B68B-EC233EDD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97EBA9A-8809-42E1-B020-89C0EEAE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CDB4-7DA4-4D81-B42C-4808932436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3886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C7C7FE2-1B4E-4C3B-815D-67E5B287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6D76-FC67-4FAE-BF9A-4E2B6BCFE2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F638B07-43AD-4E9D-9018-D163B21C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A50A17C-1B95-46F1-A577-EC19D522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D68F0-6104-4465-8E9E-ED5A8CD72C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354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566682-6357-4DD2-8DC3-974CBBDF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7544-7268-423B-9923-08E8838230D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260DD4E-4A09-4D10-BCCB-644E1A1D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D8CDFC9-2AB5-429B-9C2C-1D0A240D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83FBE-3C57-4EE0-91F8-DDCEDB4D33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867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4B1C827-6C66-45C7-8C96-AA7C20B4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061C-DA0E-4A7B-8097-27120A067C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13DFCAC-9496-4C56-942C-D5BAD905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BB35C41-A78F-4B2B-934F-BD3844EA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3FAC-EE44-4762-A423-81B92058BC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6611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1D5C666-AC43-4CDA-83C1-7D4D87D8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C3E3-165F-45F8-AA6D-BC703B20FB9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7F1624-9967-4F76-B051-8769ED1D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A17320D-E975-4B00-AA46-741F0577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106D-BC83-4FBB-B63C-3C5C077143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4241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D4F9E6F-A008-45DD-A200-B3C860C1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C33E-0AB4-47AD-BE7E-5EE13E6BD0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DBB3BC-7761-4ADF-B252-487341D6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86419E6-3C06-44E5-AA2E-ED41B85F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D688B-05F5-4BD9-9126-AC21B3DE49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2532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E31F867-781E-4A8F-9B15-826B6596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0243-EB30-4EBA-BA11-BCEB7AB039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C5F406C-D8AF-4530-A291-41E1E087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585D64C-F13B-4FC0-A426-B8D38575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F9E2-55E8-4C31-B88E-400C7F000D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394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A328C2F-4B9B-48EB-979A-BD199A15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000A-F6B6-449B-97A1-E1D1CE9BA8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35ED7B2-B353-4872-A1F4-FE355A48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4C0A083-D6A3-4145-AC20-6AD769EF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8C54-8D70-4037-A696-45A734D2ED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392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2AD029D-92DC-4913-B74D-6AD4F597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093D-2498-4912-AA57-F96E761510E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757EDAD-17B3-45A7-A350-AD4B356B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EBE744C-9B48-4DCB-905A-C236C48E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10105-4DE6-4750-9325-5A0E1E94DF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4622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C6A087D-FD03-4E9A-8AA9-2549B552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C064-2900-4682-99A3-F8A4654B4A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E1024D4-FB98-40EE-8AF7-BA0583BA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4F673522-D64C-43DF-A99B-2EAB76ED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8FCC-409F-42CE-AEFD-AE864F8807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227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1446896-2267-4528-B13F-0C9F6C56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0BCC-7B43-4504-8CB3-3F5827462C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763B7C4-0D1D-4491-AA46-E64C9985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C28502C-A26C-41C1-9F53-62DC78BA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4639-4AC7-421C-8E40-261BB969BF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416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2F1BFE-EB8D-446A-9461-F4CEE09A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61B8-297A-41DF-BC72-4C8B5C023C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0C3C568-E7F9-47BC-9E66-20F8F06C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CE3875D-4CA3-4E86-9135-9A4F83BF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4E52-BC27-4B21-989C-DF179307CD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5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F34DD76-F3BA-41B5-AC21-D0FA4467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4D53-8E0B-41CF-BB20-1ACB9AA8315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C066B79-54D8-46B0-83ED-E41A512D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B52B400-C1B0-4F86-833F-1FBF6B00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5218-4D7D-4E95-B258-778EF79ACF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9053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D36816D-B0EA-4A7B-B90D-5A6A1472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E090-6A64-4618-857D-B1B12CAA31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1CAA8DC-52CB-48E2-8693-796ED650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856A500-47D8-4DC4-8DB4-8383B634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132CD-B734-479E-92CF-626833A16F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704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6F8A12-B74F-43FE-A3A7-E959B342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1379-3D7A-42FD-BCD9-7A371F78D9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0927544-976A-4192-882A-C869560E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9276685-AE9A-4FAB-BCD7-A98CCF7B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C16E-765C-4EFF-AC6F-6F31584821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8377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28EC27-F32D-40B7-BAED-B884DB4F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F153-EDB3-4254-B76A-2BC8E2C40F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2FFB118-111E-4FB8-AC2D-B5325BCF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3E41508-C4B8-46CF-8D17-477572EF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8FD68-3EE3-4B78-9E99-8C01BA4941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5477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BFEB40E-29E0-41D7-B482-3606964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C586-412C-45BE-99CC-9764BA888E8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E4D7E59-5469-474F-92C7-8F904AE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533AA2-A4B5-4917-A1C8-2344048E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C3C94-678F-46D9-BD64-AE341088B3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0610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AE9FF48-2353-4202-AF45-CB993EDF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2E0D-33C2-4A2D-B80E-E8AD794F60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F71837F-157D-4530-9347-B7F06819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5F668A4-8BCE-4A4C-B853-37BA3710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B15C-8307-40E2-9E39-46C2F33E80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4308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9F57EE2-4E64-4959-94BD-53055E75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8ED0-F395-42B9-BE5F-D1CE63E21C0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DA7577-5ECF-45E5-A3F8-93EF71B9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B60B1D2-912A-4E69-A3DB-F59605E3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6260-0CC3-4241-81BD-C9D05C6981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765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3FEAB3D-08E5-474E-916C-C7F2EC53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A499-1F8F-45C4-8E27-4B262853DB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07E6F51-0E2B-4C45-BD67-D97CBD64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52FF924-20A7-4EEE-8A2D-91FE121F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DDA1-CDB6-42F5-89F1-BF0D6C9356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5335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281B53D-10CE-415B-B3C2-3BD710A3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76AC-C130-41AA-A55A-0E96B8EE45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51B4AD5-E562-4C63-B392-D2910A85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BEF07F8-990A-4489-9EF8-7F324D78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7F24-3EC8-4278-9AE1-4785CD6F84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569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1F9F1266-8CE0-4AD3-9CA4-EEF5A592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A199-0D07-4C92-BBF8-604687836C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AD12C7D-BFC7-4FC6-8CD9-B62073F3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8F3C335A-E68D-40B6-922F-25090DFF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E29D-8647-4F5C-8E21-7D72F89DDC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668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98C29D8-89ED-42CC-951F-22144057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C43F-17E6-4127-B583-FFA54F1662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7862F2E-E9FA-4741-A92F-B114454E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FF9829A-2253-4BB7-AED6-E2CE42C2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FD011-6C7F-42DA-AE02-6A99227E6B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9535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FFFBCF3-5EAC-45D2-8C86-9619690F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1D18-BD92-4092-9352-6D9CF800E78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CD5ABC5-A5B7-45B8-993C-1DF3D123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8D2BE1F-483A-4F1C-B7DD-F0170EB3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8110-18F3-47A0-A7C9-1158F17349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6463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4CF3024-BE60-4455-A3A9-56ABAE3D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B2FE-85B6-415A-951C-D26D19670B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A3B6AAC-FDCE-4BC0-AEC6-1DF39762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2C79B61-DBF3-4517-94DC-A6445225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68C52-D364-4D57-8FBC-C77341C93C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4294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EECA537-1236-45CA-8FD6-284C54CE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6781-6C64-4D88-8151-D38D65BA2C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542BD6E-6E2A-4AAC-98F5-427A5543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069ED63-51A8-405A-A71E-ABCC9A77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CF1EE-EB79-4DC3-A88A-18137E025E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301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DDFCDF3-727A-4B84-BC2D-2EDFF92D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1F35-B5AD-4FC9-A090-A5716D7BB9E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11FBA5C-D5E1-4FE7-BFCC-8981252A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57B8D72-F012-40FC-A461-EFD55A2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AFDD-45D5-4A41-9921-E74C47D5E8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768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27F6AA8-AE91-4A86-AE79-4024F313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3B5C-B852-4BD1-8D49-F0BFD3DD2C8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3253615-ACC8-44C1-A523-08D5D898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B54C7AC-C979-42CD-BD5D-0831472B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CCA70-61D2-4F04-9751-A369460CE9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55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27A6BA5-4D16-4396-9854-454CAF8C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67A7-966A-4B25-98A0-3CFCE15523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B420E626-B266-461E-B74E-A76D39F1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95021A46-89DA-471D-9D09-3042C70E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0EE44-2361-4A21-A0DD-9FEB9B1735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561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C476861-4267-43F9-A7AA-D334C8BD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9BB2-95A2-4AC9-83A6-C950E91CCC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AF2E3B0-6F3B-40D6-BFC1-10CB169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20998E1-60AB-4C9D-92B4-BEF039B5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657B-3AF6-455D-9E98-7E39379154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340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989CBBBD-73DF-4968-989E-A4DC695E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3FB3-F3E8-4514-87D6-0356A2AC6B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7D75CB33-5352-4902-88DF-7FF1093C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D57FE58-F4D5-403E-B6B6-FBA451C7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08099-7DF6-4F3A-8B6D-CAD5339908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850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36EFDD6-71B7-428C-B7E6-E95A3AFE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6B3A-75A1-4C02-83A8-AFFBC7DE16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7273BA5-3B89-4A32-A329-43C342E4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222D781-38B3-43B8-91AA-5D462542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13E31-70A4-4521-9B58-31046C90E8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950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E705FA0-5F96-46AB-947F-CA3B9B9F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9768-1206-4E3C-8EA0-DA075D1C82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3209E3-4B0F-4BB3-9E26-495D782D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22F675B-53D3-47A4-81A9-E9C71A39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40A6C-2A21-4E61-AF62-8978A58737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724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8F50F651-3BC3-4E82-9E46-615114884F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6EA5DC3-0AEB-47E6-A8C4-54181485D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708F3F7-201A-40D7-AA9C-5CFE3BD8B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E733E-861A-4F75-B63D-C736994C2A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B2AAE90-5278-4183-9EAF-0D095CBD0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B55FD5A-58C0-40B9-AC3B-71CEB5C01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12DAC6-7BC3-4AA3-848F-2FAF89E839F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>
            <a:extLst>
              <a:ext uri="{FF2B5EF4-FFF2-40B4-BE49-F238E27FC236}">
                <a16:creationId xmlns:a16="http://schemas.microsoft.com/office/drawing/2014/main" id="{0CAA843F-D5E5-49B1-94A8-D965C7C72A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Ograda besedila 2">
            <a:extLst>
              <a:ext uri="{FF2B5EF4-FFF2-40B4-BE49-F238E27FC236}">
                <a16:creationId xmlns:a16="http://schemas.microsoft.com/office/drawing/2014/main" id="{B6D7C9A7-63C7-45D9-9C76-88DCD764B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527CA6D-5DC6-4690-9294-9E5475D5F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7FCAF-3508-48B0-BB16-1490AC82DB0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3EB262A-24FC-4035-A65B-F16F4B006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6909954-04C1-4428-A79E-B2711FF41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28513B3-41A4-4747-8F77-38643960A3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naslova 1">
            <a:extLst>
              <a:ext uri="{FF2B5EF4-FFF2-40B4-BE49-F238E27FC236}">
                <a16:creationId xmlns:a16="http://schemas.microsoft.com/office/drawing/2014/main" id="{E4CA757E-D517-466A-A21F-DA9ECCDFC0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5" name="Ograda besedila 2">
            <a:extLst>
              <a:ext uri="{FF2B5EF4-FFF2-40B4-BE49-F238E27FC236}">
                <a16:creationId xmlns:a16="http://schemas.microsoft.com/office/drawing/2014/main" id="{CD2B13AE-75AF-42B7-8112-641CC1098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1E2C91F-9FB6-43D9-92C4-56BF6376D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7253F-40F5-42F7-A1DE-C9AD32061D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15DD3FE-765E-4887-BD8E-220FA3D8D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BC5A0E9-2BBC-488E-8EC8-2C78861E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793214-2D03-407D-B871-10741251788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naslova 1">
            <a:extLst>
              <a:ext uri="{FF2B5EF4-FFF2-40B4-BE49-F238E27FC236}">
                <a16:creationId xmlns:a16="http://schemas.microsoft.com/office/drawing/2014/main" id="{48FA0B4B-FA60-4C50-AEB6-3433DB95A0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4099" name="Ograda besedila 2">
            <a:extLst>
              <a:ext uri="{FF2B5EF4-FFF2-40B4-BE49-F238E27FC236}">
                <a16:creationId xmlns:a16="http://schemas.microsoft.com/office/drawing/2014/main" id="{B3430AA3-7434-4CD2-8B88-4611A61C17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62082C-7045-4F48-9D7A-880D8955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7A7AB-3BC3-4626-893A-7A4D2AD181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64BD146-0BFA-4C38-9E20-AC772915C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18B60B-0865-4861-BC48-5DD36FDA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3B8916-0831-45A1-9A4A-A288A6D1A82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57935DE-4073-43D8-A7AC-D42C32DCB3CE}"/>
              </a:ext>
            </a:extLst>
          </p:cNvPr>
          <p:cNvSpPr/>
          <p:nvPr/>
        </p:nvSpPr>
        <p:spPr>
          <a:xfrm>
            <a:off x="451655" y="2887753"/>
            <a:ext cx="8181855" cy="1938992"/>
          </a:xfrm>
          <a:prstGeom prst="rect">
            <a:avLst/>
          </a:prstGeom>
          <a:solidFill>
            <a:srgbClr val="B4FAB4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KISLINE 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VSAKDANJEM ŽIVLJENJU</a:t>
            </a: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788B98E2-DD9E-4959-8F5E-59B0956B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620713"/>
            <a:ext cx="3743325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94C17694-B604-4431-8322-1CB28446362D}"/>
              </a:ext>
            </a:extLst>
          </p:cNvPr>
          <p:cNvCxnSpPr/>
          <p:nvPr/>
        </p:nvCxnSpPr>
        <p:spPr>
          <a:xfrm flipH="1">
            <a:off x="5940425" y="2349500"/>
            <a:ext cx="1439863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6" name="Picture 7">
            <a:extLst>
              <a:ext uri="{FF2B5EF4-FFF2-40B4-BE49-F238E27FC236}">
                <a16:creationId xmlns:a16="http://schemas.microsoft.com/office/drawing/2014/main" id="{B0387A9B-6AD7-4B71-9E23-299E7137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457325"/>
            <a:ext cx="16891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047B4646-4256-4955-BCB9-AEC21D7C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692150"/>
            <a:ext cx="16891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PoljeZBesedilom 7">
            <a:extLst>
              <a:ext uri="{FF2B5EF4-FFF2-40B4-BE49-F238E27FC236}">
                <a16:creationId xmlns:a16="http://schemas.microsoft.com/office/drawing/2014/main" id="{CAE87FD8-CC21-4F04-8E9C-0D07A84A9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2413000"/>
            <a:ext cx="114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KISLINA</a:t>
            </a:r>
          </a:p>
        </p:txBody>
      </p:sp>
      <p:sp>
        <p:nvSpPr>
          <p:cNvPr id="5129" name="Pravokotnik 8">
            <a:extLst>
              <a:ext uri="{FF2B5EF4-FFF2-40B4-BE49-F238E27FC236}">
                <a16:creationId xmlns:a16="http://schemas.microsoft.com/office/drawing/2014/main" id="{45B99F84-DCA6-4FB9-99C7-82951FBD8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1441450"/>
            <a:ext cx="1468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RDEČE </a:t>
            </a:r>
          </a:p>
          <a:p>
            <a:r>
              <a:rPr lang="sl-SI" altLang="sl-SI" sz="2000" b="1"/>
              <a:t>OBARVANJE</a:t>
            </a:r>
          </a:p>
        </p:txBody>
      </p:sp>
      <p:sp>
        <p:nvSpPr>
          <p:cNvPr id="5130" name="Pravokotnik 10">
            <a:extLst>
              <a:ext uri="{FF2B5EF4-FFF2-40B4-BE49-F238E27FC236}">
                <a16:creationId xmlns:a16="http://schemas.microsoft.com/office/drawing/2014/main" id="{FFCF9D63-3778-455E-9CBF-CB05650E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633413"/>
            <a:ext cx="129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LAKMUSOV</a:t>
            </a:r>
          </a:p>
          <a:p>
            <a:r>
              <a:rPr lang="sl-SI" altLang="sl-SI" b="1"/>
              <a:t>PAPIR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F74266DC-CC1C-45CC-940C-9A791ECF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65275"/>
            <a:ext cx="85947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B6735A98-397A-466A-902A-F1C48CE0D985}"/>
              </a:ext>
            </a:extLst>
          </p:cNvPr>
          <p:cNvSpPr/>
          <p:nvPr/>
        </p:nvSpPr>
        <p:spPr>
          <a:xfrm>
            <a:off x="107504" y="188640"/>
            <a:ext cx="60548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KISLINE V </a:t>
            </a:r>
            <a:r>
              <a:rPr lang="sl-SI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PREHRANi</a:t>
            </a:r>
            <a:endParaRPr lang="sl-SI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22A5B13-816B-4781-8D62-3D711CD2E46C}"/>
              </a:ext>
            </a:extLst>
          </p:cNvPr>
          <p:cNvSpPr/>
          <p:nvPr/>
        </p:nvSpPr>
        <p:spPr>
          <a:xfrm>
            <a:off x="251520" y="1340768"/>
            <a:ext cx="42275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Ocetna kislina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0A42475B-F565-45D3-8B11-BB09AEF2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223202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 descr="http://www.osbos.si/e-kemija/e-gradivo/7-sklop/kis.jpg">
            <a:extLst>
              <a:ext uri="{FF2B5EF4-FFF2-40B4-BE49-F238E27FC236}">
                <a16:creationId xmlns:a16="http://schemas.microsoft.com/office/drawing/2014/main" id="{2DC556D5-BB95-4191-9A0E-B55F378B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0637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FFFD67-6F44-47D9-9C94-12BC973DE330}"/>
              </a:ext>
            </a:extLst>
          </p:cNvPr>
          <p:cNvSpPr txBox="1"/>
          <p:nvPr/>
        </p:nvSpPr>
        <p:spPr>
          <a:xfrm>
            <a:off x="2976563" y="3933825"/>
            <a:ext cx="6048375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b="1" dirty="0">
                <a:latin typeface="+mn-lt"/>
                <a:cs typeface="+mn-cs"/>
              </a:rPr>
              <a:t>Lastnosti: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6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600" b="1" dirty="0">
                <a:latin typeface="+mn-lt"/>
                <a:cs typeface="+mn-cs"/>
              </a:rPr>
              <a:t>tekočina ostrega vonja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600" b="1" dirty="0">
                <a:latin typeface="+mn-lt"/>
                <a:cs typeface="+mn-cs"/>
              </a:rPr>
              <a:t>izrazito kisel okus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600" b="1" dirty="0">
                <a:latin typeface="+mn-lt"/>
                <a:cs typeface="+mn-cs"/>
              </a:rPr>
              <a:t>  šibka kislina</a:t>
            </a:r>
          </a:p>
        </p:txBody>
      </p:sp>
      <p:sp>
        <p:nvSpPr>
          <p:cNvPr id="7175" name="PoljeZBesedilom 5">
            <a:extLst>
              <a:ext uri="{FF2B5EF4-FFF2-40B4-BE49-F238E27FC236}">
                <a16:creationId xmlns:a16="http://schemas.microsoft.com/office/drawing/2014/main" id="{69B2DC7F-DDE3-48E2-85B0-D3A5CCCD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924175"/>
            <a:ext cx="5673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 b="1">
                <a:solidFill>
                  <a:srgbClr val="FF0000"/>
                </a:solidFill>
              </a:rPr>
              <a:t>GLAVNA SESTAVINA KISA!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3475806C-9823-47AF-8709-3EAA502066E8}"/>
              </a:ext>
            </a:extLst>
          </p:cNvPr>
          <p:cNvCxnSpPr/>
          <p:nvPr/>
        </p:nvCxnSpPr>
        <p:spPr>
          <a:xfrm flipV="1">
            <a:off x="7524750" y="2636838"/>
            <a:ext cx="503238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F540767C-A435-4F0D-8065-4936631C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33813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3F5B93B8-1D51-427F-93E8-365CB3C98897}"/>
              </a:ext>
            </a:extLst>
          </p:cNvPr>
          <p:cNvSpPr/>
          <p:nvPr/>
        </p:nvSpPr>
        <p:spPr>
          <a:xfrm>
            <a:off x="107504" y="188640"/>
            <a:ext cx="60548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KISLINE V </a:t>
            </a:r>
            <a:r>
              <a:rPr lang="sl-SI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PREHRANi</a:t>
            </a:r>
            <a:endParaRPr lang="sl-SI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BA3AE6F-2614-42FF-834E-147406E88539}"/>
              </a:ext>
            </a:extLst>
          </p:cNvPr>
          <p:cNvSpPr/>
          <p:nvPr/>
        </p:nvSpPr>
        <p:spPr>
          <a:xfrm>
            <a:off x="323528" y="1268760"/>
            <a:ext cx="4083041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Kisline: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citronska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vinska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jabolčna</a:t>
            </a:r>
          </a:p>
        </p:txBody>
      </p:sp>
      <p:pic>
        <p:nvPicPr>
          <p:cNvPr id="8197" name="Picture 1">
            <a:extLst>
              <a:ext uri="{FF2B5EF4-FFF2-40B4-BE49-F238E27FC236}">
                <a16:creationId xmlns:a16="http://schemas.microsoft.com/office/drawing/2014/main" id="{A1B08005-6B21-4FEB-ACD3-A488DC71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4988"/>
            <a:ext cx="2592388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C533A525-5749-4D98-BDC7-061F56A655F7}"/>
              </a:ext>
            </a:extLst>
          </p:cNvPr>
          <p:cNvCxnSpPr/>
          <p:nvPr/>
        </p:nvCxnSpPr>
        <p:spPr>
          <a:xfrm>
            <a:off x="3492500" y="2636838"/>
            <a:ext cx="2016125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9" name="PoljeZBesedilom 6">
            <a:extLst>
              <a:ext uri="{FF2B5EF4-FFF2-40B4-BE49-F238E27FC236}">
                <a16:creationId xmlns:a16="http://schemas.microsoft.com/office/drawing/2014/main" id="{B5BC9A7B-BB92-4D85-8FB2-57151C06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2762250"/>
            <a:ext cx="4032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000" b="1"/>
              <a:t>šibka kislina</a:t>
            </a:r>
          </a:p>
          <a:p>
            <a:pPr>
              <a:buFontTx/>
              <a:buChar char="-"/>
            </a:pPr>
            <a:r>
              <a:rPr lang="sl-SI" altLang="sl-SI" sz="2000" b="1"/>
              <a:t>največ citronske kisline je v limonah in pomarančah</a:t>
            </a:r>
          </a:p>
        </p:txBody>
      </p:sp>
      <p:pic>
        <p:nvPicPr>
          <p:cNvPr id="8200" name="Picture 2">
            <a:extLst>
              <a:ext uri="{FF2B5EF4-FFF2-40B4-BE49-F238E27FC236}">
                <a16:creationId xmlns:a16="http://schemas.microsoft.com/office/drawing/2014/main" id="{3C1ABFD6-D877-40CA-B53F-7D4F5DA4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430">
            <a:off x="2770188" y="4268788"/>
            <a:ext cx="27336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Pravokotnik 7">
            <a:extLst>
              <a:ext uri="{FF2B5EF4-FFF2-40B4-BE49-F238E27FC236}">
                <a16:creationId xmlns:a16="http://schemas.microsoft.com/office/drawing/2014/main" id="{C2FE2108-11E0-41A3-AFFD-F565AE3C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4175125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 </a:t>
            </a:r>
          </a:p>
        </p:txBody>
      </p:sp>
      <p:pic>
        <p:nvPicPr>
          <p:cNvPr id="8202" name="Picture 3">
            <a:extLst>
              <a:ext uri="{FF2B5EF4-FFF2-40B4-BE49-F238E27FC236}">
                <a16:creationId xmlns:a16="http://schemas.microsoft.com/office/drawing/2014/main" id="{F2FD2711-779D-4152-9BC2-988B492A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851275"/>
            <a:ext cx="16954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PoljeZBesedilom 8">
            <a:extLst>
              <a:ext uri="{FF2B5EF4-FFF2-40B4-BE49-F238E27FC236}">
                <a16:creationId xmlns:a16="http://schemas.microsoft.com/office/drawing/2014/main" id="{69D43BF9-2298-4D76-B379-3728CD51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689475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- v grozdju</a:t>
            </a:r>
          </a:p>
        </p:txBody>
      </p:sp>
      <p:pic>
        <p:nvPicPr>
          <p:cNvPr id="8204" name="Picture 4">
            <a:extLst>
              <a:ext uri="{FF2B5EF4-FFF2-40B4-BE49-F238E27FC236}">
                <a16:creationId xmlns:a16="http://schemas.microsoft.com/office/drawing/2014/main" id="{9B5ABB4E-8E57-43E5-9EA8-8C73F1C5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173663"/>
            <a:ext cx="1660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AFA11A91-BF4D-43AC-85B1-F74EC870B774}"/>
              </a:ext>
            </a:extLst>
          </p:cNvPr>
          <p:cNvCxnSpPr/>
          <p:nvPr/>
        </p:nvCxnSpPr>
        <p:spPr>
          <a:xfrm>
            <a:off x="3276600" y="5768975"/>
            <a:ext cx="366713" cy="365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6" name="PoljeZBesedilom 13">
            <a:extLst>
              <a:ext uri="{FF2B5EF4-FFF2-40B4-BE49-F238E27FC236}">
                <a16:creationId xmlns:a16="http://schemas.microsoft.com/office/drawing/2014/main" id="{F627AEC0-D74F-4401-A5E3-5A20A713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5534025"/>
            <a:ext cx="292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000" b="1"/>
              <a:t>pripomore h kislosti zelenih jabolk</a:t>
            </a:r>
          </a:p>
          <a:p>
            <a:pPr>
              <a:buFontTx/>
              <a:buChar char="-"/>
            </a:pPr>
            <a:r>
              <a:rPr lang="sl-SI" altLang="sl-SI" sz="2000" b="1"/>
              <a:t>prisotna tudi v grozdju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FA15753-519F-484D-9F91-4B3EFE6ADEDF}"/>
              </a:ext>
            </a:extLst>
          </p:cNvPr>
          <p:cNvSpPr/>
          <p:nvPr/>
        </p:nvSpPr>
        <p:spPr>
          <a:xfrm>
            <a:off x="107504" y="188640"/>
            <a:ext cx="60548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KISLINE V </a:t>
            </a:r>
            <a:r>
              <a:rPr lang="sl-SI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PREHRANi</a:t>
            </a:r>
            <a:endParaRPr lang="sl-SI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1742EEE-4670-42AC-B5C4-EDEADDAA6837}"/>
              </a:ext>
            </a:extLst>
          </p:cNvPr>
          <p:cNvSpPr/>
          <p:nvPr/>
        </p:nvSpPr>
        <p:spPr>
          <a:xfrm>
            <a:off x="251520" y="1340768"/>
            <a:ext cx="44669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Oksalna kislina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F8DF7FBF-3D05-4C9A-9A4F-EAECF87C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169988"/>
            <a:ext cx="2519362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7407157E-9A10-429A-ADBA-DCF75E6D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59113"/>
            <a:ext cx="1738313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A5EB1FBB-36A5-4BFD-86E5-89E22E26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844800"/>
            <a:ext cx="1428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PoljeZBesedilom 3">
            <a:extLst>
              <a:ext uri="{FF2B5EF4-FFF2-40B4-BE49-F238E27FC236}">
                <a16:creationId xmlns:a16="http://schemas.microsoft.com/office/drawing/2014/main" id="{BFEAE9F8-F188-442C-A659-2EC6E023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420938"/>
            <a:ext cx="4679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000" b="1"/>
              <a:t>pogosta v zelenjavi (največ v rabarbari, peteršilju, špinači..)</a:t>
            </a:r>
          </a:p>
          <a:p>
            <a:pPr>
              <a:buFontTx/>
              <a:buChar char="-"/>
            </a:pPr>
            <a:endParaRPr lang="sl-SI" altLang="sl-SI" sz="2000" b="1"/>
          </a:p>
          <a:p>
            <a:pPr>
              <a:buFontTx/>
              <a:buChar char="-"/>
            </a:pPr>
            <a:r>
              <a:rPr lang="sl-SI" altLang="sl-SI" sz="2000" b="1"/>
              <a:t>majhna količina prisotna tudi v medu</a:t>
            </a:r>
          </a:p>
          <a:p>
            <a:pPr>
              <a:buFontTx/>
              <a:buChar char="-"/>
            </a:pPr>
            <a:endParaRPr lang="sl-SI" altLang="sl-SI" sz="2000" b="1"/>
          </a:p>
          <a:p>
            <a:pPr>
              <a:buFontTx/>
              <a:buChar char="-"/>
            </a:pPr>
            <a:r>
              <a:rPr lang="sl-SI" altLang="sl-SI" sz="2000" b="1"/>
              <a:t>v večjih količinah ni priporočljiva, saj telesu odteguje kalcij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2EFAF74-204E-4197-8D84-72332CA08A4D}"/>
              </a:ext>
            </a:extLst>
          </p:cNvPr>
          <p:cNvSpPr/>
          <p:nvPr/>
        </p:nvSpPr>
        <p:spPr>
          <a:xfrm>
            <a:off x="282763" y="4941168"/>
            <a:ext cx="429957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Mlečna kislina</a:t>
            </a:r>
          </a:p>
        </p:txBody>
      </p:sp>
      <p:sp>
        <p:nvSpPr>
          <p:cNvPr id="9225" name="PoljeZBesedilom 4">
            <a:extLst>
              <a:ext uri="{FF2B5EF4-FFF2-40B4-BE49-F238E27FC236}">
                <a16:creationId xmlns:a16="http://schemas.microsoft.com/office/drawing/2014/main" id="{3F8BE530-418B-4BAA-9948-1A855418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6021388"/>
            <a:ext cx="462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- </a:t>
            </a:r>
            <a:r>
              <a:rPr lang="sl-SI" altLang="sl-SI" sz="2000" b="1"/>
              <a:t>najdemo jo v izdelkih iz kislega mleka in nekaterih vrstah sira</a:t>
            </a:r>
          </a:p>
        </p:txBody>
      </p:sp>
      <p:pic>
        <p:nvPicPr>
          <p:cNvPr id="9226" name="Picture 5">
            <a:extLst>
              <a:ext uri="{FF2B5EF4-FFF2-40B4-BE49-F238E27FC236}">
                <a16:creationId xmlns:a16="http://schemas.microsoft.com/office/drawing/2014/main" id="{AAF38987-A1A3-4F55-891D-DCB53F53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10138"/>
            <a:ext cx="1600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6">
            <a:extLst>
              <a:ext uri="{FF2B5EF4-FFF2-40B4-BE49-F238E27FC236}">
                <a16:creationId xmlns:a16="http://schemas.microsoft.com/office/drawing/2014/main" id="{7BF7BD88-8FD6-442F-AAFA-E5B4480A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19700"/>
            <a:ext cx="1938338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D2B8451-B6E9-4C15-8A0E-9A5CE1F0A39F}"/>
              </a:ext>
            </a:extLst>
          </p:cNvPr>
          <p:cNvSpPr/>
          <p:nvPr/>
        </p:nvSpPr>
        <p:spPr>
          <a:xfrm>
            <a:off x="107504" y="188640"/>
            <a:ext cx="60548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KISLINE V </a:t>
            </a:r>
            <a:r>
              <a:rPr lang="sl-SI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PREHRANi</a:t>
            </a:r>
            <a:endParaRPr lang="sl-SI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C936127-E91B-47D1-B0DF-8E2A9BE4D201}"/>
              </a:ext>
            </a:extLst>
          </p:cNvPr>
          <p:cNvSpPr/>
          <p:nvPr/>
        </p:nvSpPr>
        <p:spPr>
          <a:xfrm>
            <a:off x="171689" y="1340768"/>
            <a:ext cx="46265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Maslena kislina</a:t>
            </a:r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B8EE055B-0DF6-4283-8AE5-6CF2146D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2774950"/>
            <a:ext cx="46815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000" b="1">
                <a:solidFill>
                  <a:srgbClr val="000000"/>
                </a:solidFill>
              </a:rPr>
              <a:t>Nahaja se v surovem maslu</a:t>
            </a:r>
          </a:p>
          <a:p>
            <a:pPr>
              <a:buFontTx/>
              <a:buChar char="-"/>
            </a:pPr>
            <a:endParaRPr lang="sl-SI" altLang="sl-SI" sz="2000" b="1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sl-SI" altLang="sl-SI" sz="2000" b="1">
                <a:solidFill>
                  <a:srgbClr val="000000"/>
                </a:solidFill>
              </a:rPr>
              <a:t>Neprijetno dišeča tekočina</a:t>
            </a:r>
          </a:p>
          <a:p>
            <a:pPr>
              <a:buFontTx/>
              <a:buChar char="-"/>
            </a:pPr>
            <a:endParaRPr lang="sl-SI" altLang="sl-SI" sz="2000" b="1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sl-SI" altLang="sl-SI" sz="2000" b="1">
                <a:solidFill>
                  <a:srgbClr val="000000"/>
                </a:solidFill>
              </a:rPr>
              <a:t>Njene estre rabijo pri izdelovanju likerjev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8EE404A1-C3F4-4956-824C-2AD0BCC0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400175"/>
            <a:ext cx="30622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1E9EAA6C-BFEC-459D-BFB2-2CB3D400D5C4}"/>
              </a:ext>
            </a:extLst>
          </p:cNvPr>
          <p:cNvCxnSpPr/>
          <p:nvPr/>
        </p:nvCxnSpPr>
        <p:spPr>
          <a:xfrm>
            <a:off x="3708400" y="2924175"/>
            <a:ext cx="1244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CC16BCDA-15D5-4659-AC57-183FCE7015AA}"/>
              </a:ext>
            </a:extLst>
          </p:cNvPr>
          <p:cNvSpPr/>
          <p:nvPr/>
        </p:nvSpPr>
        <p:spPr>
          <a:xfrm>
            <a:off x="107504" y="116632"/>
            <a:ext cx="6515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KISLINE V ŽIVIH BITJIH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42A2EE6-3F29-4FC6-BE64-D6C8B2280208}"/>
              </a:ext>
            </a:extLst>
          </p:cNvPr>
          <p:cNvSpPr/>
          <p:nvPr/>
        </p:nvSpPr>
        <p:spPr>
          <a:xfrm>
            <a:off x="251520" y="1124744"/>
            <a:ext cx="667939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Klorovodikova kislina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C17B1EF-3D14-4115-89EE-D07A6201B894}"/>
              </a:ext>
            </a:extLst>
          </p:cNvPr>
          <p:cNvSpPr txBox="1"/>
          <p:nvPr/>
        </p:nvSpPr>
        <p:spPr>
          <a:xfrm>
            <a:off x="250825" y="2276475"/>
            <a:ext cx="6680200" cy="985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000" b="1" dirty="0">
                <a:latin typeface="+mn-lt"/>
                <a:cs typeface="+mn-cs"/>
              </a:rPr>
              <a:t>prisotna v želodcu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000" b="1" dirty="0">
                <a:latin typeface="+mn-lt"/>
                <a:cs typeface="+mn-cs"/>
              </a:rPr>
              <a:t>pomaga razgraditi zaužito hrano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371DC2F-14D7-426B-A39C-BB098553C245}"/>
              </a:ext>
            </a:extLst>
          </p:cNvPr>
          <p:cNvSpPr/>
          <p:nvPr/>
        </p:nvSpPr>
        <p:spPr>
          <a:xfrm>
            <a:off x="251520" y="3140968"/>
            <a:ext cx="456887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Mlečna kislina</a:t>
            </a:r>
          </a:p>
        </p:txBody>
      </p:sp>
      <p:sp>
        <p:nvSpPr>
          <p:cNvPr id="11270" name="PoljeZBesedilom 8">
            <a:extLst>
              <a:ext uri="{FF2B5EF4-FFF2-40B4-BE49-F238E27FC236}">
                <a16:creationId xmlns:a16="http://schemas.microsoft.com/office/drawing/2014/main" id="{6D8CD6FA-735A-4B15-AA9C-7CDF8726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- pojavi se v utrujenih mišicah, po večjem naporu</a:t>
            </a: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053CC939-8DC0-4131-B4E5-8160B25D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43213"/>
            <a:ext cx="19383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9FD1ADCF-2610-43F0-A2C3-338CF707B553}"/>
              </a:ext>
            </a:extLst>
          </p:cNvPr>
          <p:cNvSpPr/>
          <p:nvPr/>
        </p:nvSpPr>
        <p:spPr>
          <a:xfrm>
            <a:off x="323528" y="5013176"/>
            <a:ext cx="410080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Sečna kislina</a:t>
            </a:r>
          </a:p>
        </p:txBody>
      </p:sp>
      <p:sp>
        <p:nvSpPr>
          <p:cNvPr id="11273" name="PoljeZBesedilom 9">
            <a:extLst>
              <a:ext uri="{FF2B5EF4-FFF2-40B4-BE49-F238E27FC236}">
                <a16:creationId xmlns:a16="http://schemas.microsoft.com/office/drawing/2014/main" id="{962FBB1B-CB9C-4919-AD56-BCA1F110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533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/>
              <a:t>- nahaja se v urinu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CD2D8795-D015-49F1-ABCC-CF5E81D030CE}"/>
              </a:ext>
            </a:extLst>
          </p:cNvPr>
          <p:cNvSpPr/>
          <p:nvPr/>
        </p:nvSpPr>
        <p:spPr>
          <a:xfrm>
            <a:off x="107504" y="116632"/>
            <a:ext cx="6515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KISLINE V ŽIVIH BITJIH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7D41864-9D82-4AF7-837B-5D3002813330}"/>
              </a:ext>
            </a:extLst>
          </p:cNvPr>
          <p:cNvSpPr/>
          <p:nvPr/>
        </p:nvSpPr>
        <p:spPr>
          <a:xfrm>
            <a:off x="225239" y="1113858"/>
            <a:ext cx="55345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Mravljična</a:t>
            </a:r>
            <a:r>
              <a:rPr lang="sl-SI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kislina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6F6CF331-904C-459A-80CF-6FA9F39D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205038"/>
            <a:ext cx="41767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CE64128E-DA19-482F-878F-55011D23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24013"/>
            <a:ext cx="1608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PoljeZBesedilom 3">
            <a:extLst>
              <a:ext uri="{FF2B5EF4-FFF2-40B4-BE49-F238E27FC236}">
                <a16:creationId xmlns:a16="http://schemas.microsoft.com/office/drawing/2014/main" id="{4F0CB2E9-3875-48DD-9799-6E0BE9DF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4032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000" b="1"/>
              <a:t>Nahaja se v dlačicah nekaterih gosenic in žlezah mravelj</a:t>
            </a:r>
          </a:p>
          <a:p>
            <a:pPr>
              <a:buFontTx/>
              <a:buChar char="-"/>
            </a:pPr>
            <a:endParaRPr lang="sl-SI" altLang="sl-SI" sz="2000" b="1"/>
          </a:p>
          <a:p>
            <a:pPr>
              <a:buFontTx/>
              <a:buChar char="-"/>
            </a:pPr>
            <a:r>
              <a:rPr lang="sl-SI" altLang="sl-SI" sz="2000" b="1"/>
              <a:t>Najdemo jo tudi v rastlinstvu – v koprivah in smrekovih iglicah </a:t>
            </a:r>
          </a:p>
        </p:txBody>
      </p:sp>
      <p:pic>
        <p:nvPicPr>
          <p:cNvPr id="12295" name="Picture 4">
            <a:extLst>
              <a:ext uri="{FF2B5EF4-FFF2-40B4-BE49-F238E27FC236}">
                <a16:creationId xmlns:a16="http://schemas.microsoft.com/office/drawing/2014/main" id="{4E8B86E3-2427-4353-8393-A096E9FA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508500"/>
            <a:ext cx="230505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7001">
              <a:srgbClr val="E1E8F5"/>
            </a:gs>
            <a:gs pos="74001">
              <a:srgbClr val="77933C"/>
            </a:gs>
            <a:gs pos="100000">
              <a:srgbClr val="77933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E23DAF13-EC52-49ED-8B33-7E5058FA66C2}"/>
              </a:ext>
            </a:extLst>
          </p:cNvPr>
          <p:cNvSpPr/>
          <p:nvPr/>
        </p:nvSpPr>
        <p:spPr>
          <a:xfrm>
            <a:off x="-5544" y="0"/>
            <a:ext cx="8977073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KISLINE V OKOLJU IN INDUSTRIJI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83F4451-3D33-4DD1-9040-8FEF664E666F}"/>
              </a:ext>
            </a:extLst>
          </p:cNvPr>
          <p:cNvSpPr/>
          <p:nvPr/>
        </p:nvSpPr>
        <p:spPr>
          <a:xfrm>
            <a:off x="299479" y="1124744"/>
            <a:ext cx="50326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Benzojska kislina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DF5A4BD-7C7F-4F27-A8F6-AEE0FCA3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125538"/>
            <a:ext cx="10175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31E9119A-2CAA-49E4-BA1A-E06C57A1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59715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1B9997D-0741-4B95-BB0F-7F880EF7C9CE}"/>
              </a:ext>
            </a:extLst>
          </p:cNvPr>
          <p:cNvSpPr txBox="1"/>
          <p:nvPr/>
        </p:nvSpPr>
        <p:spPr>
          <a:xfrm>
            <a:off x="300038" y="2420938"/>
            <a:ext cx="5032375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000" b="1" dirty="0">
                <a:latin typeface="+mn-lt"/>
                <a:cs typeface="+mn-cs"/>
              </a:rPr>
              <a:t>v naravi jo najdemo v </a:t>
            </a:r>
            <a:r>
              <a:rPr lang="sl-SI" sz="2000" b="1" dirty="0" err="1">
                <a:latin typeface="+mn-lt"/>
                <a:cs typeface="+mn-cs"/>
              </a:rPr>
              <a:t>benzojevi</a:t>
            </a:r>
            <a:r>
              <a:rPr lang="sl-SI" sz="2000" b="1" dirty="0">
                <a:latin typeface="+mn-lt"/>
                <a:cs typeface="+mn-cs"/>
              </a:rPr>
              <a:t> smoli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sz="20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sz="2000" b="1" dirty="0">
                <a:latin typeface="+mn-lt"/>
                <a:cs typeface="+mn-cs"/>
              </a:rPr>
              <a:t>uporablja se tudi za sintezo barvil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n-lt"/>
              <a:cs typeface="+mn-cs"/>
            </a:endParaRPr>
          </a:p>
        </p:txBody>
      </p:sp>
      <p:cxnSp>
        <p:nvCxnSpPr>
          <p:cNvPr id="8" name="Kolenski povezovalnik 7">
            <a:extLst>
              <a:ext uri="{FF2B5EF4-FFF2-40B4-BE49-F238E27FC236}">
                <a16:creationId xmlns:a16="http://schemas.microsoft.com/office/drawing/2014/main" id="{B5FE19F2-4966-4DB8-980D-2381BA4DD492}"/>
              </a:ext>
            </a:extLst>
          </p:cNvPr>
          <p:cNvCxnSpPr/>
          <p:nvPr/>
        </p:nvCxnSpPr>
        <p:spPr>
          <a:xfrm>
            <a:off x="4427538" y="2781300"/>
            <a:ext cx="1008062" cy="8636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2EC76CC7-6FD4-4587-92D9-BE1448A4D492}"/>
              </a:ext>
            </a:extLst>
          </p:cNvPr>
          <p:cNvSpPr/>
          <p:nvPr/>
        </p:nvSpPr>
        <p:spPr>
          <a:xfrm>
            <a:off x="341313" y="5597525"/>
            <a:ext cx="79898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b="1" dirty="0">
                <a:latin typeface="+mn-lt"/>
                <a:cs typeface="+mn-cs"/>
              </a:rPr>
              <a:t>uporablja se pri barvanju ter v usnjarstvu in pri izdelovanju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črnila in barvil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BB60CF08-62F5-4048-8440-C65484BB4F27}"/>
              </a:ext>
            </a:extLst>
          </p:cNvPr>
          <p:cNvSpPr/>
          <p:nvPr/>
        </p:nvSpPr>
        <p:spPr>
          <a:xfrm>
            <a:off x="327742" y="4268163"/>
            <a:ext cx="446692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Oksalna kislina</a:t>
            </a:r>
          </a:p>
        </p:txBody>
      </p:sp>
      <p:pic>
        <p:nvPicPr>
          <p:cNvPr id="13322" name="Picture 5">
            <a:extLst>
              <a:ext uri="{FF2B5EF4-FFF2-40B4-BE49-F238E27FC236}">
                <a16:creationId xmlns:a16="http://schemas.microsoft.com/office/drawing/2014/main" id="{48137A59-F79C-44F7-8DCE-864DA964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981575"/>
            <a:ext cx="1876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Officeova tema</vt:lpstr>
      <vt:lpstr>2_Officeova tema</vt:lpstr>
      <vt:lpstr>3_Officeova tema</vt:lpstr>
      <vt:lpstr>1_Officeova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2019-05-31T08:48:17Z</dcterms:created>
  <dcterms:modified xsi:type="dcterms:W3CDTF">2019-05-31T08:48:17Z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