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handoutMasterIdLst>
    <p:handoutMasterId r:id="rId18"/>
  </p:handoutMasterIdLst>
  <p:sldIdLst>
    <p:sldId id="256" r:id="rId2"/>
    <p:sldId id="271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57" r:id="rId16"/>
    <p:sldId id="258" r:id="rId17"/>
  </p:sldIdLst>
  <p:sldSz cx="9144000" cy="6858000" type="screen4x3"/>
  <p:notesSz cx="6858000" cy="9144000"/>
  <p:defaultTextStyle>
    <a:defPPr>
      <a:defRPr lang="sl-SI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7AD8"/>
    <a:srgbClr val="A064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9ABEF0F-864C-496D-9DEE-CB8F6EC1E8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l-SI" altLang="sl-SI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AAA9198-71D2-4135-BA8E-92D6FA8B4F8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39D427E0-0F10-44A5-B574-3626A8D723A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l-SI" altLang="sl-SI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FAB996E1-BB88-4920-856E-4113FFEBF95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F5224A-4DF4-4546-BC96-A245F61D39D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68B57-9A68-41A3-A914-F5FBCCE494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494C3-9881-45A1-8FDB-DC8D74B4F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6B5EA-5983-455B-B7DC-A5CC8F0E9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362CB-CBBD-498B-B853-9FEFA3A0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10923-D4FF-4B09-9674-C2F1D1901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973FD-ED4B-4012-BF84-029B2262B1D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03440923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90779-109D-48AB-AAC4-4FA15C4C6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0995D5-AA19-4E81-BB4E-E6B4A0352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AF0AC-58D0-4DA3-ACA1-295B3CA9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134C8-12F8-411B-9102-150DDAF8E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6459E-A808-4039-81A2-F6928DBE2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83BBF-4FF4-4646-82CC-F88CD30B12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66683246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F95B19-97A6-4360-BB01-600D66C5CE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C27B09-40AB-40AD-AC6E-B053F105F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E5EA8-8BE9-4D3A-A619-41193EF66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8FAE8-B550-455C-96D8-F0AF1110E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8780B-BBA2-48AA-8F3B-2181BDE00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D30C9-A204-4590-82A2-1E520DDB6EF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41164348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4AA06-99A1-4B5E-B0EC-4C1052F9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905DA-C942-4104-BC0F-F04300021DE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117EDE-E8A0-4665-B669-0864EEF79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AFC17-0A1C-4343-992B-B62464008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7327F-AEC7-4B1B-9BA8-29642EAA3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0D556-A6B1-430D-881E-E40DDE7D2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293EF9C-C9D4-4469-AEF9-8DEFCBFFE6F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25311410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F1148-B9E5-41C4-81C6-1EB3D0544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1870D-1857-4876-970A-6F9EE086E1F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AFE2B-7BD4-40D0-A80A-1FB2FAE9C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D3F19-3566-45D0-A256-D6B00A708C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6502E-E039-42B7-BC73-6D646C5DF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79AAE-7A29-44AF-93F9-38849D2C3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C097B4-A435-49E8-946E-9EF38DC406C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63972269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C39FC-0B66-4DBF-96A0-083F209DD5B7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63668-F000-4DC1-A28A-3835F242259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95EE49-00F4-4FB7-9E51-DC7D4EC5D53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F9BCD6-77CE-4A13-A9B7-5DB47E589E47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AF3D36-1246-4FF0-A75E-9C33AFDE90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0E51FE-685D-4196-8DE8-5542F3B77E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E59838-1209-4AA6-A2B1-0C94CAB06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5F05B-CA46-47F1-A5BA-3975934FE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FF355C1-9ED8-47EC-A505-157B085FAF6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01264351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739EB-14A7-4242-B1CE-9F8B0B898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FCDF7-1E7C-45DC-B39F-F6DA4F0AE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94581-6428-4014-8F46-2578CE927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74885-57DD-4CC4-8911-6CFAF53DD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726B0-3E07-4A1A-BE28-47DA52AA7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487BC-AD8C-406B-BD65-3AFB761943A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40361680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1F0B2-CE64-497E-962D-894D99A0D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34900-DF0A-49F5-B03B-CAB60D449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C7E57-76D9-43A8-BFA0-B991E6F95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51DAC-B4B0-417B-940C-4186B45FB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A83D5-59FB-45DF-A9B1-F79F236FD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C9EED-C5D3-41FB-B679-79695655A15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29017633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FBFBC-AC24-4A25-9BAF-B432559E6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E0049-6D76-46ED-ABDC-975CE0E50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57AA50-BB52-410E-BAF8-9A2EEE225A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BCF591-1E42-414A-B114-C5FB3123A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CB859-68E8-4CAA-8AED-5EE4E0DFA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A2BBA-8962-4D45-8B1A-46B746745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77310-8D85-424F-8195-8F7185F66C0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01432521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75FBE-6325-4FEC-9229-7DC428EF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C586E-55A5-4D77-AB95-73A332940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819B0E-3C44-401B-906E-289D4CE72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3CD0F2-738E-4CBF-B794-1A33899898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29CE5D-DC35-45E3-A772-B04A092943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3DC3FE-296F-4E2E-9407-3C2EB2099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340A90-3CF1-4F83-B88E-363FA7D2F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75122E-9A61-4E29-B14E-E9849316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79641-16A5-4453-8D84-4CBF74C6DEE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25986368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16BF8-5CF9-47B4-9530-F1256408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B50E29-A0E0-4F1F-8912-28451BCBB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46A3A3-5EA9-4549-81FE-1A1353E42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2814A9-BC4F-4F3B-8C6E-12AF9134B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1E1FD-D6C3-4115-BB51-2F83F5F65DB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72103452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06EDA0-4792-4FB9-B4D4-9B5F99C2B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BDE09C-12BD-4A8F-83D0-47664AFC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74D4D-7F23-488E-BF20-4808CB5F3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DE575-AA64-4A79-91DE-BC0129DB32B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96039220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7AFC5-C0DA-42B9-9607-3C2E35D1A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662A6-4269-4E6D-B8B6-DFBB64E74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203-FE7E-4649-BFBA-579A3B9F4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A60D0-A2A6-4B3F-86A3-5A4684FD8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8D550D-5964-4649-AB1D-07C78AEA9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7883C-09D3-4C64-9715-0C44D718A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66F3B-0E14-4429-9E11-4B0C83229BE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49741504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B63DE-8995-485A-80F8-CD1022AD9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9A388F-7BAF-4CA7-A0A5-9E66335A52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DD4FDA-8D43-485D-AAA8-1D514CCAA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084522-657D-445A-B49F-0BD61080F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B089B-1DDE-4EB3-8C81-A2FDA4B9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43B54-2F34-4EDC-A8BD-AE6167D69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DFF10-B0B5-49DE-ADEC-D0C6EC990CA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30016592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AD7AD8"/>
            </a:gs>
            <a:gs pos="100000">
              <a:srgbClr val="AD7AD8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B8B3489-899A-4CD0-A39C-91C357B4DF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3B121D1-D520-4CAB-897B-5FCE97F59E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83B1A02-7BF0-42AE-89ED-83D7AF68EB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DE1363F-F701-4D63-8712-D9D594FFDFB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7CB7F84-BA15-4422-95A7-D161E8D1C05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FBBA80-D631-46C7-8DCF-6BDE175A480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ntoine_Lavoisier" TargetMode="External"/><Relationship Id="rId2" Type="http://schemas.openxmlformats.org/officeDocument/2006/relationships/hyperlink" Target="http://sl.wikipedia.org/wiki/Antoine_Lavoisie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adamant.typepad.com/photos/uncategorized/2007/10/29/lavoisier_4.jpg" TargetMode="External"/><Relationship Id="rId3" Type="http://schemas.openxmlformats.org/officeDocument/2006/relationships/hyperlink" Target="http://sl.wikipedia.org/wiki/Slika:Antoine_lavoisier.jpg" TargetMode="External"/><Relationship Id="rId7" Type="http://schemas.openxmlformats.org/officeDocument/2006/relationships/hyperlink" Target="http://www.geocities.com/bobarnebeck/lavoisier.jpg" TargetMode="External"/><Relationship Id="rId12" Type="http://schemas.openxmlformats.org/officeDocument/2006/relationships/hyperlink" Target="http://en.wikipedia.org/wiki/Image:Lavoisiers_lab.jpg" TargetMode="External"/><Relationship Id="rId2" Type="http://schemas.openxmlformats.org/officeDocument/2006/relationships/hyperlink" Target="http://z.about.com/d/chemistry/1/7/t/T/Lavoisier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pernico.bo.it/subwww/weboriana/immagini/lavoisier.jpg" TargetMode="External"/><Relationship Id="rId11" Type="http://schemas.openxmlformats.org/officeDocument/2006/relationships/hyperlink" Target="http://artfiles.art.com/images/-/Marie-Lavoisier/Antoine-Lavoisier-and-His-Experiments-into-Respiration-Giclee-Print-C12067060.jpeg" TargetMode="External"/><Relationship Id="rId5" Type="http://schemas.openxmlformats.org/officeDocument/2006/relationships/hyperlink" Target="http://scienceworld.wolfram.com/biography/pics/Lavoisier.jpg" TargetMode="External"/><Relationship Id="rId10" Type="http://schemas.openxmlformats.org/officeDocument/2006/relationships/hyperlink" Target="http://artfiles.art.com/images/-/L-Richard/Antoine-Laurent-Lavoisier-French-Chemist-and-Founder-of-Modern-Chemistry-Giclee-Print-C12370227.jpeg" TargetMode="External"/><Relationship Id="rId4" Type="http://schemas.openxmlformats.org/officeDocument/2006/relationships/hyperlink" Target="http://dodd.cmcvellore.ac.in/hom/20%20-%20Hunter.jpg" TargetMode="External"/><Relationship Id="rId9" Type="http://schemas.openxmlformats.org/officeDocument/2006/relationships/hyperlink" Target="http://www.znanje.org/strip/giljotina.gi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EACBAB9-EE10-4D0E-8842-4FD9C27C63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68413"/>
            <a:ext cx="7772400" cy="1800225"/>
          </a:xfrm>
        </p:spPr>
        <p:txBody>
          <a:bodyPr anchor="ctr"/>
          <a:lstStyle/>
          <a:p>
            <a:r>
              <a:rPr lang="sl-SI" altLang="sl-SI" sz="4400"/>
              <a:t> </a:t>
            </a:r>
            <a:r>
              <a:rPr lang="sl-SI" altLang="sl-SI" sz="4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Antoine Laurent de Lavoisier</a:t>
            </a:r>
            <a:r>
              <a:rPr lang="sl-SI" altLang="sl-SI" sz="4400"/>
              <a:t>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2189DF6-2EDB-4B3A-B3B2-FFE528A322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825" y="5661025"/>
            <a:ext cx="8785225" cy="1008063"/>
          </a:xfrm>
        </p:spPr>
        <p:txBody>
          <a:bodyPr/>
          <a:lstStyle/>
          <a:p>
            <a:endParaRPr lang="sl-SI" altLang="sl-SI" sz="3200">
              <a:effectLst>
                <a:outerShdw blurRad="38100" dist="38100" dir="2700000" algn="tl">
                  <a:srgbClr val="FFFFFF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052" name="Picture 4" descr="lavoisierohiaf">
            <a:extLst>
              <a:ext uri="{FF2B5EF4-FFF2-40B4-BE49-F238E27FC236}">
                <a16:creationId xmlns:a16="http://schemas.microsoft.com/office/drawing/2014/main" id="{23FE0D58-6387-4616-9E86-945AB3276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52738"/>
            <a:ext cx="2894013" cy="380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95235E-6 C -0.00086 -0.01319 -0.00104 -0.02383 -0.00468 -0.03586 C -0.00659 -0.0502 -0.0092 -0.05852 -0.01649 -0.06893 C -0.01892 -0.08466 -0.03142 -0.09623 -0.0401 -0.10641 C -0.04253 -0.10942 -0.04479 -0.11265 -0.04705 -0.11589 C -0.04826 -0.11751 -0.05034 -0.11774 -0.05173 -0.11913 C -0.05816 -0.12515 -0.06389 -0.13116 -0.07066 -0.13625 C -0.075 -0.13972 -0.07916 -0.14411 -0.0835 -0.14735 C -0.09166 -0.15337 -0.10069 -0.15776 -0.10937 -0.16285 C -0.11458 -0.16586 -0.11684 -0.17048 -0.12239 -0.17233 C -0.12916 -0.17858 -0.13802 -0.17974 -0.14583 -0.18321 C -0.16423 -0.1913 -0.18281 -0.19732 -0.20121 -0.20518 C -0.20451 -0.21235 -0.2085 -0.21073 -0.21406 -0.21467 C -0.21927 -0.21837 -0.22552 -0.22137 -0.23055 -0.22554 C -0.23906 -0.23271 -0.23159 -0.22878 -0.23889 -0.23202 C -0.24826 -0.24127 -0.25989 -0.24497 -0.27066 -0.25075 C -0.2743 -0.25815 -0.27916 -0.26324 -0.28472 -0.26787 C -0.29045 -0.27944 -0.2835 -0.26764 -0.29062 -0.27412 C -0.296 -0.27897 -0.29826 -0.28776 -0.30347 -0.29308 C -0.30642 -0.30049 -0.31354 -0.31367 -0.31892 -0.31807 C -0.32291 -0.32524 -0.32482 -0.32408 -0.3283 -0.33056 C -0.32986 -0.3368 -0.33229 -0.34097 -0.33524 -0.34629 C -0.33611 -0.35739 -0.33698 -0.36294 -0.33889 -0.37289 C -0.33941 -0.38654 -0.34461 -0.42239 -0.33767 -0.43558 C -0.33576 -0.44344 -0.32899 -0.44876 -0.32465 -0.45455 C -0.32031 -0.46033 -0.31701 -0.46704 -0.31302 -0.47328 C -0.30955 -0.4786 -0.3 -0.48577 -0.3 -0.48577 C -0.29843 -0.48994 -0.29809 -0.49387 -0.29409 -0.49526 C -0.28194 -0.49942 -0.26632 -0.50035 -0.25416 -0.5015 C -0.24757 -0.50197 -0.2408 -0.50266 -0.2342 -0.50312 C -0.22586 -0.50266 -0.20173 -0.50636 -0.19062 -0.49688 C -0.18975 -0.4948 -0.18923 -0.49248 -0.18819 -0.49063 C -0.18611 -0.48716 -0.18125 -0.48115 -0.18125 -0.48115 C -0.17864 -0.47097 -0.1743 -0.45408 -0.16944 -0.44668 C -0.16093 -0.43373 -0.15121 -0.42332 -0.14236 -0.4106 C -0.1401 -0.40736 -0.13906 -0.40273 -0.13645 -0.39972 C -0.13298 -0.39579 -0.1283 -0.39394 -0.12465 -0.39024 C -0.11961 -0.38492 -0.11597 -0.37752 -0.11059 -0.37289 C -0.10034 -0.36433 -0.08732 -0.36618 -0.07656 -0.35878 C -0.06267 -0.35947 -0.04184 -0.35485 -0.0283 -0.36664 C -0.02482 -0.37405 -0.02205 -0.37659 -0.0177 -0.38237 C -0.01684 -0.38492 -0.01649 -0.38793 -0.01527 -0.39024 C -0.01406 -0.39232 -0.01145 -0.39255 -0.01059 -0.39487 C -0.00937 -0.3981 -0.01024 -0.4025 -0.00937 -0.40597 C -0.00868 -0.40851 -0.00711 -0.41013 -0.0059 -0.41221 C -0.00468 -0.42193 -0.00173 -0.43026 0.00348 -0.4372 C 0.00573 -0.44622 0.00834 -0.45501 0.01059 -0.4638 C 0.01459 -0.50544 0.00747 -0.46218 0.01632 -0.47791 C 0.01841 -0.48138 0.01806 -0.4867 0.01997 -0.49063 C 0.02257 -0.49665 0.02657 -0.50174 0.02934 -0.50775 C 0.04045 -0.5325 0.0323 -0.51561 0.05052 -0.54222 C 0.06563 -0.56442 0.05955 -0.56558 0.08108 -0.57368 C 0.0823 -0.57738 0.08264 -0.58177 0.08473 -0.58455 C 0.08941 -0.59079 0.10712 -0.58941 0.11407 -0.59079 C 0.11858 -0.59172 0.12813 -0.59403 0.12813 -0.59403 C 0.15521 -0.59357 0.1823 -0.59519 0.20938 -0.59241 C 0.2191 -0.59149 0.2316 -0.579 0.24115 -0.5753 C 0.24306 -0.57321 0.24532 -0.57136 0.24705 -0.56882 C 0.24792 -0.56766 0.24775 -0.56558 0.24827 -0.56419 C 0.25 -0.55957 0.25139 -0.55841 0.25417 -0.55471 C 0.25643 -0.54337 0.26111 -0.53667 0.2658 -0.52672 C 0.26875 -0.52047 0.26875 -0.51238 0.2717 -0.50613 C 0.27379 -0.50174 0.28004 -0.49526 0.28004 -0.49526 C 0.28108 -0.48786 0.2823 -0.47883 0.2823 -0.47166 C 0.28177 -0.41638 0.28351 -0.37266 0.26945 -0.32292 C 0.26684 -0.31367 0.26337 -0.2917 0.25764 -0.28684 C 0.254 -0.27735 0.25174 -0.27203 0.24462 -0.26648 C 0.23855 -0.24543 0.23594 -0.23757 0.2224 -0.22415 C 0.21945 -0.21837 0.21441 -0.21536 0.20938 -0.21305 C 0.1941 -0.18298 0.16302 -0.16956 0.13768 -0.16609 C 0.13212 -0.16123 0.12639 -0.16123 0.11997 -0.15984 C 0.11372 -0.15314 0.10747 -0.14828 0.1 -0.14411 C 0.09792 -0.13625 0.10018 -0.14041 0.09167 -0.13787 C 0.08525 -0.13602 0.07917 -0.13347 0.07292 -0.13162 C 0.06684 -0.12515 0.06233 -0.12445 0.05504 -0.12052 C 0.0408 -0.09392 0.05677 -0.12075 0.04358 -0.10502 C 0.0415 -0.10271 0.04045 -0.09947 0.03872 -0.09716 C 0.03664 -0.09461 0.0316 -0.09091 0.0316 -0.09091 C 0.03091 -0.08929 0.03039 -0.08744 0.02934 -0.08605 C 0.0283 -0.08466 0.02674 -0.08443 0.02587 -0.08304 C 0.02483 -0.08166 0.02518 -0.07958 0.02448 -0.07819 C 0.02205 -0.0731 0.01632 -0.06917 0.01285 -0.0657 C 0.01146 -0.05945 0.01111 -0.05413 0.00816 -0.04858 C 0.00504 -0.03424 0.01007 -0.0532 0.00348 -0.04071 C 0.00261 -0.03886 0.00295 -0.03655 0.00226 -0.03447 C -0.00139 -0.02267 -0.00121 -0.02637 -0.00121 -0.00925 " pathEditMode="relative" ptsTypes="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179B25F-C04A-4DF4-AFF8-02001C331E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3A609BA-6A32-44E9-BE4F-19DC6285E2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l-SI" altLang="sl-SI"/>
          </a:p>
        </p:txBody>
      </p:sp>
      <p:pic>
        <p:nvPicPr>
          <p:cNvPr id="13316" name="Picture 4" descr="giljotina">
            <a:extLst>
              <a:ext uri="{FF2B5EF4-FFF2-40B4-BE49-F238E27FC236}">
                <a16:creationId xmlns:a16="http://schemas.microsoft.com/office/drawing/2014/main" id="{3445998D-C449-42E3-88DA-D861805A220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0"/>
            <a:ext cx="31527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DA204C5-C6C8-4BD9-B36F-0B97888391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ODKRITJA IN POSKUSI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DCDED14-3102-40BA-9DBF-3C09E6253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>
                <a:latin typeface="Comic Sans MS" panose="030F0702030302020204" pitchFamily="66" charset="0"/>
              </a:rPr>
              <a:t>1768 poskuša pridobiti prst iz vode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latin typeface="Comic Sans MS" panose="030F0702030302020204" pitchFamily="66" charset="0"/>
              </a:rPr>
              <a:t>Sežiga različne snovi [diamante, žveplo, fosfor, kovine] z velikimi lečami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latin typeface="Comic Sans MS" panose="030F0702030302020204" pitchFamily="66" charset="0"/>
              </a:rPr>
              <a:t>S kovino spaja “dobri zrak” [kisik] in pri tem nastaja “fiksirani zrak” [ogljikov dioksid]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latin typeface="Comic Sans MS" panose="030F0702030302020204" pitchFamily="66" charset="0"/>
              </a:rPr>
              <a:t>Iz česa je sestavljen zrak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latin typeface="Comic Sans MS" panose="030F0702030302020204" pitchFamily="66" charset="0"/>
              </a:rPr>
              <a:t>Odkrije kisik, ime vodik, razvoj kemijske nomenklature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400">
              <a:latin typeface="Comic Sans MS" panose="030F0702030302020204" pitchFamily="66" charset="0"/>
            </a:endParaRPr>
          </a:p>
        </p:txBody>
      </p:sp>
      <p:pic>
        <p:nvPicPr>
          <p:cNvPr id="25605" name="Picture 5" descr="Lavoisiers_lab">
            <a:extLst>
              <a:ext uri="{FF2B5EF4-FFF2-40B4-BE49-F238E27FC236}">
                <a16:creationId xmlns:a16="http://schemas.microsoft.com/office/drawing/2014/main" id="{F57775D2-19DD-465C-95A9-A4ACA147F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292600"/>
            <a:ext cx="3348037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EEE4ED2-C86F-4446-A0B7-ECACFA6B7F7B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SLIKE =)</a:t>
            </a:r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7915DA6B-CADB-4AFA-A7A0-A74D3357A49A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endParaRPr lang="sl-SI" altLang="sl-SI" sz="2400"/>
          </a:p>
        </p:txBody>
      </p:sp>
      <p:pic>
        <p:nvPicPr>
          <p:cNvPr id="26632" name="Picture 8" descr="image">
            <a:extLst>
              <a:ext uri="{FF2B5EF4-FFF2-40B4-BE49-F238E27FC236}">
                <a16:creationId xmlns:a16="http://schemas.microsoft.com/office/drawing/2014/main" id="{3F2DE1B5-AADC-4DB6-AFF0-A52B835FCCEA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125538"/>
            <a:ext cx="2908300" cy="3094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35" name="Picture 11" descr="Antoine-Laurent-Lavoisier-French-Chemist-and-Founder-of-Modern-Chemistry-Giclee-Print-C12370227">
            <a:extLst>
              <a:ext uri="{FF2B5EF4-FFF2-40B4-BE49-F238E27FC236}">
                <a16:creationId xmlns:a16="http://schemas.microsoft.com/office/drawing/2014/main" id="{1749E2F0-3BE6-4C6E-A6ED-FF9483AEA535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1863" y="908050"/>
            <a:ext cx="2532062" cy="3381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636" name="Picture 12" descr="Lavoisieraaa">
            <a:extLst>
              <a:ext uri="{FF2B5EF4-FFF2-40B4-BE49-F238E27FC236}">
                <a16:creationId xmlns:a16="http://schemas.microsoft.com/office/drawing/2014/main" id="{6A7CD5E5-78B1-45E6-8F9F-40F2DF49FEC0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63938" y="3789363"/>
            <a:ext cx="2087562" cy="290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CF6147A-74B1-4205-97F2-A0F3FA978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ZAKLJUČEK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EB36D4B-0BE7-42FD-835E-0923545521C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sl-SI" altLang="sl-SI" sz="3600" b="1">
                <a:latin typeface="Blackadder ITC" panose="04020505050007020D02" pitchFamily="82" charset="0"/>
              </a:rPr>
              <a:t>Monceau o obsodbi in usmrtitvi Lavoisiera:</a:t>
            </a:r>
          </a:p>
          <a:p>
            <a:pPr algn="ctr">
              <a:buFontTx/>
              <a:buNone/>
            </a:pPr>
            <a:r>
              <a:rPr lang="sl-SI" altLang="sl-SI" sz="3600" i="1">
                <a:latin typeface="Blackadder ITC" panose="04020505050007020D02" pitchFamily="82" charset="0"/>
              </a:rPr>
              <a:t>“Ni bilo treba več kot trenutek, da so odsekali to glavo, in morda 100 let ne bo dovolj, da bi se spet rodila takšna glava.”</a:t>
            </a:r>
          </a:p>
        </p:txBody>
      </p:sp>
      <p:pic>
        <p:nvPicPr>
          <p:cNvPr id="27654" name="Picture 6" descr="auigh">
            <a:extLst>
              <a:ext uri="{FF2B5EF4-FFF2-40B4-BE49-F238E27FC236}">
                <a16:creationId xmlns:a16="http://schemas.microsoft.com/office/drawing/2014/main" id="{073E4CEF-B836-45BC-9131-08DF9F3DAEA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1268413"/>
            <a:ext cx="4106862" cy="4608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903F325-2C40-41D1-8A56-BF8A4EE9C4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VIRI </a:t>
            </a:r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→ BESEDILO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9A0D8C6-4568-435F-ADAD-ABF79D8B8B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 Kemija v šoli, letnik 7, št. 1, februar 1995</a:t>
            </a:r>
          </a:p>
          <a:p>
            <a:r>
              <a:rPr lang="sl-SI" altLang="sl-SI">
                <a:hlinkClick r:id="rId2"/>
              </a:rPr>
              <a:t>http://sl.wikipedia.org/wiki/Antoine_Lavoisier</a:t>
            </a:r>
            <a:endParaRPr lang="sl-SI" altLang="sl-SI"/>
          </a:p>
          <a:p>
            <a:r>
              <a:rPr lang="sl-SI" altLang="sl-SI">
                <a:hlinkClick r:id="rId3"/>
              </a:rPr>
              <a:t>http://en.wikipedia.org/wiki/Antoine_Lavoisier</a:t>
            </a:r>
            <a:endParaRPr lang="sl-SI" altLang="sl-SI"/>
          </a:p>
          <a:p>
            <a:pPr>
              <a:buFontTx/>
              <a:buNone/>
            </a:pPr>
            <a:endParaRPr lang="sl-SI" altLang="sl-SI"/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98438C3-41FB-409F-AF5C-7A2A0E013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VIRI </a:t>
            </a:r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→</a:t>
            </a:r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SLIKE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70B2FFA-1E61-4147-9019-65D183C8B5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1800">
                <a:latin typeface="Comic Sans MS" panose="030F0702030302020204" pitchFamily="66" charset="0"/>
                <a:hlinkClick r:id="rId2"/>
              </a:rPr>
              <a:t>http://z.about.com/d/chemistry/1/7/t/T/Lavoisier.jpg</a:t>
            </a:r>
            <a:endParaRPr lang="sl-SI" altLang="sl-SI" sz="18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800">
                <a:latin typeface="Comic Sans MS" panose="030F0702030302020204" pitchFamily="66" charset="0"/>
                <a:hlinkClick r:id="rId3"/>
              </a:rPr>
              <a:t>http://sl.wikipedia.org/wiki/Slika:Antoine_lavoisier.jpg</a:t>
            </a:r>
            <a:endParaRPr lang="sl-SI" altLang="sl-SI" sz="18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800">
                <a:latin typeface="Comic Sans MS" panose="030F0702030302020204" pitchFamily="66" charset="0"/>
                <a:hlinkClick r:id="rId4"/>
              </a:rPr>
              <a:t>http://dodd.cmcvellore.ac.in/hom/20%20-%20Hunter.jpg</a:t>
            </a:r>
            <a:endParaRPr lang="sl-SI" altLang="sl-SI" sz="18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800">
                <a:latin typeface="Comic Sans MS" panose="030F0702030302020204" pitchFamily="66" charset="0"/>
                <a:hlinkClick r:id="rId5"/>
              </a:rPr>
              <a:t>http://scienceworld.wolfram.com/biography/pics/Lavoisier.jpg</a:t>
            </a:r>
            <a:endParaRPr lang="sl-SI" altLang="sl-SI" sz="18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800">
                <a:latin typeface="Comic Sans MS" panose="030F0702030302020204" pitchFamily="66" charset="0"/>
                <a:hlinkClick r:id="rId6"/>
              </a:rPr>
              <a:t>http://www.copernico.bo.it/subwww/weboriana/immagini/lavoisier.jpg</a:t>
            </a:r>
            <a:endParaRPr lang="sl-SI" altLang="sl-SI" sz="18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800">
                <a:latin typeface="Comic Sans MS" panose="030F0702030302020204" pitchFamily="66" charset="0"/>
                <a:hlinkClick r:id="rId7"/>
              </a:rPr>
              <a:t>http://www.geocities.com/bobarnebeck/lavoisier.jpg</a:t>
            </a:r>
            <a:endParaRPr lang="sl-SI" altLang="sl-SI" sz="18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800">
                <a:latin typeface="Comic Sans MS" panose="030F0702030302020204" pitchFamily="66" charset="0"/>
                <a:hlinkClick r:id="rId8"/>
              </a:rPr>
              <a:t>http://adamant.typepad.com/photos/uncategorized/2007/10/29/lavoisier_4.jpg</a:t>
            </a:r>
            <a:endParaRPr lang="sl-SI" altLang="sl-SI" sz="18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800">
                <a:latin typeface="Comic Sans MS" panose="030F0702030302020204" pitchFamily="66" charset="0"/>
                <a:hlinkClick r:id="rId9"/>
              </a:rPr>
              <a:t>http://www.znanje.org/strip/giljotina.gif</a:t>
            </a:r>
            <a:endParaRPr lang="sl-SI" altLang="sl-SI" sz="18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800">
                <a:latin typeface="Comic Sans MS" panose="030F0702030302020204" pitchFamily="66" charset="0"/>
                <a:hlinkClick r:id="rId10"/>
              </a:rPr>
              <a:t>http://artfiles.art.com/images/-/L-Richard/Antoine-Laurent-Lavoisier-French-Chemist-and-Founder-of-Modern-Chemistry-Giclee-Print-C12370227.jpeg</a:t>
            </a:r>
            <a:endParaRPr lang="sl-SI" altLang="sl-SI" sz="18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800">
                <a:latin typeface="Comic Sans MS" panose="030F0702030302020204" pitchFamily="66" charset="0"/>
                <a:hlinkClick r:id="rId11"/>
              </a:rPr>
              <a:t>http://artfiles.art.com/images/-/Marie-Lavoisier/Antoine-Lavoisier-and-His-Experiments-into-Respiration-Giclee-Print-C12067060.jpeg</a:t>
            </a:r>
            <a:endParaRPr lang="sl-SI" altLang="sl-SI" sz="18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1800">
                <a:hlinkClick r:id="rId12"/>
              </a:rPr>
              <a:t>http://en.wikipedia.org/wiki/Image:Lavoisiers_lab.jpg</a:t>
            </a:r>
            <a:endParaRPr lang="sl-SI" altLang="sl-SI" sz="1800"/>
          </a:p>
          <a:p>
            <a:pPr>
              <a:lnSpc>
                <a:spcPct val="80000"/>
              </a:lnSpc>
            </a:pPr>
            <a:endParaRPr lang="sl-SI" altLang="sl-SI" sz="18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endParaRPr lang="sl-SI" altLang="sl-SI" sz="1800"/>
          </a:p>
          <a:p>
            <a:pPr>
              <a:lnSpc>
                <a:spcPct val="80000"/>
              </a:lnSpc>
            </a:pPr>
            <a:endParaRPr lang="sl-SI" altLang="sl-SI" sz="1800"/>
          </a:p>
          <a:p>
            <a:pPr>
              <a:lnSpc>
                <a:spcPct val="80000"/>
              </a:lnSpc>
            </a:pPr>
            <a:endParaRPr lang="sl-SI" altLang="sl-SI" sz="1800"/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7019193-C834-4488-BE6E-E775925065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F85DA9D-E40C-4D1A-98A7-E2025AF285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sl-SI" altLang="sl-SI" sz="96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KONEC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63AE1F8-C640-44C4-9310-39F43A6767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KAZALO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2A99065-33E4-4427-8FF6-1E4AED6D4B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Uvod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Življenjepis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Odkritja in poskusi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Slike 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Viri</a:t>
            </a:r>
          </a:p>
          <a:p>
            <a:endParaRPr lang="sl-SI" altLang="sl-SI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E361AA4-9703-4863-B6E9-FB13783CDE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UVOD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8A1B940-B3BE-4E39-B5AE-13EDE4208E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>
                <a:latin typeface="Comic Sans MS" panose="030F0702030302020204" pitchFamily="66" charset="0"/>
              </a:rPr>
              <a:t>	Antoine Laurent Lavoisier velja za očeta znanstvene kemije. S svojimi odkritji in uvedenjem tehtanja je dokazal, da sobi med velike može kemije.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1302073-1B73-4DC8-AEE0-3D09E95BF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ŽIVLJENJEPIS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C549882-EF54-4524-8F91-C07D32E4519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800">
                <a:latin typeface="Comic Sans MS" panose="030F0702030302020204" pitchFamily="66" charset="0"/>
              </a:rPr>
              <a:t>Rodil se je v Parizu, 26.8.1743</a:t>
            </a:r>
          </a:p>
          <a:p>
            <a:r>
              <a:rPr lang="sl-SI" altLang="sl-SI" sz="2800">
                <a:latin typeface="Comic Sans MS" panose="030F0702030302020204" pitchFamily="66" charset="0"/>
              </a:rPr>
              <a:t>Študiral je pravo in dosegel 2 akademski stopnji</a:t>
            </a:r>
          </a:p>
          <a:p>
            <a:pPr>
              <a:buFontTx/>
              <a:buNone/>
            </a:pPr>
            <a:endParaRPr lang="sl-SI" altLang="sl-SI" sz="2800">
              <a:latin typeface="Comic Sans MS" panose="030F0702030302020204" pitchFamily="66" charset="0"/>
            </a:endParaRPr>
          </a:p>
        </p:txBody>
      </p:sp>
      <p:pic>
        <p:nvPicPr>
          <p:cNvPr id="7174" name="Picture 6" descr="Antoine_lavoisier">
            <a:extLst>
              <a:ext uri="{FF2B5EF4-FFF2-40B4-BE49-F238E27FC236}">
                <a16:creationId xmlns:a16="http://schemas.microsoft.com/office/drawing/2014/main" id="{B4293C28-9C68-4311-A102-C9D12C33E99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1844675"/>
            <a:ext cx="3979862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8">
            <a:extLst>
              <a:ext uri="{FF2B5EF4-FFF2-40B4-BE49-F238E27FC236}">
                <a16:creationId xmlns:a16="http://schemas.microsoft.com/office/drawing/2014/main" id="{F3F2EE66-117A-4C3D-BF0B-48E90038BE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AAF1051-B5D7-4510-A3BB-7231D5EF413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>
                <a:latin typeface="Comic Sans MS" panose="030F0702030302020204" pitchFamily="66" charset="0"/>
              </a:rPr>
              <a:t>Leta 1764 predloži Akademiji za znanost svojo prvo razpravo in leta 1768 postane tudi njen član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latin typeface="Comic Sans MS" panose="030F0702030302020204" pitchFamily="66" charset="0"/>
              </a:rPr>
              <a:t>Po tem se odloči, da svoje življenje posveti znanosti</a:t>
            </a:r>
          </a:p>
          <a:p>
            <a:pPr>
              <a:lnSpc>
                <a:spcPct val="90000"/>
              </a:lnSpc>
            </a:pPr>
            <a:endParaRPr lang="sl-SI" altLang="sl-SI" sz="2800">
              <a:latin typeface="Comic Sans MS" panose="030F0702030302020204" pitchFamily="66" charset="0"/>
            </a:endParaRPr>
          </a:p>
        </p:txBody>
      </p:sp>
      <p:pic>
        <p:nvPicPr>
          <p:cNvPr id="8198" name="Picture 6" descr="20%20-%20Hunter">
            <a:extLst>
              <a:ext uri="{FF2B5EF4-FFF2-40B4-BE49-F238E27FC236}">
                <a16:creationId xmlns:a16="http://schemas.microsoft.com/office/drawing/2014/main" id="{3B7C532C-B686-48E8-96FB-82A90115E91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3938588"/>
            <a:ext cx="3871913" cy="2581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>
            <a:extLst>
              <a:ext uri="{FF2B5EF4-FFF2-40B4-BE49-F238E27FC236}">
                <a16:creationId xmlns:a16="http://schemas.microsoft.com/office/drawing/2014/main" id="{672A9A8C-8925-41CA-83F9-5C329372E6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945C672-D519-44EE-A294-52DC3E288FC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>
                <a:latin typeface="Comic Sans MS" panose="030F0702030302020204" pitchFamily="66" charset="0"/>
              </a:rPr>
              <a:t>Leta 1771 se poroči z Marie Anne Pierrette Paulze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latin typeface="Comic Sans MS" panose="030F0702030302020204" pitchFamily="66" charset="0"/>
              </a:rPr>
              <a:t>Žena mu prevaja dela tujih kemikov in riše skice aparatur </a:t>
            </a:r>
          </a:p>
          <a:p>
            <a:pPr>
              <a:lnSpc>
                <a:spcPct val="90000"/>
              </a:lnSpc>
            </a:pPr>
            <a:r>
              <a:rPr lang="sl-SI" altLang="sl-SI" sz="2800">
                <a:latin typeface="Comic Sans MS" panose="030F0702030302020204" pitchFamily="66" charset="0"/>
              </a:rPr>
              <a:t>Na začetku svojega raziskovanja je bil pod vplivom flogistonske teorije</a:t>
            </a:r>
          </a:p>
          <a:p>
            <a:pPr>
              <a:lnSpc>
                <a:spcPct val="90000"/>
              </a:lnSpc>
            </a:pPr>
            <a:endParaRPr lang="sl-SI" altLang="sl-SI" sz="2800">
              <a:latin typeface="Comic Sans MS" panose="030F0702030302020204" pitchFamily="66" charset="0"/>
            </a:endParaRPr>
          </a:p>
        </p:txBody>
      </p:sp>
      <p:pic>
        <p:nvPicPr>
          <p:cNvPr id="9224" name="Picture 8" descr="Lavoisier">
            <a:extLst>
              <a:ext uri="{FF2B5EF4-FFF2-40B4-BE49-F238E27FC236}">
                <a16:creationId xmlns:a16="http://schemas.microsoft.com/office/drawing/2014/main" id="{0220709A-F2BB-43C3-B9F4-E406FDD3CE8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24413" y="1268413"/>
            <a:ext cx="3963987" cy="53292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11">
            <a:extLst>
              <a:ext uri="{FF2B5EF4-FFF2-40B4-BE49-F238E27FC236}">
                <a16:creationId xmlns:a16="http://schemas.microsoft.com/office/drawing/2014/main" id="{7F0534D5-DD49-465F-A3A0-EA52B68AE3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983789D-D873-4EC0-AE81-B6984D76A0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Leta 1775  akademiji sporoči, da je “princip” čisti plin, čez 3 leta pa njegovo ime zamenja z izrazom zrak, ki je primeren za dihanje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Leta 1783 razloži sestavo vode in spozna, da ni element ampak spojina</a:t>
            </a:r>
          </a:p>
          <a:p>
            <a:pPr>
              <a:buFontTx/>
              <a:buNone/>
            </a:pPr>
            <a:endParaRPr lang="sl-SI" altLang="sl-SI">
              <a:latin typeface="Comic Sans MS" panose="030F0702030302020204" pitchFamily="66" charset="0"/>
            </a:endParaRPr>
          </a:p>
          <a:p>
            <a:endParaRPr lang="sl-SI" altLang="sl-SI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sl-SI" altLang="sl-SI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75BF3A8-A2DE-4E42-9DF6-E61F189EAF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38D114F-A501-461A-8A4A-768EDA2895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Leta 1789 v dveh knjigah izda osnovni učbenik kemije [Traite elementaire de chimie] </a:t>
            </a:r>
          </a:p>
          <a:p>
            <a:r>
              <a:rPr lang="sl-SI" altLang="sl-SI">
                <a:latin typeface="Comic Sans MS" panose="030F0702030302020204" pitchFamily="66" charset="0"/>
              </a:rPr>
              <a:t>To je bil prvi učbenik, ki je vseboval opise in skice poskusov</a:t>
            </a:r>
          </a:p>
          <a:p>
            <a:pPr>
              <a:buFontTx/>
              <a:buNone/>
            </a:pPr>
            <a:r>
              <a:rPr lang="sl-SI" altLang="sl-SI"/>
              <a:t> </a:t>
            </a:r>
          </a:p>
          <a:p>
            <a:pPr>
              <a:buFontTx/>
              <a:buNone/>
            </a:pPr>
            <a:endParaRPr lang="sl-SI" altLang="sl-SI"/>
          </a:p>
        </p:txBody>
      </p:sp>
      <p:pic>
        <p:nvPicPr>
          <p:cNvPr id="11269" name="Picture 5" descr="lavoisiertzh">
            <a:extLst>
              <a:ext uri="{FF2B5EF4-FFF2-40B4-BE49-F238E27FC236}">
                <a16:creationId xmlns:a16="http://schemas.microsoft.com/office/drawing/2014/main" id="{CE8C5CFD-0E8C-4D94-B0A3-33C720930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221163"/>
            <a:ext cx="4100512" cy="244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CC8F035-3DE1-4B86-9E02-5A1182E1BB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3E88E0E-F8A5-4A76-99FF-830DFB7220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latin typeface="Comic Sans MS" panose="030F0702030302020204" pitchFamily="66" charset="0"/>
              </a:rPr>
              <a:t>Umre 8. maja 1794  kot  žrtev francoske revolucije, bil je namreč giljotiran</a:t>
            </a:r>
          </a:p>
        </p:txBody>
      </p:sp>
      <p:pic>
        <p:nvPicPr>
          <p:cNvPr id="12292" name="Picture 4" descr="654px-Guillotinemodels">
            <a:extLst>
              <a:ext uri="{FF2B5EF4-FFF2-40B4-BE49-F238E27FC236}">
                <a16:creationId xmlns:a16="http://schemas.microsoft.com/office/drawing/2014/main" id="{05309F5C-E1B7-4BC0-BA06-766CA65F6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781300"/>
            <a:ext cx="3978275" cy="364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493</Words>
  <Application>Microsoft Office PowerPoint</Application>
  <PresentationFormat>On-screen Show (4:3)</PresentationFormat>
  <Paragraphs>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Blackadder ITC</vt:lpstr>
      <vt:lpstr>Comic Sans MS</vt:lpstr>
      <vt:lpstr>Privzeti načrt</vt:lpstr>
      <vt:lpstr> Antoine Laurent de Lavoisier </vt:lpstr>
      <vt:lpstr>KAZALO</vt:lpstr>
      <vt:lpstr>UVOD</vt:lpstr>
      <vt:lpstr>ŽIVLJENJEPIS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ODKRITJA IN POSKUSI</vt:lpstr>
      <vt:lpstr>SLIKE =)</vt:lpstr>
      <vt:lpstr>ZAKLJUČEK</vt:lpstr>
      <vt:lpstr>VIRI → BESEDILO</vt:lpstr>
      <vt:lpstr>VIRI → SLIKE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2019-05-31T08:48:18Z</dcterms:created>
  <dcterms:modified xsi:type="dcterms:W3CDTF">2019-05-31T08:48:18Z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