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60000"/>
    <a:srgbClr val="FE7F00"/>
    <a:srgbClr val="D20000"/>
    <a:srgbClr val="A80000"/>
    <a:srgbClr val="462300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5" autoAdjust="0"/>
    <p:restoredTop sz="94713" autoAdjust="0"/>
  </p:normalViewPr>
  <p:slideViewPr>
    <p:cSldViewPr>
      <p:cViewPr varScale="1">
        <p:scale>
          <a:sx n="72" d="100"/>
          <a:sy n="72" d="100"/>
        </p:scale>
        <p:origin x="-3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C6D993D-BF1A-4260-866A-D2508B7938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AB3FBCC-742E-4F15-85B6-D755792B21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477616E-746A-4188-8C8B-A23FCA271D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B334B3C-2BAF-4FA3-BB78-10C15A99FA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55FED1-EC22-4D1F-83AA-3B9185A1315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12D739-A919-40DD-8372-D8F566EB9F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278EB0C-B630-4AED-80F7-287657A4C8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66B1FA4-6615-4BE8-BF2B-66DAFF2298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EE812EB6-4E71-499C-AB2F-FC29CC3169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3933B19-1364-48D8-A036-A1C6771F6D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9A8F96F-27C5-429E-9FE3-955E72F97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38FF69-1862-4784-9AB3-11D71499E5E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766B6-D910-404D-8241-5006EC91A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64B8E-3E76-475E-947D-69EE367C5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99D8D-AFA1-40CF-A4C0-BB619455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C792-6A5C-4F43-8C70-72F1C390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929BE-F9B5-41C4-86DA-9CC0C1E5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0C864-BA94-4CAE-8F48-EC5DEB962D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3922111"/>
      </p:ext>
    </p:extLst>
  </p:cSld>
  <p:clrMapOvr>
    <a:masterClrMapping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F6DD-FA89-4FA5-ADD6-40FF20C7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49F40-53FE-42D4-9696-0C0F220A7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39C9-AFDB-4862-8B79-3861BA1D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FDF97-3DEE-43B7-979C-BB8246F0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5D0CA-9E90-40FB-8159-3A398098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A96F0-1B4C-4936-9CAF-9D69E84C34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3318563"/>
      </p:ext>
    </p:extLst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68DDA2-DBA6-4A24-8CBF-0A2567844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77969-2F0E-465E-979E-530159770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508FE-6D7B-4519-B0D8-606DDB96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7E300-0E29-4B22-83D3-1838AA326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245-DCBE-4992-A54F-B44C1BC8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5DC08-17E2-4ECC-85B5-C22DD30B4E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1668074"/>
      </p:ext>
    </p:extLst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43F7-F12E-4A2A-8303-7BD1537A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2E8D-BA98-4239-A579-8F1FFCBC9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A2C97-65A1-4263-9A85-B2ADEB86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82FF3-DA23-4EC3-B576-B3DD37BA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79EF4-DDCE-43FC-8754-5142EAC3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77F9-169E-45F4-8F47-E694D3D40D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6706222"/>
      </p:ext>
    </p:extLst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9D5C-E37E-4F39-88B4-2ACA6793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76AC6-C26A-4D9C-BCB5-F612E72E2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FA1E2-B096-4500-84DA-972DB2F9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89CA8-947B-4F0F-8B52-C1EBE077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55A81-BA78-43EE-8808-2B2B22632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861E5-7D34-4BE9-9DA3-79B551EB00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5477330"/>
      </p:ext>
    </p:extLst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87C1-B08A-4E11-B820-C027E470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E3A7B-027E-45B7-8871-7F93C38BA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80B0C-03DF-4B92-85BF-536F3A139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8C600-D9EA-4561-815E-24B198E9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4160E-BE40-46F8-8774-12AD5726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9AFAB-8ED4-426E-A102-119DF9A8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E1326-C77C-4844-BC2E-0776418911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2554711"/>
      </p:ext>
    </p:extLst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D75C9-7844-49DB-B5D0-39106F45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F688E-80B5-4B65-B92F-4B826C7D3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174A2-5F74-4726-A8E3-0D74E4C1E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104831-2764-454A-9006-B5302ED1C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75EA1-5DE9-4591-81E9-63C5CE674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E702DC-29FF-4D5F-A606-872EE34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2A320-C033-44D0-AEB5-DAD80D05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7A965-1409-4678-83E2-AEFFCFF9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65904-6990-48E5-8B7E-9C162499F3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4588144"/>
      </p:ext>
    </p:extLst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BB6B-FC2B-45DF-BEE3-BA8260B97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9A0B3-162A-4ABE-8352-55BB8FC3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628FF-922E-4C05-9AF0-0C65328D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E7F1F-CDF0-4177-99EF-CAC59ECD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9EB70-1D33-4808-973C-A22AAF4E1E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2519003"/>
      </p:ext>
    </p:extLst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013DC6-20AE-4749-BC88-99BA49572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6326C-FD88-4A38-969C-08F437F6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1945-3D51-464E-A736-A6914116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43E70-91EF-4A69-8019-7CABAA9B09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3646804"/>
      </p:ext>
    </p:extLst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8118-C6CA-4C15-98B6-744EE4552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6AD99-2DF2-402E-9823-8DF70703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48CC9-1A62-486C-AD59-31C43B003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FA72D-1DD7-4371-A8FC-C9B37D14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BC671-F199-4E9E-A617-A62E8E42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BD7A6-B408-464F-A9CA-EC599C38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8A030-0248-487E-9416-5FABCDF4F3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8383741"/>
      </p:ext>
    </p:extLst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AA7D-611C-401E-9DD4-8C7B1EFBA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CC32C-B752-40F9-A419-D524962DE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27116-36B8-4F5B-BF8E-00821EF21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C2D30-F7A3-4121-9F9F-8A7C089C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14585-1536-43FB-9D9E-461A2271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334C1-BBE0-45B8-82D9-5A1B0079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529DC-8D01-499C-9EF7-38726D3925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7871886"/>
      </p:ext>
    </p:extLst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E33053-EDD0-4EC4-A365-B465D9BAE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927D47-1E8F-481E-B67C-54013ECCC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B7960-B42A-452E-92F3-319F6D833E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197BB7-6B9E-4A99-92D7-1CCFA9B628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C02EC8-ACDF-49EF-A908-254356BD08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F124CB-39DE-45AB-8635-2B1DCB882CB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3177d5151087bfaf1373737e5c2475f0_content_medium">
            <a:extLst>
              <a:ext uri="{FF2B5EF4-FFF2-40B4-BE49-F238E27FC236}">
                <a16:creationId xmlns:a16="http://schemas.microsoft.com/office/drawing/2014/main" id="{B34B2284-84DE-4A1F-8492-73FEB744D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4948238"/>
            <a:ext cx="2486025" cy="190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s">
            <a:extLst>
              <a:ext uri="{FF2B5EF4-FFF2-40B4-BE49-F238E27FC236}">
                <a16:creationId xmlns:a16="http://schemas.microsoft.com/office/drawing/2014/main" id="{E36EEB6F-ACD9-4D52-9F97-9245B2FB1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5113"/>
            <a:ext cx="1979613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AutoShape 10">
            <a:extLst>
              <a:ext uri="{FF2B5EF4-FFF2-40B4-BE49-F238E27FC236}">
                <a16:creationId xmlns:a16="http://schemas.microsoft.com/office/drawing/2014/main" id="{F97358FD-BE92-447F-AADD-097EFF75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0"/>
            <a:ext cx="8713788" cy="3500438"/>
          </a:xfrm>
          <a:prstGeom prst="cloud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FF6565">
                  <a:alpha val="64999"/>
                </a:srgbClr>
              </a:gs>
              <a:gs pos="100000">
                <a:srgbClr val="D02800"/>
              </a:gs>
            </a:gsLst>
            <a:lin ang="5400000" scaled="1"/>
          </a:gra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sl-SI" altLang="sl-SI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E41A658-7C73-44F8-AEE5-0D0DD16A5E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302418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3F3F">
                        <a:alpha val="11000"/>
                      </a:srgbClr>
                    </a:gs>
                    <a:gs pos="100000">
                      <a:srgbClr val="FF3F3F">
                        <a:gamma/>
                        <a:shade val="46275"/>
                        <a:invGamma/>
                        <a:alpha val="17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2525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sl-SI" altLang="sl-SI" sz="4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enostavni ogljikovi hidrati</a:t>
            </a:r>
            <a:br>
              <a:rPr lang="sl-SI" altLang="sl-SI" sz="4400" b="1"/>
            </a:br>
            <a:r>
              <a:rPr lang="sl-SI" altLang="sl-SI" sz="7200" b="1" i="1">
                <a:solidFill>
                  <a:srgbClr val="A8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MONOSAHARIDI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15DEA1E3-26BB-415B-9F66-1A0CF4358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569325" cy="6264275"/>
          </a:xfrm>
        </p:spPr>
        <p:txBody>
          <a:bodyPr/>
          <a:lstStyle/>
          <a:p>
            <a:r>
              <a:rPr lang="sl-SI" altLang="sl-SI" sz="2800">
                <a:solidFill>
                  <a:schemeClr val="bg1"/>
                </a:solidFill>
              </a:rPr>
              <a:t>Glukoza je najpomembnejši vir energije za organizem.</a:t>
            </a:r>
          </a:p>
          <a:p>
            <a:r>
              <a:rPr lang="sl-SI" altLang="sl-SI" sz="2800">
                <a:solidFill>
                  <a:schemeClr val="bg1"/>
                </a:solidFill>
              </a:rPr>
              <a:t>Rdeče krvničke lahko dobijo energijo le iz glukoze. </a:t>
            </a:r>
          </a:p>
          <a:p>
            <a:r>
              <a:rPr lang="sl-SI" altLang="sl-SI" sz="2800">
                <a:solidFill>
                  <a:schemeClr val="bg1"/>
                </a:solidFill>
              </a:rPr>
              <a:t>Koncentracijo glukoze v krvi uravnavata hormona insulin in glukagon. Insulin znižuje raven sladkorja v krvi, glukagon pa ga zvišuje. </a:t>
            </a:r>
          </a:p>
          <a:p>
            <a:r>
              <a:rPr lang="sl-SI" altLang="sl-SI" sz="2800">
                <a:solidFill>
                  <a:schemeClr val="bg1"/>
                </a:solidFill>
              </a:rPr>
              <a:t>Če nastajanje insulina v trebušni slinavki ne poteka pravilno nastopi sladkorna bolezen (diabetes). </a:t>
            </a:r>
          </a:p>
          <a:p>
            <a:r>
              <a:rPr lang="sl-SI" altLang="sl-SI" sz="2800">
                <a:solidFill>
                  <a:schemeClr val="bg1"/>
                </a:solidFill>
              </a:rPr>
              <a:t>Ogljikovi hidrati igrajo pri zdravi prehrani zelo pomembno vlogo. Monosaharidi povzročijo hiter porast sladkorja v krvi, zato za sladkorne bolnike niso priporočljivi.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5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93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0891902-8EDF-4D8D-A859-3B6563029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FRUKTOZA (sadni sladkor) C6 H12 O6</a:t>
            </a:r>
          </a:p>
        </p:txBody>
      </p:sp>
      <p:pic>
        <p:nvPicPr>
          <p:cNvPr id="14340" name="Picture 4" descr="fruktozza">
            <a:extLst>
              <a:ext uri="{FF2B5EF4-FFF2-40B4-BE49-F238E27FC236}">
                <a16:creationId xmlns:a16="http://schemas.microsoft.com/office/drawing/2014/main" id="{644F745F-30E9-473C-BFCD-73BD9531D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3"/>
            <a:ext cx="49339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Rectangle 6">
            <a:extLst>
              <a:ext uri="{FF2B5EF4-FFF2-40B4-BE49-F238E27FC236}">
                <a16:creationId xmlns:a16="http://schemas.microsoft.com/office/drawing/2014/main" id="{13F34805-4895-41F4-B320-614E9A1EB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73238"/>
            <a:ext cx="7993062" cy="2735262"/>
          </a:xfrm>
          <a:prstGeom prst="rect">
            <a:avLst/>
          </a:prstGeom>
          <a:gradFill rotWithShape="1">
            <a:gsLst>
              <a:gs pos="0">
                <a:srgbClr val="D20000">
                  <a:alpha val="56000"/>
                </a:srgbClr>
              </a:gs>
              <a:gs pos="100000">
                <a:srgbClr val="D20000">
                  <a:alpha val="56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>
              <a:solidFill>
                <a:srgbClr val="D20000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373F2F2-414F-4E27-B88A-E9BCFBBF5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3024187"/>
          </a:xfrm>
        </p:spPr>
        <p:txBody>
          <a:bodyPr/>
          <a:lstStyle/>
          <a:p>
            <a:r>
              <a:rPr lang="sl-SI" altLang="sl-SI"/>
              <a:t>To je monosaharid, ki ga najdemo v medu in sadju kot sadni sladkor. </a:t>
            </a:r>
          </a:p>
          <a:p>
            <a:r>
              <a:rPr lang="sl-SI" altLang="sl-SI">
                <a:solidFill>
                  <a:schemeClr val="bg1"/>
                </a:solidFill>
              </a:rPr>
              <a:t>V kristalni obliki je dvakrat bolj sladka kot navaden kristalni sladkor (saharoza), zato je zelo priljubljena v živilski industriji.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3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F408B13-6EBE-44ED-8942-657E88D72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364537" cy="5145087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  </a:t>
            </a:r>
          </a:p>
          <a:p>
            <a:r>
              <a:rPr lang="sl-SI" altLang="sl-SI">
                <a:solidFill>
                  <a:schemeClr val="bg1"/>
                </a:solidFill>
              </a:rPr>
              <a:t>So spojine, ki vsebujejo kisikove, vodikove in ogljikove atome. Torej so kisikove organske spojine. </a:t>
            </a:r>
          </a:p>
          <a:p>
            <a:r>
              <a:rPr lang="sl-SI" altLang="sl-SI">
                <a:solidFill>
                  <a:schemeClr val="bg1"/>
                </a:solidFill>
              </a:rPr>
              <a:t>Razmerje ogljika in vodika je 2:1, tako kot v vodi. </a:t>
            </a:r>
          </a:p>
          <a:p>
            <a:r>
              <a:rPr lang="sl-SI" altLang="sl-SI">
                <a:solidFill>
                  <a:schemeClr val="bg1"/>
                </a:solidFill>
              </a:rPr>
              <a:t>So glavni vir energije v telesu. </a:t>
            </a:r>
          </a:p>
          <a:p>
            <a:r>
              <a:rPr lang="sl-SI" altLang="sl-SI">
                <a:solidFill>
                  <a:schemeClr val="bg1"/>
                </a:solidFill>
              </a:rPr>
              <a:t>Ogljikovi hidrati imajo v imenu končnico –oza (fruktoza, glukoza, saharoza,…).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85997A1-75F7-4DBD-8A89-6A9CC4AF0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>
            <a:off x="395288" y="476250"/>
            <a:ext cx="8353425" cy="490538"/>
          </a:xfrm>
        </p:spPr>
        <p:txBody>
          <a:bodyPr/>
          <a:lstStyle/>
          <a:p>
            <a:r>
              <a:rPr lang="sl-SI" altLang="sl-SI" sz="6000" b="1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OGLJIKOVI HIDRATI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74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86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Line 6">
            <a:extLst>
              <a:ext uri="{FF2B5EF4-FFF2-40B4-BE49-F238E27FC236}">
                <a16:creationId xmlns:a16="http://schemas.microsoft.com/office/drawing/2014/main" id="{89BA758D-052A-4F81-8DA8-B65D38AE54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6375" y="1196975"/>
            <a:ext cx="935038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16404" name="Picture 20" descr="j2A">
            <a:extLst>
              <a:ext uri="{FF2B5EF4-FFF2-40B4-BE49-F238E27FC236}">
                <a16:creationId xmlns:a16="http://schemas.microsoft.com/office/drawing/2014/main" id="{2839ACD6-F305-4FCE-9035-D28B811F3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3644900"/>
            <a:ext cx="3241675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2" name="AutoShape 18">
            <a:extLst>
              <a:ext uri="{FF2B5EF4-FFF2-40B4-BE49-F238E27FC236}">
                <a16:creationId xmlns:a16="http://schemas.microsoft.com/office/drawing/2014/main" id="{A3B84EEC-234D-42C2-90F2-3CAAEFFEC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908050"/>
            <a:ext cx="3816350" cy="5688013"/>
          </a:xfrm>
          <a:prstGeom prst="irregularSeal2">
            <a:avLst/>
          </a:prstGeom>
          <a:solidFill>
            <a:srgbClr val="FE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7CF79CF3-1FDB-441B-A115-260BBD943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1268413"/>
            <a:ext cx="1441450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6405" name="Group 21">
            <a:extLst>
              <a:ext uri="{FF2B5EF4-FFF2-40B4-BE49-F238E27FC236}">
                <a16:creationId xmlns:a16="http://schemas.microsoft.com/office/drawing/2014/main" id="{6FDA0BAA-86A3-49F4-8162-D7D7CC40356D}"/>
              </a:ext>
            </a:extLst>
          </p:cNvPr>
          <p:cNvGrpSpPr>
            <a:grpSpLocks/>
          </p:cNvGrpSpPr>
          <p:nvPr/>
        </p:nvGrpSpPr>
        <p:grpSpPr bwMode="auto">
          <a:xfrm>
            <a:off x="-252413" y="2205038"/>
            <a:ext cx="3600451" cy="1036637"/>
            <a:chOff x="-159" y="1389"/>
            <a:chExt cx="2268" cy="653"/>
          </a:xfrm>
        </p:grpSpPr>
        <p:sp>
          <p:nvSpPr>
            <p:cNvPr id="16403" name="AutoShape 19">
              <a:extLst>
                <a:ext uri="{FF2B5EF4-FFF2-40B4-BE49-F238E27FC236}">
                  <a16:creationId xmlns:a16="http://schemas.microsoft.com/office/drawing/2014/main" id="{772E6210-6198-4CD8-80E1-528A5C4DA5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90088">
              <a:off x="-159" y="1389"/>
              <a:ext cx="2268" cy="653"/>
            </a:xfrm>
            <a:prstGeom prst="irregularSeal2">
              <a:avLst/>
            </a:prstGeom>
            <a:solidFill>
              <a:srgbClr val="FE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393" name="Text Box 9">
              <a:extLst>
                <a:ext uri="{FF2B5EF4-FFF2-40B4-BE49-F238E27FC236}">
                  <a16:creationId xmlns:a16="http://schemas.microsoft.com/office/drawing/2014/main" id="{B163E55E-EE8C-463E-A117-EA3F45B59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" y="1525"/>
              <a:ext cx="1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800" b="1"/>
                <a:t>monosaharidi</a:t>
              </a:r>
            </a:p>
          </p:txBody>
        </p:sp>
      </p:grpSp>
      <p:grpSp>
        <p:nvGrpSpPr>
          <p:cNvPr id="16407" name="Group 23">
            <a:extLst>
              <a:ext uri="{FF2B5EF4-FFF2-40B4-BE49-F238E27FC236}">
                <a16:creationId xmlns:a16="http://schemas.microsoft.com/office/drawing/2014/main" id="{D4387E66-FD15-4B5A-8885-4D5C6EC3F0A5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1196975"/>
            <a:ext cx="4679950" cy="6092825"/>
            <a:chOff x="1292" y="754"/>
            <a:chExt cx="2948" cy="3838"/>
          </a:xfrm>
        </p:grpSpPr>
        <p:sp>
          <p:nvSpPr>
            <p:cNvPr id="16401" name="AutoShape 17">
              <a:extLst>
                <a:ext uri="{FF2B5EF4-FFF2-40B4-BE49-F238E27FC236}">
                  <a16:creationId xmlns:a16="http://schemas.microsoft.com/office/drawing/2014/main" id="{58898BE6-F613-448C-96D6-FA168244F9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4926979">
              <a:off x="847" y="1199"/>
              <a:ext cx="3838" cy="2948"/>
            </a:xfrm>
            <a:prstGeom prst="irregularSeal2">
              <a:avLst/>
            </a:prstGeom>
            <a:gradFill rotWithShape="1">
              <a:gsLst>
                <a:gs pos="0">
                  <a:srgbClr val="FE0000"/>
                </a:gs>
                <a:gs pos="100000">
                  <a:srgbClr val="FE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6396" name="Text Box 12">
              <a:extLst>
                <a:ext uri="{FF2B5EF4-FFF2-40B4-BE49-F238E27FC236}">
                  <a16:creationId xmlns:a16="http://schemas.microsoft.com/office/drawing/2014/main" id="{F369E181-7DE1-499E-A8E4-7521A47DA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1661"/>
              <a:ext cx="1451" cy="2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800" b="1"/>
                <a:t>Disaharidi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sl-SI" altLang="sl-SI"/>
                <a:t> </a:t>
              </a:r>
              <a:r>
                <a:rPr lang="sl-SI" altLang="sl-SI" sz="2400"/>
                <a:t>monosaharid + monosaharid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sl-SI" altLang="sl-SI" sz="2400"/>
                <a:t> Nastanejo kot  produkt razgradnje polisaharidov.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sl-SI" altLang="sl-SI" sz="2400"/>
                <a:t> saharoza, laktoza	</a:t>
              </a:r>
            </a:p>
          </p:txBody>
        </p:sp>
      </p:grpSp>
      <p:sp>
        <p:nvSpPr>
          <p:cNvPr id="16397" name="Text Box 13">
            <a:extLst>
              <a:ext uri="{FF2B5EF4-FFF2-40B4-BE49-F238E27FC236}">
                <a16:creationId xmlns:a16="http://schemas.microsoft.com/office/drawing/2014/main" id="{1018C779-3777-4271-9EE6-ECA3AE337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349500"/>
            <a:ext cx="2447925" cy="270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800" b="1"/>
              <a:t>Polisaharidi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/>
              <a:t> </a:t>
            </a:r>
            <a:r>
              <a:rPr lang="sl-SI" altLang="sl-SI" sz="2400"/>
              <a:t>več monosaharidov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 škrob, celuloza, glikogen</a:t>
            </a:r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90C22504-CF85-4A34-AF3C-32961B988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1412875"/>
            <a:ext cx="71437" cy="1008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400" name="AutoShape 16">
            <a:extLst>
              <a:ext uri="{FF2B5EF4-FFF2-40B4-BE49-F238E27FC236}">
                <a16:creationId xmlns:a16="http://schemas.microsoft.com/office/drawing/2014/main" id="{FCE79B2A-534E-4123-BFB9-A2B9431E584B}"/>
              </a:ext>
            </a:extLst>
          </p:cNvPr>
          <p:cNvSpPr>
            <a:spLocks noChangeArrowheads="1"/>
          </p:cNvSpPr>
          <p:nvPr/>
        </p:nvSpPr>
        <p:spPr bwMode="auto">
          <a:xfrm rot="11260294">
            <a:off x="179388" y="0"/>
            <a:ext cx="7853362" cy="1943100"/>
          </a:xfrm>
          <a:prstGeom prst="irregularSeal2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2F7AB00C-2C3E-452F-BB82-E9B25B2DD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76250"/>
            <a:ext cx="54721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4400" b="1"/>
              <a:t>Ogljikovi hidrati</a:t>
            </a:r>
          </a:p>
        </p:txBody>
      </p:sp>
    </p:spTree>
  </p:cSld>
  <p:clrMapOvr>
    <a:masterClrMapping/>
  </p:clrMapOvr>
  <p:transition spd="med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>
            <a:extLst>
              <a:ext uri="{FF2B5EF4-FFF2-40B4-BE49-F238E27FC236}">
                <a16:creationId xmlns:a16="http://schemas.microsoft.com/office/drawing/2014/main" id="{22D8A564-94AB-4CFC-8D4D-E3068D299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5184775" cy="865188"/>
          </a:xfrm>
        </p:spPr>
        <p:txBody>
          <a:bodyPr/>
          <a:lstStyle/>
          <a:p>
            <a:r>
              <a:rPr lang="sl-SI" altLang="sl-SI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Monosaharidi</a:t>
            </a:r>
          </a:p>
        </p:txBody>
      </p:sp>
      <p:sp>
        <p:nvSpPr>
          <p:cNvPr id="5140" name="Rectangle 20">
            <a:extLst>
              <a:ext uri="{FF2B5EF4-FFF2-40B4-BE49-F238E27FC236}">
                <a16:creationId xmlns:a16="http://schemas.microsoft.com/office/drawing/2014/main" id="{02E43A91-58CE-47D5-9C9C-BDE5D149B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So derivati aldehidov ali ketonov.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Uvrščamo jih med osnovne ogljikove hidrate ali preproste sladkorje, katerih molekule se ne dajo razcepit v manjše (vsebujejo najmanj 3 ogljikove atome).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Večinoma jih najdemo v ciklični obliki, iz acikličnih pa prepoznamo vsebnost aldehidne ali ketonske funkcionalne skupine.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Splošna formula enostavnih sladkorjev ali monosaharidov je C</a:t>
            </a:r>
            <a:r>
              <a:rPr lang="sl-SI" altLang="sl-SI" sz="2800" baseline="-25000"/>
              <a:t>n</a:t>
            </a:r>
            <a:r>
              <a:rPr lang="sl-SI" altLang="sl-SI" sz="2800"/>
              <a:t> H</a:t>
            </a:r>
            <a:r>
              <a:rPr lang="sl-SI" altLang="sl-SI" sz="2800" baseline="-25000"/>
              <a:t>2n</a:t>
            </a:r>
            <a:r>
              <a:rPr lang="sl-SI" altLang="sl-SI" sz="2800"/>
              <a:t> O</a:t>
            </a:r>
            <a:r>
              <a:rPr lang="sl-SI" altLang="sl-SI" sz="2800" baseline="-25000"/>
              <a:t>n</a:t>
            </a:r>
            <a:r>
              <a:rPr lang="sl-SI" altLang="sl-SI" sz="2800"/>
              <a:t>.</a:t>
            </a:r>
          </a:p>
        </p:txBody>
      </p:sp>
    </p:spTree>
  </p:cSld>
  <p:clrMapOvr>
    <a:masterClrMapping/>
  </p:clrMapOvr>
  <p:transition spd="med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B976BA0E-9749-4D0B-8B20-F6FE89E9E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04813"/>
            <a:ext cx="7345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DELITEV MONOSAHARIDOV</a:t>
            </a: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F81E1E60-CE37-4E41-AFC8-EC2749F6A6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196975"/>
            <a:ext cx="503238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D11C6B21-8B7E-48D3-BFC7-E636F34B9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1196975"/>
            <a:ext cx="792163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AE46E58A-C23D-47DB-964B-B68C72D3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05038"/>
            <a:ext cx="396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/>
              <a:t>po številu ogljikovih atomov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5B2CED80-78C9-493B-BA1B-D0C55269A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420938"/>
            <a:ext cx="388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/>
              <a:t>po funkcionalnih skupinah</a:t>
            </a: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FD0A0D7B-A6F2-4A97-A52F-3FDDA24C99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1550" y="2636838"/>
            <a:ext cx="2159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E165AB81-65E6-4101-98E4-C4F926E3E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500438"/>
            <a:ext cx="1800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 trioze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 tetroze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 pentoze…</a:t>
            </a:r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B7B87B53-FC55-4A32-9A05-6887D40279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2924175"/>
            <a:ext cx="576263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AFBD41CC-8A5C-478E-ABA9-4B6525761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2924175"/>
            <a:ext cx="43180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E672918A-9A49-4E39-9E69-13FB8514A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573463"/>
            <a:ext cx="201612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/>
              <a:t>ALDOZE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 hidroksilna in aldehidna skupina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EA4B6510-C020-49EA-9596-4DB88E293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716338"/>
            <a:ext cx="201612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/>
              <a:t>KETOZE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2400"/>
              <a:t> hidroksilna in ketonska skupina</a:t>
            </a:r>
          </a:p>
        </p:txBody>
      </p:sp>
      <p:pic>
        <p:nvPicPr>
          <p:cNvPr id="17425" name="Picture 17" descr="aldoza_ketoza">
            <a:extLst>
              <a:ext uri="{FF2B5EF4-FFF2-40B4-BE49-F238E27FC236}">
                <a16:creationId xmlns:a16="http://schemas.microsoft.com/office/drawing/2014/main" id="{24DDC5C1-4720-462D-A2A2-3AAD7718E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359150"/>
            <a:ext cx="4176712" cy="34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9" grpId="0"/>
      <p:bldP spid="17422" grpId="0"/>
      <p:bldP spid="174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270A001-9D89-4CA2-A51A-8D0CEB977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6635750" cy="922338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Reakcije monosaharidov</a:t>
            </a:r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0C02BB14-E376-4C94-934C-8536B8736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25538"/>
            <a:ext cx="9144000" cy="3527425"/>
          </a:xfrm>
          <a:prstGeom prst="ellipse">
            <a:avLst/>
          </a:prstGeom>
          <a:gradFill rotWithShape="1">
            <a:gsLst>
              <a:gs pos="0">
                <a:srgbClr val="FA0000">
                  <a:alpha val="57001"/>
                </a:srgbClr>
              </a:gs>
              <a:gs pos="100000">
                <a:srgbClr val="FF6600">
                  <a:alpha val="57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62D8ED4-C2A9-411C-BBF9-7FDC56C63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2232025"/>
          </a:xfrm>
        </p:spPr>
        <p:txBody>
          <a:bodyPr/>
          <a:lstStyle/>
          <a:p>
            <a:r>
              <a:rPr lang="sl-SI" altLang="sl-SI">
                <a:solidFill>
                  <a:schemeClr val="bg1"/>
                </a:solidFill>
              </a:rPr>
              <a:t>V monosaharidih so prisotne alkoholne in karbonilne skupine, zato potekajo vse reakcije, ki so značilne za alkohole, aldehide in ketone.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06BC0BE-4ADA-4416-8FD8-3F20D17CD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82700"/>
          </a:xfrm>
        </p:spPr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</a:rPr>
              <a:t>GLUKOZA</a:t>
            </a:r>
            <a:r>
              <a:rPr lang="sl-SI" altLang="sl-SI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 (grozdni sladkor) C</a:t>
            </a:r>
            <a:r>
              <a:rPr lang="sl-SI" altLang="sl-SI" sz="40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sl-SI" altLang="sl-SI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 H</a:t>
            </a:r>
            <a:r>
              <a:rPr lang="sl-SI" altLang="sl-SI" sz="40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r>
              <a:rPr lang="sl-SI" altLang="sl-SI" sz="400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sl-SI" altLang="sl-SI" sz="40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E764FC-6054-48A3-8237-2F662B287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sl-SI" altLang="sl-SI" sz="2800"/>
              <a:t>To je monosaharid, ki ga najdemo v škrobu, celulozi in grozdnem sladkorju.</a:t>
            </a:r>
          </a:p>
          <a:p>
            <a:pPr>
              <a:buFontTx/>
              <a:buNone/>
            </a:pPr>
            <a:r>
              <a:rPr lang="sl-SI" altLang="sl-SI" b="1"/>
              <a:t>NASTANEK:</a:t>
            </a:r>
          </a:p>
          <a:p>
            <a:r>
              <a:rPr lang="sl-SI" altLang="sl-SI" sz="2800"/>
              <a:t>Pri fotosintezi:</a:t>
            </a:r>
          </a:p>
          <a:p>
            <a:pPr>
              <a:buFontTx/>
              <a:buNone/>
            </a:pPr>
            <a:r>
              <a:rPr lang="sl-SI" altLang="sl-SI" sz="2800">
                <a:latin typeface="Arial Unicode MS" pitchFamily="34" charset="-128"/>
                <a:ea typeface="Arial Unicode MS" pitchFamily="34" charset="-128"/>
              </a:rPr>
              <a:t>6CO</a:t>
            </a:r>
            <a:r>
              <a:rPr lang="sl-SI" altLang="sl-SI" sz="2800" baseline="-25000">
                <a:latin typeface="Arial Unicode MS" pitchFamily="34" charset="-128"/>
                <a:ea typeface="Arial Unicode MS" pitchFamily="34" charset="-128"/>
              </a:rPr>
              <a:t>2</a:t>
            </a:r>
            <a:r>
              <a:rPr lang="sl-SI" altLang="sl-SI" sz="2800">
                <a:latin typeface="Arial Unicode MS" pitchFamily="34" charset="-128"/>
                <a:ea typeface="Arial Unicode MS" pitchFamily="34" charset="-128"/>
              </a:rPr>
              <a:t> + 6H</a:t>
            </a:r>
            <a:r>
              <a:rPr lang="sl-SI" altLang="sl-SI" sz="2800" baseline="-25000">
                <a:latin typeface="Arial Unicode MS" pitchFamily="34" charset="-128"/>
                <a:ea typeface="Arial Unicode MS" pitchFamily="34" charset="-128"/>
              </a:rPr>
              <a:t>2</a:t>
            </a:r>
            <a:r>
              <a:rPr lang="sl-SI" altLang="sl-SI" sz="2800">
                <a:latin typeface="Arial Unicode MS" pitchFamily="34" charset="-128"/>
                <a:ea typeface="Arial Unicode MS" pitchFamily="34" charset="-128"/>
              </a:rPr>
              <a:t>O + 2842 kJ  + klorofil → C</a:t>
            </a:r>
            <a:r>
              <a:rPr lang="sl-SI" altLang="sl-SI" sz="2800" baseline="-25000">
                <a:latin typeface="Arial Unicode MS" pitchFamily="34" charset="-128"/>
                <a:ea typeface="Arial Unicode MS" pitchFamily="34" charset="-128"/>
              </a:rPr>
              <a:t>6</a:t>
            </a:r>
            <a:r>
              <a:rPr lang="sl-SI" altLang="sl-SI" sz="2800">
                <a:latin typeface="Arial Unicode MS" pitchFamily="34" charset="-128"/>
                <a:ea typeface="Arial Unicode MS" pitchFamily="34" charset="-128"/>
              </a:rPr>
              <a:t> H</a:t>
            </a:r>
            <a:r>
              <a:rPr lang="sl-SI" altLang="sl-SI" sz="2800" baseline="-25000">
                <a:latin typeface="Arial Unicode MS" pitchFamily="34" charset="-128"/>
                <a:ea typeface="Arial Unicode MS" pitchFamily="34" charset="-128"/>
              </a:rPr>
              <a:t>12</a:t>
            </a:r>
            <a:r>
              <a:rPr lang="sl-SI" altLang="sl-SI" sz="2800">
                <a:latin typeface="Arial Unicode MS" pitchFamily="34" charset="-128"/>
                <a:ea typeface="Arial Unicode MS" pitchFamily="34" charset="-128"/>
              </a:rPr>
              <a:t> O</a:t>
            </a:r>
            <a:r>
              <a:rPr lang="sl-SI" altLang="sl-SI" sz="2800" baseline="-25000">
                <a:latin typeface="Arial Unicode MS" pitchFamily="34" charset="-128"/>
                <a:ea typeface="Arial Unicode MS" pitchFamily="34" charset="-128"/>
              </a:rPr>
              <a:t>6</a:t>
            </a:r>
            <a:r>
              <a:rPr lang="sl-SI" altLang="sl-SI" sz="2800">
                <a:latin typeface="Arial Unicode MS" pitchFamily="34" charset="-128"/>
                <a:ea typeface="Arial Unicode MS" pitchFamily="34" charset="-128"/>
              </a:rPr>
              <a:t> + 6O</a:t>
            </a:r>
            <a:r>
              <a:rPr lang="sl-SI" altLang="sl-SI" sz="2800" baseline="-25000">
                <a:latin typeface="Arial Unicode MS" pitchFamily="34" charset="-128"/>
                <a:ea typeface="Arial Unicode MS" pitchFamily="34" charset="-128"/>
              </a:rPr>
              <a:t>2</a:t>
            </a:r>
          </a:p>
          <a:p>
            <a:pPr>
              <a:buFontTx/>
              <a:buNone/>
            </a:pPr>
            <a:r>
              <a:rPr lang="sl-SI" altLang="sl-SI" sz="2800"/>
              <a:t>			sončna energija    	     glukoza</a:t>
            </a:r>
          </a:p>
          <a:p>
            <a:endParaRPr lang="sl-SI" altLang="sl-SI" sz="2800"/>
          </a:p>
          <a:p>
            <a:r>
              <a:rPr lang="sl-SI" altLang="sl-SI" sz="2800"/>
              <a:t>Sintetično (v laboratoriju):</a:t>
            </a:r>
          </a:p>
          <a:p>
            <a:pPr>
              <a:buFontTx/>
              <a:buNone/>
            </a:pPr>
            <a:r>
              <a:rPr lang="sl-SI" altLang="sl-SI" sz="2000" b="1"/>
              <a:t>HIDROLIZA ŠKROBA</a:t>
            </a:r>
          </a:p>
          <a:p>
            <a:pPr>
              <a:buFontTx/>
              <a:buNone/>
            </a:pPr>
            <a:r>
              <a:rPr lang="sl-SI" altLang="sl-SI" sz="2800"/>
              <a:t>     (C</a:t>
            </a:r>
            <a:r>
              <a:rPr lang="sl-SI" altLang="sl-SI" sz="2800" baseline="-25000"/>
              <a:t>6</a:t>
            </a:r>
            <a:r>
              <a:rPr lang="sl-SI" altLang="sl-SI" sz="2800"/>
              <a:t>H</a:t>
            </a:r>
            <a:r>
              <a:rPr lang="sl-SI" altLang="sl-SI" sz="2800" baseline="-25000"/>
              <a:t>10</a:t>
            </a:r>
            <a:r>
              <a:rPr lang="sl-SI" altLang="sl-SI" sz="2800"/>
              <a:t>O</a:t>
            </a:r>
            <a:r>
              <a:rPr lang="sl-SI" altLang="sl-SI" sz="2800" baseline="-25000"/>
              <a:t>5</a:t>
            </a:r>
            <a:r>
              <a:rPr lang="sl-SI" altLang="sl-SI" sz="2800"/>
              <a:t>)</a:t>
            </a:r>
            <a:r>
              <a:rPr lang="sl-SI" altLang="sl-SI" sz="2800" baseline="-25000"/>
              <a:t>n</a:t>
            </a:r>
            <a:r>
              <a:rPr lang="sl-SI" altLang="sl-SI" sz="2800"/>
              <a:t> + </a:t>
            </a:r>
            <a:r>
              <a:rPr lang="sl-SI" altLang="sl-SI" sz="2800" baseline="-25000"/>
              <a:t>n </a:t>
            </a:r>
            <a:r>
              <a:rPr lang="sl-SI" altLang="sl-SI" sz="2800"/>
              <a:t>H</a:t>
            </a:r>
            <a:r>
              <a:rPr lang="sl-SI" altLang="sl-SI" sz="2800" baseline="-25000"/>
              <a:t>2</a:t>
            </a:r>
            <a:r>
              <a:rPr lang="sl-SI" altLang="sl-SI" sz="2800"/>
              <a:t>O → </a:t>
            </a:r>
            <a:r>
              <a:rPr lang="sl-SI" altLang="sl-SI" sz="2800" baseline="-25000"/>
              <a:t>n </a:t>
            </a:r>
            <a:r>
              <a:rPr lang="sl-SI" altLang="sl-SI" sz="2800"/>
              <a:t>C</a:t>
            </a:r>
            <a:r>
              <a:rPr lang="sl-SI" altLang="sl-SI" sz="2800" baseline="-25000"/>
              <a:t>6</a:t>
            </a:r>
            <a:r>
              <a:rPr lang="sl-SI" altLang="sl-SI" sz="2800"/>
              <a:t>H</a:t>
            </a:r>
            <a:r>
              <a:rPr lang="sl-SI" altLang="sl-SI" sz="2800" baseline="-25000"/>
              <a:t>12</a:t>
            </a:r>
            <a:r>
              <a:rPr lang="sl-SI" altLang="sl-SI" sz="2800"/>
              <a:t>O</a:t>
            </a:r>
            <a:r>
              <a:rPr lang="sl-SI" altLang="sl-SI" sz="2800" baseline="-25000"/>
              <a:t>6</a:t>
            </a:r>
          </a:p>
          <a:p>
            <a:pPr>
              <a:buFontTx/>
              <a:buNone/>
            </a:pPr>
            <a:r>
              <a:rPr lang="sl-SI" altLang="sl-SI" sz="2800"/>
              <a:t>       Škrob	           	      glukoza</a:t>
            </a:r>
          </a:p>
        </p:txBody>
      </p:sp>
      <p:pic>
        <p:nvPicPr>
          <p:cNvPr id="11268" name="Picture 4" descr="800px-Glucose-2D-skeletal">
            <a:extLst>
              <a:ext uri="{FF2B5EF4-FFF2-40B4-BE49-F238E27FC236}">
                <a16:creationId xmlns:a16="http://schemas.microsoft.com/office/drawing/2014/main" id="{AC40D58D-1B2E-4252-905C-E76535F83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581525"/>
            <a:ext cx="3851275" cy="215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2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42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7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1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1"/>
      <p:bldP spid="112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97FF"/>
            </a:gs>
            <a:gs pos="100000">
              <a:srgbClr val="C5D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Freeform 7">
            <a:extLst>
              <a:ext uri="{FF2B5EF4-FFF2-40B4-BE49-F238E27FC236}">
                <a16:creationId xmlns:a16="http://schemas.microsoft.com/office/drawing/2014/main" id="{CC5E85B0-DC0E-4891-B6E3-8F0B0C574FF0}"/>
              </a:ext>
            </a:extLst>
          </p:cNvPr>
          <p:cNvSpPr>
            <a:spLocks/>
          </p:cNvSpPr>
          <p:nvPr/>
        </p:nvSpPr>
        <p:spPr bwMode="auto">
          <a:xfrm>
            <a:off x="-1044575" y="4868863"/>
            <a:ext cx="10621963" cy="2700337"/>
          </a:xfrm>
          <a:custGeom>
            <a:avLst/>
            <a:gdLst>
              <a:gd name="T0" fmla="*/ 605 w 6691"/>
              <a:gd name="T1" fmla="*/ 704 h 1701"/>
              <a:gd name="T2" fmla="*/ 923 w 6691"/>
              <a:gd name="T3" fmla="*/ 295 h 1701"/>
              <a:gd name="T4" fmla="*/ 1648 w 6691"/>
              <a:gd name="T5" fmla="*/ 23 h 1701"/>
              <a:gd name="T6" fmla="*/ 2510 w 6691"/>
              <a:gd name="T7" fmla="*/ 159 h 1701"/>
              <a:gd name="T8" fmla="*/ 3054 w 6691"/>
              <a:gd name="T9" fmla="*/ 477 h 1701"/>
              <a:gd name="T10" fmla="*/ 3281 w 6691"/>
              <a:gd name="T11" fmla="*/ 613 h 1701"/>
              <a:gd name="T12" fmla="*/ 3871 w 6691"/>
              <a:gd name="T13" fmla="*/ 431 h 1701"/>
              <a:gd name="T14" fmla="*/ 5413 w 6691"/>
              <a:gd name="T15" fmla="*/ 341 h 1701"/>
              <a:gd name="T16" fmla="*/ 6456 w 6691"/>
              <a:gd name="T17" fmla="*/ 522 h 1701"/>
              <a:gd name="T18" fmla="*/ 6366 w 6691"/>
              <a:gd name="T19" fmla="*/ 1565 h 1701"/>
              <a:gd name="T20" fmla="*/ 4506 w 6691"/>
              <a:gd name="T21" fmla="*/ 1339 h 1701"/>
              <a:gd name="T22" fmla="*/ 650 w 6691"/>
              <a:gd name="T23" fmla="*/ 1339 h 1701"/>
              <a:gd name="T24" fmla="*/ 605 w 6691"/>
              <a:gd name="T25" fmla="*/ 704 h 1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91" h="1701">
                <a:moveTo>
                  <a:pt x="605" y="704"/>
                </a:moveTo>
                <a:cubicBezTo>
                  <a:pt x="650" y="530"/>
                  <a:pt x="749" y="408"/>
                  <a:pt x="923" y="295"/>
                </a:cubicBezTo>
                <a:cubicBezTo>
                  <a:pt x="1097" y="182"/>
                  <a:pt x="1384" y="46"/>
                  <a:pt x="1648" y="23"/>
                </a:cubicBezTo>
                <a:cubicBezTo>
                  <a:pt x="1912" y="0"/>
                  <a:pt x="2276" y="83"/>
                  <a:pt x="2510" y="159"/>
                </a:cubicBezTo>
                <a:cubicBezTo>
                  <a:pt x="2744" y="235"/>
                  <a:pt x="2926" y="401"/>
                  <a:pt x="3054" y="477"/>
                </a:cubicBezTo>
                <a:cubicBezTo>
                  <a:pt x="3182" y="553"/>
                  <a:pt x="3145" y="621"/>
                  <a:pt x="3281" y="613"/>
                </a:cubicBezTo>
                <a:cubicBezTo>
                  <a:pt x="3417" y="605"/>
                  <a:pt x="3516" y="476"/>
                  <a:pt x="3871" y="431"/>
                </a:cubicBezTo>
                <a:cubicBezTo>
                  <a:pt x="4226" y="386"/>
                  <a:pt x="4982" y="326"/>
                  <a:pt x="5413" y="341"/>
                </a:cubicBezTo>
                <a:cubicBezTo>
                  <a:pt x="5844" y="356"/>
                  <a:pt x="6297" y="318"/>
                  <a:pt x="6456" y="522"/>
                </a:cubicBezTo>
                <a:cubicBezTo>
                  <a:pt x="6615" y="726"/>
                  <a:pt x="6691" y="1429"/>
                  <a:pt x="6366" y="1565"/>
                </a:cubicBezTo>
                <a:cubicBezTo>
                  <a:pt x="6041" y="1701"/>
                  <a:pt x="5459" y="1377"/>
                  <a:pt x="4506" y="1339"/>
                </a:cubicBezTo>
                <a:cubicBezTo>
                  <a:pt x="3553" y="1301"/>
                  <a:pt x="1300" y="1452"/>
                  <a:pt x="650" y="1339"/>
                </a:cubicBezTo>
                <a:cubicBezTo>
                  <a:pt x="0" y="1226"/>
                  <a:pt x="560" y="878"/>
                  <a:pt x="605" y="704"/>
                </a:cubicBezTo>
                <a:close/>
              </a:path>
            </a:pathLst>
          </a:custGeom>
          <a:solidFill>
            <a:srgbClr val="29DB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4" name="Freeform 8">
            <a:extLst>
              <a:ext uri="{FF2B5EF4-FFF2-40B4-BE49-F238E27FC236}">
                <a16:creationId xmlns:a16="http://schemas.microsoft.com/office/drawing/2014/main" id="{9A460D38-7961-49D6-A967-CE90B5DE8DFF}"/>
              </a:ext>
            </a:extLst>
          </p:cNvPr>
          <p:cNvSpPr>
            <a:spLocks/>
          </p:cNvSpPr>
          <p:nvPr/>
        </p:nvSpPr>
        <p:spPr bwMode="auto">
          <a:xfrm>
            <a:off x="1258888" y="3213100"/>
            <a:ext cx="1509712" cy="1920875"/>
          </a:xfrm>
          <a:custGeom>
            <a:avLst/>
            <a:gdLst>
              <a:gd name="T0" fmla="*/ 0 w 951"/>
              <a:gd name="T1" fmla="*/ 1116 h 1210"/>
              <a:gd name="T2" fmla="*/ 92 w 951"/>
              <a:gd name="T3" fmla="*/ 860 h 1210"/>
              <a:gd name="T4" fmla="*/ 101 w 951"/>
              <a:gd name="T5" fmla="*/ 823 h 1210"/>
              <a:gd name="T6" fmla="*/ 147 w 951"/>
              <a:gd name="T7" fmla="*/ 759 h 1210"/>
              <a:gd name="T8" fmla="*/ 174 w 951"/>
              <a:gd name="T9" fmla="*/ 658 h 1210"/>
              <a:gd name="T10" fmla="*/ 220 w 951"/>
              <a:gd name="T11" fmla="*/ 567 h 1210"/>
              <a:gd name="T12" fmla="*/ 238 w 951"/>
              <a:gd name="T13" fmla="*/ 512 h 1210"/>
              <a:gd name="T14" fmla="*/ 247 w 951"/>
              <a:gd name="T15" fmla="*/ 485 h 1210"/>
              <a:gd name="T16" fmla="*/ 275 w 951"/>
              <a:gd name="T17" fmla="*/ 302 h 1210"/>
              <a:gd name="T18" fmla="*/ 256 w 951"/>
              <a:gd name="T19" fmla="*/ 0 h 1210"/>
              <a:gd name="T20" fmla="*/ 815 w 951"/>
              <a:gd name="T21" fmla="*/ 31 h 1210"/>
              <a:gd name="T22" fmla="*/ 951 w 951"/>
              <a:gd name="T23" fmla="*/ 1120 h 1210"/>
              <a:gd name="T24" fmla="*/ 951 w 951"/>
              <a:gd name="T25" fmla="*/ 1210 h 1210"/>
              <a:gd name="T26" fmla="*/ 543 w 951"/>
              <a:gd name="T27" fmla="*/ 1074 h 1210"/>
              <a:gd name="T28" fmla="*/ 180 w 951"/>
              <a:gd name="T29" fmla="*/ 1074 h 1210"/>
              <a:gd name="T30" fmla="*/ 0 w 951"/>
              <a:gd name="T31" fmla="*/ 1116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51" h="1210">
                <a:moveTo>
                  <a:pt x="0" y="1116"/>
                </a:moveTo>
                <a:cubicBezTo>
                  <a:pt x="30" y="1029"/>
                  <a:pt x="63" y="947"/>
                  <a:pt x="92" y="860"/>
                </a:cubicBezTo>
                <a:cubicBezTo>
                  <a:pt x="96" y="848"/>
                  <a:pt x="95" y="834"/>
                  <a:pt x="101" y="823"/>
                </a:cubicBezTo>
                <a:cubicBezTo>
                  <a:pt x="114" y="800"/>
                  <a:pt x="147" y="759"/>
                  <a:pt x="147" y="759"/>
                </a:cubicBezTo>
                <a:cubicBezTo>
                  <a:pt x="158" y="726"/>
                  <a:pt x="160" y="690"/>
                  <a:pt x="174" y="658"/>
                </a:cubicBezTo>
                <a:cubicBezTo>
                  <a:pt x="187" y="627"/>
                  <a:pt x="207" y="598"/>
                  <a:pt x="220" y="567"/>
                </a:cubicBezTo>
                <a:cubicBezTo>
                  <a:pt x="228" y="549"/>
                  <a:pt x="232" y="530"/>
                  <a:pt x="238" y="512"/>
                </a:cubicBezTo>
                <a:cubicBezTo>
                  <a:pt x="241" y="503"/>
                  <a:pt x="247" y="485"/>
                  <a:pt x="247" y="485"/>
                </a:cubicBezTo>
                <a:cubicBezTo>
                  <a:pt x="256" y="420"/>
                  <a:pt x="268" y="368"/>
                  <a:pt x="275" y="302"/>
                </a:cubicBezTo>
                <a:cubicBezTo>
                  <a:pt x="271" y="198"/>
                  <a:pt x="256" y="101"/>
                  <a:pt x="256" y="0"/>
                </a:cubicBezTo>
                <a:lnTo>
                  <a:pt x="815" y="31"/>
                </a:lnTo>
                <a:lnTo>
                  <a:pt x="951" y="1120"/>
                </a:lnTo>
                <a:lnTo>
                  <a:pt x="951" y="1210"/>
                </a:lnTo>
                <a:lnTo>
                  <a:pt x="543" y="1074"/>
                </a:lnTo>
                <a:lnTo>
                  <a:pt x="180" y="1074"/>
                </a:lnTo>
                <a:lnTo>
                  <a:pt x="0" y="1116"/>
                </a:lnTo>
                <a:close/>
              </a:path>
            </a:pathLst>
          </a:cu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9465" name="Freeform 9">
            <a:extLst>
              <a:ext uri="{FF2B5EF4-FFF2-40B4-BE49-F238E27FC236}">
                <a16:creationId xmlns:a16="http://schemas.microsoft.com/office/drawing/2014/main" id="{95B58E3F-F308-40EC-941E-EB1B8FEF06B6}"/>
              </a:ext>
            </a:extLst>
          </p:cNvPr>
          <p:cNvSpPr>
            <a:spLocks/>
          </p:cNvSpPr>
          <p:nvPr/>
        </p:nvSpPr>
        <p:spPr bwMode="auto">
          <a:xfrm>
            <a:off x="900113" y="476250"/>
            <a:ext cx="2951162" cy="3529013"/>
          </a:xfrm>
          <a:custGeom>
            <a:avLst/>
            <a:gdLst>
              <a:gd name="T0" fmla="*/ 605 w 1867"/>
              <a:gd name="T1" fmla="*/ 1648 h 1875"/>
              <a:gd name="T2" fmla="*/ 151 w 1867"/>
              <a:gd name="T3" fmla="*/ 1739 h 1875"/>
              <a:gd name="T4" fmla="*/ 196 w 1867"/>
              <a:gd name="T5" fmla="*/ 1512 h 1875"/>
              <a:gd name="T6" fmla="*/ 15 w 1867"/>
              <a:gd name="T7" fmla="*/ 1195 h 1875"/>
              <a:gd name="T8" fmla="*/ 106 w 1867"/>
              <a:gd name="T9" fmla="*/ 968 h 1875"/>
              <a:gd name="T10" fmla="*/ 287 w 1867"/>
              <a:gd name="T11" fmla="*/ 1013 h 1875"/>
              <a:gd name="T12" fmla="*/ 151 w 1867"/>
              <a:gd name="T13" fmla="*/ 424 h 1875"/>
              <a:gd name="T14" fmla="*/ 423 w 1867"/>
              <a:gd name="T15" fmla="*/ 242 h 1875"/>
              <a:gd name="T16" fmla="*/ 786 w 1867"/>
              <a:gd name="T17" fmla="*/ 333 h 1875"/>
              <a:gd name="T18" fmla="*/ 832 w 1867"/>
              <a:gd name="T19" fmla="*/ 560 h 1875"/>
              <a:gd name="T20" fmla="*/ 1194 w 1867"/>
              <a:gd name="T21" fmla="*/ 197 h 1875"/>
              <a:gd name="T22" fmla="*/ 1512 w 1867"/>
              <a:gd name="T23" fmla="*/ 106 h 1875"/>
              <a:gd name="T24" fmla="*/ 1829 w 1867"/>
              <a:gd name="T25" fmla="*/ 832 h 1875"/>
              <a:gd name="T26" fmla="*/ 1285 w 1867"/>
              <a:gd name="T27" fmla="*/ 1059 h 1875"/>
              <a:gd name="T28" fmla="*/ 1467 w 1867"/>
              <a:gd name="T29" fmla="*/ 1467 h 1875"/>
              <a:gd name="T30" fmla="*/ 1149 w 1867"/>
              <a:gd name="T31" fmla="*/ 1875 h 1875"/>
              <a:gd name="T32" fmla="*/ 695 w 1867"/>
              <a:gd name="T33" fmla="*/ 1467 h 1875"/>
              <a:gd name="T34" fmla="*/ 605 w 1867"/>
              <a:gd name="T35" fmla="*/ 1648 h 1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67" h="1875">
                <a:moveTo>
                  <a:pt x="605" y="1648"/>
                </a:moveTo>
                <a:cubicBezTo>
                  <a:pt x="514" y="1693"/>
                  <a:pt x="219" y="1762"/>
                  <a:pt x="151" y="1739"/>
                </a:cubicBezTo>
                <a:cubicBezTo>
                  <a:pt x="83" y="1716"/>
                  <a:pt x="219" y="1603"/>
                  <a:pt x="196" y="1512"/>
                </a:cubicBezTo>
                <a:cubicBezTo>
                  <a:pt x="173" y="1421"/>
                  <a:pt x="30" y="1286"/>
                  <a:pt x="15" y="1195"/>
                </a:cubicBezTo>
                <a:cubicBezTo>
                  <a:pt x="0" y="1104"/>
                  <a:pt x="61" y="998"/>
                  <a:pt x="106" y="968"/>
                </a:cubicBezTo>
                <a:cubicBezTo>
                  <a:pt x="151" y="938"/>
                  <a:pt x="279" y="1104"/>
                  <a:pt x="287" y="1013"/>
                </a:cubicBezTo>
                <a:cubicBezTo>
                  <a:pt x="295" y="922"/>
                  <a:pt x="128" y="552"/>
                  <a:pt x="151" y="424"/>
                </a:cubicBezTo>
                <a:cubicBezTo>
                  <a:pt x="174" y="296"/>
                  <a:pt x="317" y="257"/>
                  <a:pt x="423" y="242"/>
                </a:cubicBezTo>
                <a:cubicBezTo>
                  <a:pt x="529" y="227"/>
                  <a:pt x="718" y="280"/>
                  <a:pt x="786" y="333"/>
                </a:cubicBezTo>
                <a:cubicBezTo>
                  <a:pt x="854" y="386"/>
                  <a:pt x="764" y="583"/>
                  <a:pt x="832" y="560"/>
                </a:cubicBezTo>
                <a:cubicBezTo>
                  <a:pt x="900" y="537"/>
                  <a:pt x="1081" y="273"/>
                  <a:pt x="1194" y="197"/>
                </a:cubicBezTo>
                <a:cubicBezTo>
                  <a:pt x="1307" y="121"/>
                  <a:pt x="1406" y="0"/>
                  <a:pt x="1512" y="106"/>
                </a:cubicBezTo>
                <a:cubicBezTo>
                  <a:pt x="1618" y="212"/>
                  <a:pt x="1867" y="673"/>
                  <a:pt x="1829" y="832"/>
                </a:cubicBezTo>
                <a:cubicBezTo>
                  <a:pt x="1791" y="991"/>
                  <a:pt x="1345" y="953"/>
                  <a:pt x="1285" y="1059"/>
                </a:cubicBezTo>
                <a:cubicBezTo>
                  <a:pt x="1225" y="1165"/>
                  <a:pt x="1490" y="1331"/>
                  <a:pt x="1467" y="1467"/>
                </a:cubicBezTo>
                <a:cubicBezTo>
                  <a:pt x="1444" y="1603"/>
                  <a:pt x="1278" y="1875"/>
                  <a:pt x="1149" y="1875"/>
                </a:cubicBezTo>
                <a:cubicBezTo>
                  <a:pt x="1020" y="1875"/>
                  <a:pt x="786" y="1505"/>
                  <a:pt x="695" y="1467"/>
                </a:cubicBezTo>
                <a:cubicBezTo>
                  <a:pt x="604" y="1429"/>
                  <a:pt x="696" y="1603"/>
                  <a:pt x="605" y="1648"/>
                </a:cubicBezTo>
                <a:close/>
              </a:path>
            </a:pathLst>
          </a:custGeom>
          <a:solidFill>
            <a:srgbClr val="3DC3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9478" name="Group 22">
            <a:extLst>
              <a:ext uri="{FF2B5EF4-FFF2-40B4-BE49-F238E27FC236}">
                <a16:creationId xmlns:a16="http://schemas.microsoft.com/office/drawing/2014/main" id="{CC887DBF-07EA-43CA-8F7D-6C62FF4CC539}"/>
              </a:ext>
            </a:extLst>
          </p:cNvPr>
          <p:cNvGrpSpPr>
            <a:grpSpLocks/>
          </p:cNvGrpSpPr>
          <p:nvPr/>
        </p:nvGrpSpPr>
        <p:grpSpPr bwMode="auto">
          <a:xfrm>
            <a:off x="5003800" y="5734050"/>
            <a:ext cx="1081088" cy="863600"/>
            <a:chOff x="3152" y="3612"/>
            <a:chExt cx="681" cy="544"/>
          </a:xfrm>
        </p:grpSpPr>
        <p:sp>
          <p:nvSpPr>
            <p:cNvPr id="19472" name="Freeform 16">
              <a:extLst>
                <a:ext uri="{FF2B5EF4-FFF2-40B4-BE49-F238E27FC236}">
                  <a16:creationId xmlns:a16="http://schemas.microsoft.com/office/drawing/2014/main" id="{426983DE-4BA9-48D4-AF9C-1FCDD7C44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3657"/>
              <a:ext cx="91" cy="181"/>
            </a:xfrm>
            <a:custGeom>
              <a:avLst/>
              <a:gdLst>
                <a:gd name="T0" fmla="*/ 101 w 235"/>
                <a:gd name="T1" fmla="*/ 17 h 513"/>
                <a:gd name="T2" fmla="*/ 74 w 235"/>
                <a:gd name="T3" fmla="*/ 81 h 513"/>
                <a:gd name="T4" fmla="*/ 37 w 235"/>
                <a:gd name="T5" fmla="*/ 154 h 513"/>
                <a:gd name="T6" fmla="*/ 1 w 235"/>
                <a:gd name="T7" fmla="*/ 301 h 513"/>
                <a:gd name="T8" fmla="*/ 92 w 235"/>
                <a:gd name="T9" fmla="*/ 493 h 513"/>
                <a:gd name="T10" fmla="*/ 220 w 235"/>
                <a:gd name="T11" fmla="*/ 420 h 513"/>
                <a:gd name="T12" fmla="*/ 174 w 235"/>
                <a:gd name="T13" fmla="*/ 255 h 513"/>
                <a:gd name="T14" fmla="*/ 156 w 235"/>
                <a:gd name="T15" fmla="*/ 145 h 513"/>
                <a:gd name="T16" fmla="*/ 110 w 235"/>
                <a:gd name="T17" fmla="*/ 72 h 513"/>
                <a:gd name="T18" fmla="*/ 101 w 235"/>
                <a:gd name="T19" fmla="*/ 1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513">
                  <a:moveTo>
                    <a:pt x="101" y="17"/>
                  </a:moveTo>
                  <a:cubicBezTo>
                    <a:pt x="77" y="116"/>
                    <a:pt x="110" y="0"/>
                    <a:pt x="74" y="81"/>
                  </a:cubicBezTo>
                  <a:cubicBezTo>
                    <a:pt x="41" y="156"/>
                    <a:pt x="75" y="118"/>
                    <a:pt x="37" y="154"/>
                  </a:cubicBezTo>
                  <a:cubicBezTo>
                    <a:pt x="27" y="203"/>
                    <a:pt x="16" y="253"/>
                    <a:pt x="1" y="301"/>
                  </a:cubicBezTo>
                  <a:cubicBezTo>
                    <a:pt x="9" y="389"/>
                    <a:pt x="0" y="462"/>
                    <a:pt x="92" y="493"/>
                  </a:cubicBezTo>
                  <a:cubicBezTo>
                    <a:pt x="235" y="481"/>
                    <a:pt x="189" y="513"/>
                    <a:pt x="220" y="420"/>
                  </a:cubicBezTo>
                  <a:cubicBezTo>
                    <a:pt x="213" y="372"/>
                    <a:pt x="210" y="289"/>
                    <a:pt x="174" y="255"/>
                  </a:cubicBezTo>
                  <a:cubicBezTo>
                    <a:pt x="153" y="191"/>
                    <a:pt x="176" y="267"/>
                    <a:pt x="156" y="145"/>
                  </a:cubicBezTo>
                  <a:cubicBezTo>
                    <a:pt x="150" y="109"/>
                    <a:pt x="119" y="96"/>
                    <a:pt x="110" y="72"/>
                  </a:cubicBezTo>
                  <a:cubicBezTo>
                    <a:pt x="103" y="55"/>
                    <a:pt x="104" y="35"/>
                    <a:pt x="101" y="17"/>
                  </a:cubicBezTo>
                  <a:close/>
                </a:path>
              </a:pathLst>
            </a:custGeom>
            <a:solidFill>
              <a:srgbClr val="2B30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73" name="Freeform 17">
              <a:extLst>
                <a:ext uri="{FF2B5EF4-FFF2-40B4-BE49-F238E27FC236}">
                  <a16:creationId xmlns:a16="http://schemas.microsoft.com/office/drawing/2014/main" id="{CDAF24CF-21AB-4FBD-BED2-10D63C252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4" y="3838"/>
              <a:ext cx="136" cy="227"/>
            </a:xfrm>
            <a:custGeom>
              <a:avLst/>
              <a:gdLst>
                <a:gd name="T0" fmla="*/ 101 w 235"/>
                <a:gd name="T1" fmla="*/ 17 h 513"/>
                <a:gd name="T2" fmla="*/ 74 w 235"/>
                <a:gd name="T3" fmla="*/ 81 h 513"/>
                <a:gd name="T4" fmla="*/ 37 w 235"/>
                <a:gd name="T5" fmla="*/ 154 h 513"/>
                <a:gd name="T6" fmla="*/ 1 w 235"/>
                <a:gd name="T7" fmla="*/ 301 h 513"/>
                <a:gd name="T8" fmla="*/ 92 w 235"/>
                <a:gd name="T9" fmla="*/ 493 h 513"/>
                <a:gd name="T10" fmla="*/ 220 w 235"/>
                <a:gd name="T11" fmla="*/ 420 h 513"/>
                <a:gd name="T12" fmla="*/ 174 w 235"/>
                <a:gd name="T13" fmla="*/ 255 h 513"/>
                <a:gd name="T14" fmla="*/ 156 w 235"/>
                <a:gd name="T15" fmla="*/ 145 h 513"/>
                <a:gd name="T16" fmla="*/ 110 w 235"/>
                <a:gd name="T17" fmla="*/ 72 h 513"/>
                <a:gd name="T18" fmla="*/ 101 w 235"/>
                <a:gd name="T19" fmla="*/ 1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513">
                  <a:moveTo>
                    <a:pt x="101" y="17"/>
                  </a:moveTo>
                  <a:cubicBezTo>
                    <a:pt x="77" y="116"/>
                    <a:pt x="110" y="0"/>
                    <a:pt x="74" y="81"/>
                  </a:cubicBezTo>
                  <a:cubicBezTo>
                    <a:pt x="41" y="156"/>
                    <a:pt x="75" y="118"/>
                    <a:pt x="37" y="154"/>
                  </a:cubicBezTo>
                  <a:cubicBezTo>
                    <a:pt x="27" y="203"/>
                    <a:pt x="16" y="253"/>
                    <a:pt x="1" y="301"/>
                  </a:cubicBezTo>
                  <a:cubicBezTo>
                    <a:pt x="9" y="389"/>
                    <a:pt x="0" y="462"/>
                    <a:pt x="92" y="493"/>
                  </a:cubicBezTo>
                  <a:cubicBezTo>
                    <a:pt x="235" y="481"/>
                    <a:pt x="189" y="513"/>
                    <a:pt x="220" y="420"/>
                  </a:cubicBezTo>
                  <a:cubicBezTo>
                    <a:pt x="213" y="372"/>
                    <a:pt x="210" y="289"/>
                    <a:pt x="174" y="255"/>
                  </a:cubicBezTo>
                  <a:cubicBezTo>
                    <a:pt x="153" y="191"/>
                    <a:pt x="176" y="267"/>
                    <a:pt x="156" y="145"/>
                  </a:cubicBezTo>
                  <a:cubicBezTo>
                    <a:pt x="150" y="109"/>
                    <a:pt x="119" y="96"/>
                    <a:pt x="110" y="72"/>
                  </a:cubicBezTo>
                  <a:cubicBezTo>
                    <a:pt x="103" y="55"/>
                    <a:pt x="104" y="35"/>
                    <a:pt x="101" y="17"/>
                  </a:cubicBezTo>
                  <a:close/>
                </a:path>
              </a:pathLst>
            </a:custGeom>
            <a:solidFill>
              <a:srgbClr val="2B30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74" name="Freeform 18">
              <a:extLst>
                <a:ext uri="{FF2B5EF4-FFF2-40B4-BE49-F238E27FC236}">
                  <a16:creationId xmlns:a16="http://schemas.microsoft.com/office/drawing/2014/main" id="{521B84F8-15B6-48A5-91FC-7BEDBF01A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612"/>
              <a:ext cx="90" cy="136"/>
            </a:xfrm>
            <a:custGeom>
              <a:avLst/>
              <a:gdLst>
                <a:gd name="T0" fmla="*/ 101 w 235"/>
                <a:gd name="T1" fmla="*/ 17 h 513"/>
                <a:gd name="T2" fmla="*/ 74 w 235"/>
                <a:gd name="T3" fmla="*/ 81 h 513"/>
                <a:gd name="T4" fmla="*/ 37 w 235"/>
                <a:gd name="T5" fmla="*/ 154 h 513"/>
                <a:gd name="T6" fmla="*/ 1 w 235"/>
                <a:gd name="T7" fmla="*/ 301 h 513"/>
                <a:gd name="T8" fmla="*/ 92 w 235"/>
                <a:gd name="T9" fmla="*/ 493 h 513"/>
                <a:gd name="T10" fmla="*/ 220 w 235"/>
                <a:gd name="T11" fmla="*/ 420 h 513"/>
                <a:gd name="T12" fmla="*/ 174 w 235"/>
                <a:gd name="T13" fmla="*/ 255 h 513"/>
                <a:gd name="T14" fmla="*/ 156 w 235"/>
                <a:gd name="T15" fmla="*/ 145 h 513"/>
                <a:gd name="T16" fmla="*/ 110 w 235"/>
                <a:gd name="T17" fmla="*/ 72 h 513"/>
                <a:gd name="T18" fmla="*/ 101 w 235"/>
                <a:gd name="T19" fmla="*/ 1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513">
                  <a:moveTo>
                    <a:pt x="101" y="17"/>
                  </a:moveTo>
                  <a:cubicBezTo>
                    <a:pt x="77" y="116"/>
                    <a:pt x="110" y="0"/>
                    <a:pt x="74" y="81"/>
                  </a:cubicBezTo>
                  <a:cubicBezTo>
                    <a:pt x="41" y="156"/>
                    <a:pt x="75" y="118"/>
                    <a:pt x="37" y="154"/>
                  </a:cubicBezTo>
                  <a:cubicBezTo>
                    <a:pt x="27" y="203"/>
                    <a:pt x="16" y="253"/>
                    <a:pt x="1" y="301"/>
                  </a:cubicBezTo>
                  <a:cubicBezTo>
                    <a:pt x="9" y="389"/>
                    <a:pt x="0" y="462"/>
                    <a:pt x="92" y="493"/>
                  </a:cubicBezTo>
                  <a:cubicBezTo>
                    <a:pt x="235" y="481"/>
                    <a:pt x="189" y="513"/>
                    <a:pt x="220" y="420"/>
                  </a:cubicBezTo>
                  <a:cubicBezTo>
                    <a:pt x="213" y="372"/>
                    <a:pt x="210" y="289"/>
                    <a:pt x="174" y="255"/>
                  </a:cubicBezTo>
                  <a:cubicBezTo>
                    <a:pt x="153" y="191"/>
                    <a:pt x="176" y="267"/>
                    <a:pt x="156" y="145"/>
                  </a:cubicBezTo>
                  <a:cubicBezTo>
                    <a:pt x="150" y="109"/>
                    <a:pt x="119" y="96"/>
                    <a:pt x="110" y="72"/>
                  </a:cubicBezTo>
                  <a:cubicBezTo>
                    <a:pt x="103" y="55"/>
                    <a:pt x="104" y="35"/>
                    <a:pt x="101" y="17"/>
                  </a:cubicBezTo>
                  <a:close/>
                </a:path>
              </a:pathLst>
            </a:custGeom>
            <a:solidFill>
              <a:srgbClr val="2B30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75" name="Freeform 19">
              <a:extLst>
                <a:ext uri="{FF2B5EF4-FFF2-40B4-BE49-F238E27FC236}">
                  <a16:creationId xmlns:a16="http://schemas.microsoft.com/office/drawing/2014/main" id="{76540E85-D90F-4CF3-8CF2-C93AB8720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838"/>
              <a:ext cx="90" cy="136"/>
            </a:xfrm>
            <a:custGeom>
              <a:avLst/>
              <a:gdLst>
                <a:gd name="T0" fmla="*/ 101 w 235"/>
                <a:gd name="T1" fmla="*/ 17 h 513"/>
                <a:gd name="T2" fmla="*/ 74 w 235"/>
                <a:gd name="T3" fmla="*/ 81 h 513"/>
                <a:gd name="T4" fmla="*/ 37 w 235"/>
                <a:gd name="T5" fmla="*/ 154 h 513"/>
                <a:gd name="T6" fmla="*/ 1 w 235"/>
                <a:gd name="T7" fmla="*/ 301 h 513"/>
                <a:gd name="T8" fmla="*/ 92 w 235"/>
                <a:gd name="T9" fmla="*/ 493 h 513"/>
                <a:gd name="T10" fmla="*/ 220 w 235"/>
                <a:gd name="T11" fmla="*/ 420 h 513"/>
                <a:gd name="T12" fmla="*/ 174 w 235"/>
                <a:gd name="T13" fmla="*/ 255 h 513"/>
                <a:gd name="T14" fmla="*/ 156 w 235"/>
                <a:gd name="T15" fmla="*/ 145 h 513"/>
                <a:gd name="T16" fmla="*/ 110 w 235"/>
                <a:gd name="T17" fmla="*/ 72 h 513"/>
                <a:gd name="T18" fmla="*/ 101 w 235"/>
                <a:gd name="T19" fmla="*/ 1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513">
                  <a:moveTo>
                    <a:pt x="101" y="17"/>
                  </a:moveTo>
                  <a:cubicBezTo>
                    <a:pt x="77" y="116"/>
                    <a:pt x="110" y="0"/>
                    <a:pt x="74" y="81"/>
                  </a:cubicBezTo>
                  <a:cubicBezTo>
                    <a:pt x="41" y="156"/>
                    <a:pt x="75" y="118"/>
                    <a:pt x="37" y="154"/>
                  </a:cubicBezTo>
                  <a:cubicBezTo>
                    <a:pt x="27" y="203"/>
                    <a:pt x="16" y="253"/>
                    <a:pt x="1" y="301"/>
                  </a:cubicBezTo>
                  <a:cubicBezTo>
                    <a:pt x="9" y="389"/>
                    <a:pt x="0" y="462"/>
                    <a:pt x="92" y="493"/>
                  </a:cubicBezTo>
                  <a:cubicBezTo>
                    <a:pt x="235" y="481"/>
                    <a:pt x="189" y="513"/>
                    <a:pt x="220" y="420"/>
                  </a:cubicBezTo>
                  <a:cubicBezTo>
                    <a:pt x="213" y="372"/>
                    <a:pt x="210" y="289"/>
                    <a:pt x="174" y="255"/>
                  </a:cubicBezTo>
                  <a:cubicBezTo>
                    <a:pt x="153" y="191"/>
                    <a:pt x="176" y="267"/>
                    <a:pt x="156" y="145"/>
                  </a:cubicBezTo>
                  <a:cubicBezTo>
                    <a:pt x="150" y="109"/>
                    <a:pt x="119" y="96"/>
                    <a:pt x="110" y="72"/>
                  </a:cubicBezTo>
                  <a:cubicBezTo>
                    <a:pt x="103" y="55"/>
                    <a:pt x="104" y="35"/>
                    <a:pt x="101" y="17"/>
                  </a:cubicBezTo>
                  <a:close/>
                </a:path>
              </a:pathLst>
            </a:custGeom>
            <a:solidFill>
              <a:srgbClr val="2B30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76" name="Freeform 20">
              <a:extLst>
                <a:ext uri="{FF2B5EF4-FFF2-40B4-BE49-F238E27FC236}">
                  <a16:creationId xmlns:a16="http://schemas.microsoft.com/office/drawing/2014/main" id="{33C826B7-BAE4-4FF0-B693-960C0E744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4020"/>
              <a:ext cx="90" cy="136"/>
            </a:xfrm>
            <a:custGeom>
              <a:avLst/>
              <a:gdLst>
                <a:gd name="T0" fmla="*/ 101 w 235"/>
                <a:gd name="T1" fmla="*/ 17 h 513"/>
                <a:gd name="T2" fmla="*/ 74 w 235"/>
                <a:gd name="T3" fmla="*/ 81 h 513"/>
                <a:gd name="T4" fmla="*/ 37 w 235"/>
                <a:gd name="T5" fmla="*/ 154 h 513"/>
                <a:gd name="T6" fmla="*/ 1 w 235"/>
                <a:gd name="T7" fmla="*/ 301 h 513"/>
                <a:gd name="T8" fmla="*/ 92 w 235"/>
                <a:gd name="T9" fmla="*/ 493 h 513"/>
                <a:gd name="T10" fmla="*/ 220 w 235"/>
                <a:gd name="T11" fmla="*/ 420 h 513"/>
                <a:gd name="T12" fmla="*/ 174 w 235"/>
                <a:gd name="T13" fmla="*/ 255 h 513"/>
                <a:gd name="T14" fmla="*/ 156 w 235"/>
                <a:gd name="T15" fmla="*/ 145 h 513"/>
                <a:gd name="T16" fmla="*/ 110 w 235"/>
                <a:gd name="T17" fmla="*/ 72 h 513"/>
                <a:gd name="T18" fmla="*/ 101 w 235"/>
                <a:gd name="T19" fmla="*/ 1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513">
                  <a:moveTo>
                    <a:pt x="101" y="17"/>
                  </a:moveTo>
                  <a:cubicBezTo>
                    <a:pt x="77" y="116"/>
                    <a:pt x="110" y="0"/>
                    <a:pt x="74" y="81"/>
                  </a:cubicBezTo>
                  <a:cubicBezTo>
                    <a:pt x="41" y="156"/>
                    <a:pt x="75" y="118"/>
                    <a:pt x="37" y="154"/>
                  </a:cubicBezTo>
                  <a:cubicBezTo>
                    <a:pt x="27" y="203"/>
                    <a:pt x="16" y="253"/>
                    <a:pt x="1" y="301"/>
                  </a:cubicBezTo>
                  <a:cubicBezTo>
                    <a:pt x="9" y="389"/>
                    <a:pt x="0" y="462"/>
                    <a:pt x="92" y="493"/>
                  </a:cubicBezTo>
                  <a:cubicBezTo>
                    <a:pt x="235" y="481"/>
                    <a:pt x="189" y="513"/>
                    <a:pt x="220" y="420"/>
                  </a:cubicBezTo>
                  <a:cubicBezTo>
                    <a:pt x="213" y="372"/>
                    <a:pt x="210" y="289"/>
                    <a:pt x="174" y="255"/>
                  </a:cubicBezTo>
                  <a:cubicBezTo>
                    <a:pt x="153" y="191"/>
                    <a:pt x="176" y="267"/>
                    <a:pt x="156" y="145"/>
                  </a:cubicBezTo>
                  <a:cubicBezTo>
                    <a:pt x="150" y="109"/>
                    <a:pt x="119" y="96"/>
                    <a:pt x="110" y="72"/>
                  </a:cubicBezTo>
                  <a:cubicBezTo>
                    <a:pt x="103" y="55"/>
                    <a:pt x="104" y="35"/>
                    <a:pt x="101" y="17"/>
                  </a:cubicBezTo>
                  <a:close/>
                </a:path>
              </a:pathLst>
            </a:custGeom>
            <a:solidFill>
              <a:srgbClr val="2B30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77" name="Freeform 21">
              <a:extLst>
                <a:ext uri="{FF2B5EF4-FFF2-40B4-BE49-F238E27FC236}">
                  <a16:creationId xmlns:a16="http://schemas.microsoft.com/office/drawing/2014/main" id="{13C1D60E-CA33-4A78-999D-80816195C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2" y="3748"/>
              <a:ext cx="91" cy="226"/>
            </a:xfrm>
            <a:custGeom>
              <a:avLst/>
              <a:gdLst>
                <a:gd name="T0" fmla="*/ 101 w 235"/>
                <a:gd name="T1" fmla="*/ 17 h 513"/>
                <a:gd name="T2" fmla="*/ 74 w 235"/>
                <a:gd name="T3" fmla="*/ 81 h 513"/>
                <a:gd name="T4" fmla="*/ 37 w 235"/>
                <a:gd name="T5" fmla="*/ 154 h 513"/>
                <a:gd name="T6" fmla="*/ 1 w 235"/>
                <a:gd name="T7" fmla="*/ 301 h 513"/>
                <a:gd name="T8" fmla="*/ 92 w 235"/>
                <a:gd name="T9" fmla="*/ 493 h 513"/>
                <a:gd name="T10" fmla="*/ 220 w 235"/>
                <a:gd name="T11" fmla="*/ 420 h 513"/>
                <a:gd name="T12" fmla="*/ 174 w 235"/>
                <a:gd name="T13" fmla="*/ 255 h 513"/>
                <a:gd name="T14" fmla="*/ 156 w 235"/>
                <a:gd name="T15" fmla="*/ 145 h 513"/>
                <a:gd name="T16" fmla="*/ 110 w 235"/>
                <a:gd name="T17" fmla="*/ 72 h 513"/>
                <a:gd name="T18" fmla="*/ 101 w 235"/>
                <a:gd name="T19" fmla="*/ 1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513">
                  <a:moveTo>
                    <a:pt x="101" y="17"/>
                  </a:moveTo>
                  <a:cubicBezTo>
                    <a:pt x="77" y="116"/>
                    <a:pt x="110" y="0"/>
                    <a:pt x="74" y="81"/>
                  </a:cubicBezTo>
                  <a:cubicBezTo>
                    <a:pt x="41" y="156"/>
                    <a:pt x="75" y="118"/>
                    <a:pt x="37" y="154"/>
                  </a:cubicBezTo>
                  <a:cubicBezTo>
                    <a:pt x="27" y="203"/>
                    <a:pt x="16" y="253"/>
                    <a:pt x="1" y="301"/>
                  </a:cubicBezTo>
                  <a:cubicBezTo>
                    <a:pt x="9" y="389"/>
                    <a:pt x="0" y="462"/>
                    <a:pt x="92" y="493"/>
                  </a:cubicBezTo>
                  <a:cubicBezTo>
                    <a:pt x="235" y="481"/>
                    <a:pt x="189" y="513"/>
                    <a:pt x="220" y="420"/>
                  </a:cubicBezTo>
                  <a:cubicBezTo>
                    <a:pt x="213" y="372"/>
                    <a:pt x="210" y="289"/>
                    <a:pt x="174" y="255"/>
                  </a:cubicBezTo>
                  <a:cubicBezTo>
                    <a:pt x="153" y="191"/>
                    <a:pt x="176" y="267"/>
                    <a:pt x="156" y="145"/>
                  </a:cubicBezTo>
                  <a:cubicBezTo>
                    <a:pt x="150" y="109"/>
                    <a:pt x="119" y="96"/>
                    <a:pt x="110" y="72"/>
                  </a:cubicBezTo>
                  <a:cubicBezTo>
                    <a:pt x="103" y="55"/>
                    <a:pt x="104" y="35"/>
                    <a:pt x="101" y="17"/>
                  </a:cubicBezTo>
                  <a:close/>
                </a:path>
              </a:pathLst>
            </a:custGeom>
            <a:solidFill>
              <a:srgbClr val="2B30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19486" name="Group 30">
            <a:extLst>
              <a:ext uri="{FF2B5EF4-FFF2-40B4-BE49-F238E27FC236}">
                <a16:creationId xmlns:a16="http://schemas.microsoft.com/office/drawing/2014/main" id="{BA7C7078-B984-4604-9721-196D8FC3FF68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133600"/>
            <a:ext cx="1655762" cy="1404938"/>
            <a:chOff x="2699" y="1525"/>
            <a:chExt cx="1043" cy="885"/>
          </a:xfrm>
        </p:grpSpPr>
        <p:sp>
          <p:nvSpPr>
            <p:cNvPr id="19480" name="Text Box 24">
              <a:extLst>
                <a:ext uri="{FF2B5EF4-FFF2-40B4-BE49-F238E27FC236}">
                  <a16:creationId xmlns:a16="http://schemas.microsoft.com/office/drawing/2014/main" id="{9D1AECF3-D921-40E6-A546-817C0A7FE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1888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1" name="Text Box 25">
              <a:extLst>
                <a:ext uri="{FF2B5EF4-FFF2-40B4-BE49-F238E27FC236}">
                  <a16:creationId xmlns:a16="http://schemas.microsoft.com/office/drawing/2014/main" id="{01EB91C9-3FD5-4AED-B6B6-3912B176D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2" name="Text Box 26">
              <a:extLst>
                <a:ext uri="{FF2B5EF4-FFF2-40B4-BE49-F238E27FC236}">
                  <a16:creationId xmlns:a16="http://schemas.microsoft.com/office/drawing/2014/main" id="{5FC4BA47-EF40-40A2-94B0-FA14DE47E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2160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3" name="Text Box 27">
              <a:extLst>
                <a:ext uri="{FF2B5EF4-FFF2-40B4-BE49-F238E27FC236}">
                  <a16:creationId xmlns:a16="http://schemas.microsoft.com/office/drawing/2014/main" id="{7C08685E-3958-4AA6-AD9F-D5C9635DA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1525"/>
              <a:ext cx="3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4" name="Text Box 28">
              <a:extLst>
                <a:ext uri="{FF2B5EF4-FFF2-40B4-BE49-F238E27FC236}">
                  <a16:creationId xmlns:a16="http://schemas.microsoft.com/office/drawing/2014/main" id="{158BB9E6-6BAF-4EBF-B85E-92B34C174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2069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5" name="Text Box 29">
              <a:extLst>
                <a:ext uri="{FF2B5EF4-FFF2-40B4-BE49-F238E27FC236}">
                  <a16:creationId xmlns:a16="http://schemas.microsoft.com/office/drawing/2014/main" id="{B5A9C189-F520-43D0-A58B-A0643DDBE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0" y="1888"/>
              <a:ext cx="2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</p:grpSp>
      <p:grpSp>
        <p:nvGrpSpPr>
          <p:cNvPr id="19492" name="Group 36">
            <a:extLst>
              <a:ext uri="{FF2B5EF4-FFF2-40B4-BE49-F238E27FC236}">
                <a16:creationId xmlns:a16="http://schemas.microsoft.com/office/drawing/2014/main" id="{6DEA6E9F-903E-406E-8DEE-6DCC37D73C60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188913"/>
            <a:ext cx="1873250" cy="1404937"/>
            <a:chOff x="2789" y="119"/>
            <a:chExt cx="1180" cy="885"/>
          </a:xfrm>
        </p:grpSpPr>
        <p:sp>
          <p:nvSpPr>
            <p:cNvPr id="19479" name="Text Box 23">
              <a:extLst>
                <a:ext uri="{FF2B5EF4-FFF2-40B4-BE49-F238E27FC236}">
                  <a16:creationId xmlns:a16="http://schemas.microsoft.com/office/drawing/2014/main" id="{8FE53459-AA04-418D-88E7-5A362181D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" y="618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co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7" name="Text Box 31">
              <a:extLst>
                <a:ext uri="{FF2B5EF4-FFF2-40B4-BE49-F238E27FC236}">
                  <a16:creationId xmlns:a16="http://schemas.microsoft.com/office/drawing/2014/main" id="{89098BF8-0CBE-4C75-A8A6-F2BCFD3F4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7" y="709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co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8" name="Text Box 32">
              <a:extLst>
                <a:ext uri="{FF2B5EF4-FFF2-40B4-BE49-F238E27FC236}">
                  <a16:creationId xmlns:a16="http://schemas.microsoft.com/office/drawing/2014/main" id="{91EED96C-9779-4B39-823E-6FAEA1820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300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co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89" name="Text Box 33">
              <a:extLst>
                <a:ext uri="{FF2B5EF4-FFF2-40B4-BE49-F238E27FC236}">
                  <a16:creationId xmlns:a16="http://schemas.microsoft.com/office/drawing/2014/main" id="{3752F8CA-1500-4DD7-9881-768A3385C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19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co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90" name="Text Box 34">
              <a:extLst>
                <a:ext uri="{FF2B5EF4-FFF2-40B4-BE49-F238E27FC236}">
                  <a16:creationId xmlns:a16="http://schemas.microsoft.com/office/drawing/2014/main" id="{BDC3AA2B-29E0-40DC-B99A-1C50509A2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754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co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  <p:sp>
          <p:nvSpPr>
            <p:cNvPr id="19491" name="Text Box 35">
              <a:extLst>
                <a:ext uri="{FF2B5EF4-FFF2-40B4-BE49-F238E27FC236}">
                  <a16:creationId xmlns:a16="http://schemas.microsoft.com/office/drawing/2014/main" id="{AB7C9DEA-D049-4686-B12B-BF950A1FD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436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000" b="1"/>
                <a:t>co</a:t>
              </a:r>
              <a:r>
                <a:rPr lang="sl-SI" altLang="sl-SI" sz="2000" b="1" baseline="-25000"/>
                <a:t>2</a:t>
              </a:r>
              <a:endParaRPr lang="sl-SI" altLang="sl-SI" sz="2000" b="1"/>
            </a:p>
          </p:txBody>
        </p:sp>
      </p:grpSp>
      <p:sp>
        <p:nvSpPr>
          <p:cNvPr id="19493" name="Oval 37">
            <a:extLst>
              <a:ext uri="{FF2B5EF4-FFF2-40B4-BE49-F238E27FC236}">
                <a16:creationId xmlns:a16="http://schemas.microsoft.com/office/drawing/2014/main" id="{978ED9F8-C514-4490-AD88-3DEC73A71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-531813"/>
            <a:ext cx="2663825" cy="3068638"/>
          </a:xfrm>
          <a:prstGeom prst="ellipse">
            <a:avLst/>
          </a:prstGeom>
          <a:solidFill>
            <a:srgbClr val="F9F90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9500" name="Group 44">
            <a:extLst>
              <a:ext uri="{FF2B5EF4-FFF2-40B4-BE49-F238E27FC236}">
                <a16:creationId xmlns:a16="http://schemas.microsoft.com/office/drawing/2014/main" id="{1F42A5CC-7CB2-4F38-AFE5-92496AB4C523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557338"/>
            <a:ext cx="1152525" cy="1223962"/>
            <a:chOff x="3742" y="981"/>
            <a:chExt cx="726" cy="771"/>
          </a:xfrm>
        </p:grpSpPr>
        <p:sp>
          <p:nvSpPr>
            <p:cNvPr id="19494" name="Line 38">
              <a:extLst>
                <a:ext uri="{FF2B5EF4-FFF2-40B4-BE49-F238E27FC236}">
                  <a16:creationId xmlns:a16="http://schemas.microsoft.com/office/drawing/2014/main" id="{A8D2F806-17D5-4794-AFA4-D995ECFB4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2" y="981"/>
              <a:ext cx="499" cy="45"/>
            </a:xfrm>
            <a:prstGeom prst="line">
              <a:avLst/>
            </a:prstGeom>
            <a:noFill/>
            <a:ln w="9525">
              <a:solidFill>
                <a:srgbClr val="FFFF0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95" name="Line 39">
              <a:extLst>
                <a:ext uri="{FF2B5EF4-FFF2-40B4-BE49-F238E27FC236}">
                  <a16:creationId xmlns:a16="http://schemas.microsoft.com/office/drawing/2014/main" id="{2691FBA2-1E16-4A5C-82B0-7CA4EC9108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9" y="1480"/>
              <a:ext cx="409" cy="272"/>
            </a:xfrm>
            <a:prstGeom prst="line">
              <a:avLst/>
            </a:prstGeom>
            <a:noFill/>
            <a:ln w="9525">
              <a:solidFill>
                <a:srgbClr val="FFFF0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pic>
        <p:nvPicPr>
          <p:cNvPr id="19499" name="Picture 43" descr="180px-Cuboid_sugar[1]">
            <a:extLst>
              <a:ext uri="{FF2B5EF4-FFF2-40B4-BE49-F238E27FC236}">
                <a16:creationId xmlns:a16="http://schemas.microsoft.com/office/drawing/2014/main" id="{512FB339-1068-4A5B-93BB-10780727E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1368425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55556E-7 3.4104E-6 C -0.01233 0.01087 0.0033 -0.00439 -0.00781 0.01272 C -0.00955 0.01549 -0.01215 0.01665 -0.01424 0.01896 C -0.02257 0.02867 -0.03194 0.03885 -0.04288 0.04231 C -0.0559 0.05387 -0.04861 0.04994 -0.0651 0.05295 C -0.10399 0.08763 -0.19236 0.0615 -0.21111 0.06127 C -0.21701 0.05873 -0.22187 0.05549 -0.22691 0.05064 C -0.22795 0.04856 -0.22847 0.04601 -0.23003 0.04439 C -0.23142 0.04301 -0.23368 0.04393 -0.2349 0.04231 C -0.23611 0.04069 -0.23524 0.03746 -0.23646 0.03584 C -0.23819 0.03353 -0.2408 0.03306 -0.24288 0.03168 C -0.24601 0.02543 -0.24826 0.01804 -0.25226 0.01272 C -0.25538 0.00856 -0.25937 0.00509 -0.2618 3.4104E-6 C -0.26805 -0.01248 -0.27483 -0.01942 -0.28246 -0.02959 C -0.28385 -0.03144 -0.28403 -0.03445 -0.28559 -0.03584 C -0.2875 -0.03746 -0.28993 -0.03746 -0.29201 -0.03815 C -0.29792 -0.04994 -0.29167 -0.03954 -0.30156 -0.04855 C -0.30885 -0.05503 -0.3158 -0.06381 -0.32222 -0.07191 C -0.32344 -0.08162 -0.32604 -0.08832 -0.32378 -0.09734 C -0.3243 -0.11075 -0.32413 -0.12416 -0.32535 -0.13734 C -0.32674 -0.15352 -0.33906 -0.16555 -0.34288 -0.18381 C -0.3408 -0.20647 -0.34115 -0.19653 -0.34115 -0.21341 " pathEditMode="relative" ptsTypes="fffffffffffffffffffffA">
                                      <p:cBhvr>
                                        <p:cTn id="21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7.22222E-6 -5.20231E-7 C -0.00086 0.00023 -0.00954 0.00277 -0.0111 0.00416 C -0.01301 0.00578 -0.01406 0.00878 -0.01597 0.0104 C -0.01996 0.01387 -0.02725 0.01549 -0.03176 0.01688 C -0.03506 0.02127 -0.04756 0.03237 -0.05086 0.03376 C -0.05399 0.03514 -0.06041 0.03792 -0.06041 0.03792 C -0.07708 0.05272 -0.10694 0.04925 -0.12534 0.05063 C -0.13801 0.04254 -0.15034 0.04902 -0.16354 0.05063 C -0.19166 0.05433 -0.221 0.06243 -0.2493 0.06335 C -0.28263 0.06451 -0.31597 0.06474 -0.3493 0.06543 C -0.36475 0.06705 -0.37847 0.07167 -0.39374 0.07167 " pathEditMode="relative" ptsTypes="ffffffffffA">
                                      <p:cBhvr>
                                        <p:cTn id="27" dur="20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3.2948E-6 C -0.00486 0.00694 -0.01059 0.00648 -0.01736 0.00856 C -0.03351 0.01318 -0.05018 0.01341 -0.06667 0.0148 C -0.07657 0.01966 -0.08403 0.01989 -0.09514 0.02128 C -0.11025 0.02775 -0.11684 0.05272 -0.13177 0.0592 C -0.1349 0.06197 -0.13802 0.06498 -0.14115 0.06775 C -0.14271 0.06914 -0.14601 0.07191 -0.14601 0.07191 C -0.14983 0.08232 -0.15261 0.0837 -0.16025 0.08879 C -0.16285 0.09989 -0.15972 0.09295 -0.16979 0.09735 C -0.17205 0.09827 -0.17413 0.10012 -0.17622 0.10151 C -0.18056 0.10752 -0.18438 0.11168 -0.19045 0.11422 C -0.20209 0.12463 -0.18733 0.11237 -0.20157 0.1207 C -0.2099 0.12555 -0.21754 0.13226 -0.22535 0.13758 C -0.23212 0.1422 -0.2375 0.15376 -0.24288 0.1607 C -0.24601 0.16486 -0.25139 0.16324 -0.25556 0.16509 C -0.26719 0.17018 -0.26181 0.1681 -0.27136 0.17133 C -0.27535 0.1748 -0.2783 0.1792 -0.28247 0.18197 " pathEditMode="relative" ptsTypes="ffffffffffffffffA">
                                      <p:cBhvr>
                                        <p:cTn id="33" dur="2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72222E-6 -5.78035E-8 C 0.00834 0.003 0.01685 0.00416 0.02535 0.00647 C 0.03369 0.02219 0.04549 0.03306 0.05556 0.0467 C 0.06112 0.05433 0.06355 0.06219 0.07153 0.06566 C 0.07813 0.07468 0.08403 0.08416 0.09046 0.09318 C 0.09271 0.10219 0.09514 0.10335 0.10157 0.10797 C 0.10417 0.12162 0.11146 0.12717 0.12066 0.13318 C 0.12744 0.14219 0.12952 0.14451 0.1382 0.14797 C 0.14132 0.14936 0.14445 0.15098 0.14757 0.15237 C 0.14914 0.15306 0.15244 0.15445 0.15244 0.15445 C 0.1724 0.14913 0.16285 0.15121 0.18091 0.14797 C 0.18525 0.1452 0.18941 0.14243 0.19375 0.13965 C 0.19914 0.13618 0.2007 0.13156 0.20643 0.12902 C 0.20903 0.12555 0.21164 0.12185 0.21424 0.11838 C 0.21737 0.11422 0.22709 0.11422 0.22709 0.11422 C 0.23716 0.11491 0.24705 0.11514 0.25712 0.1163 C 0.2691 0.11769 0.25851 0.11792 0.26823 0.12277 C 0.27744 0.1274 0.29046 0.12948 0.3 0.1311 C 0.32987 0.12994 0.35573 0.15052 0.36198 0.1163 C 0.3625 0.10867 0.36355 0.09318 0.36355 0.09318 " pathEditMode="relative" ptsTypes="fffffffffffffffffffA">
                                      <p:cBhvr>
                                        <p:cTn id="39" dur="2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0.04232 C 0.10903 0.04509 0.11441 0.05226 0.12466 0.05503 C 0.13612 0.05133 0.13247 0.05919 0.14323 0.06567 C 0.14497 0.06682 0.1474 0.06659 0.14931 0.06775 C 0.16198 0.07492 0.1731 0.0844 0.18612 0.09087 C 0.1948 0.10313 0.20435 0.1163 0.21667 0.12486 C 0.22501 0.13781 0.23612 0.14544 0.24931 0.15214 C 0.25573 0.15538 0.25504 0.16 0.25955 0.16486 C 0.26476 0.17041 0.27101 0.1711 0.27778 0.17341 C 0.28403 0.18313 0.29601 0.19076 0.30643 0.19445 C 0.31355 0.20185 0.3191 0.2081 0.329 0.21133 C 0.33698 0.22012 0.33004 0.21365 0.34723 0.22197 C 0.35452 0.22544 0.36042 0.23122 0.36754 0.23469 C 0.38577 0.24301 0.40539 0.24555 0.42483 0.24948 C 0.43073 0.25526 0.43542 0.25526 0.44323 0.25804 C 0.45244 0.26128 0.46025 0.26613 0.4698 0.26844 C 0.53612 0.26613 0.56424 0.27376 0.61268 0.25573 C 0.61876 0.2474 0.62362 0.23815 0.62709 0.22844 C 0.6224 0.18451 0.63004 0.2222 0.61876 0.19885 C 0.61112 0.18313 0.61962 0.18451 0.60053 0.17966 C 0.59549 0.1748 0.59757 0.17688 0.59428 0.17341 " pathEditMode="relative" rAng="0" ptsTypes="ffffffffffffffffffffA">
                                      <p:cBhvr>
                                        <p:cTn id="46" dur="20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80" y="115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B37170-6BB6-4F86-B6C0-8FFE904F6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4076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</a:extLst>
        </p:spPr>
        <p:txBody>
          <a:bodyPr/>
          <a:lstStyle/>
          <a:p>
            <a:r>
              <a:rPr lang="sl-SI" altLang="sl-SI" b="1">
                <a:solidFill>
                  <a:srgbClr val="E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REAKCIJA GLUKOZE Z H</a:t>
            </a:r>
            <a:r>
              <a:rPr lang="sl-SI" altLang="sl-SI" b="1" baseline="-25000">
                <a:solidFill>
                  <a:srgbClr val="E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l-SI" altLang="sl-SI" b="1">
                <a:solidFill>
                  <a:srgbClr val="E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</a:t>
            </a:r>
            <a:r>
              <a:rPr lang="sl-SI" altLang="sl-SI" b="1" baseline="-25000">
                <a:solidFill>
                  <a:srgbClr val="E6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2A1A5D1-5330-47BE-BB64-9CB63EBD3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E60000"/>
                </a:solidFill>
              </a:rPr>
              <a:t>C</a:t>
            </a:r>
            <a:r>
              <a:rPr lang="sl-SI" altLang="sl-SI" baseline="-25000">
                <a:solidFill>
                  <a:srgbClr val="E60000"/>
                </a:solidFill>
              </a:rPr>
              <a:t>6</a:t>
            </a:r>
            <a:r>
              <a:rPr lang="sl-SI" altLang="sl-SI">
                <a:solidFill>
                  <a:srgbClr val="E60000"/>
                </a:solidFill>
              </a:rPr>
              <a:t> H</a:t>
            </a:r>
            <a:r>
              <a:rPr lang="sl-SI" altLang="sl-SI" baseline="-25000">
                <a:solidFill>
                  <a:srgbClr val="E60000"/>
                </a:solidFill>
              </a:rPr>
              <a:t>12</a:t>
            </a:r>
            <a:r>
              <a:rPr lang="sl-SI" altLang="sl-SI">
                <a:solidFill>
                  <a:srgbClr val="E60000"/>
                </a:solidFill>
              </a:rPr>
              <a:t> O</a:t>
            </a:r>
            <a:r>
              <a:rPr lang="sl-SI" altLang="sl-SI" baseline="-25000">
                <a:solidFill>
                  <a:srgbClr val="E60000"/>
                </a:solidFill>
              </a:rPr>
              <a:t>6</a:t>
            </a:r>
            <a:r>
              <a:rPr lang="sl-SI" altLang="sl-SI">
                <a:solidFill>
                  <a:srgbClr val="E60000"/>
                </a:solidFill>
              </a:rPr>
              <a:t> + H</a:t>
            </a:r>
            <a:r>
              <a:rPr lang="sl-SI" altLang="sl-SI" baseline="-25000">
                <a:solidFill>
                  <a:srgbClr val="E60000"/>
                </a:solidFill>
              </a:rPr>
              <a:t>2</a:t>
            </a:r>
            <a:r>
              <a:rPr lang="sl-SI" altLang="sl-SI">
                <a:solidFill>
                  <a:srgbClr val="E60000"/>
                </a:solidFill>
              </a:rPr>
              <a:t> SO</a:t>
            </a:r>
            <a:r>
              <a:rPr lang="sl-SI" altLang="sl-SI" baseline="-25000">
                <a:solidFill>
                  <a:srgbClr val="E60000"/>
                </a:solidFill>
              </a:rPr>
              <a:t>4</a:t>
            </a:r>
            <a:r>
              <a:rPr lang="sl-SI" altLang="sl-SI">
                <a:solidFill>
                  <a:srgbClr val="E60000"/>
                </a:solidFill>
              </a:rPr>
              <a:t> →6C + 6H</a:t>
            </a:r>
            <a:r>
              <a:rPr lang="sl-SI" altLang="sl-SI" sz="2800" b="1" baseline="-25000">
                <a:solidFill>
                  <a:srgbClr val="E60000"/>
                </a:solidFill>
              </a:rPr>
              <a:t>2</a:t>
            </a:r>
            <a:r>
              <a:rPr lang="sl-SI" altLang="sl-SI">
                <a:solidFill>
                  <a:srgbClr val="E60000"/>
                </a:solidFill>
              </a:rPr>
              <a:t>O</a:t>
            </a:r>
            <a:endParaRPr lang="sl-SI" altLang="sl-SI" sz="1000">
              <a:solidFill>
                <a:srgbClr val="E60000"/>
              </a:solidFill>
            </a:endParaRPr>
          </a:p>
          <a:p>
            <a:pPr>
              <a:buFontTx/>
              <a:buNone/>
            </a:pPr>
            <a:endParaRPr lang="sl-SI" altLang="sl-SI" sz="800">
              <a:solidFill>
                <a:srgbClr val="E60000"/>
              </a:solidFill>
            </a:endParaRPr>
          </a:p>
          <a:p>
            <a:pPr>
              <a:buFontTx/>
              <a:buNone/>
            </a:pPr>
            <a:r>
              <a:rPr lang="sl-SI" altLang="sl-SI">
                <a:solidFill>
                  <a:srgbClr val="E60000"/>
                </a:solidFill>
              </a:rPr>
              <a:t>Glukoza poogleni,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E60000"/>
                </a:solidFill>
              </a:rPr>
              <a:t>če jo prelijemo z 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E60000"/>
                </a:solidFill>
              </a:rPr>
              <a:t>koncentrirano žveplovo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E60000"/>
                </a:solidFill>
              </a:rPr>
              <a:t>kislino. Kislina iz 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E60000"/>
                </a:solidFill>
              </a:rPr>
              <a:t>glukoze veže  vodo 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E60000"/>
                </a:solidFill>
              </a:rPr>
              <a:t>in ostane samo ogljik.</a:t>
            </a:r>
          </a:p>
        </p:txBody>
      </p:sp>
      <p:pic>
        <p:nvPicPr>
          <p:cNvPr id="12292" name="Picture 4" descr="cukier2">
            <a:extLst>
              <a:ext uri="{FF2B5EF4-FFF2-40B4-BE49-F238E27FC236}">
                <a16:creationId xmlns:a16="http://schemas.microsoft.com/office/drawing/2014/main" id="{6A8E5445-650F-43CE-B227-B1DC95384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492375"/>
            <a:ext cx="3960812" cy="36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Unicode MS</vt:lpstr>
      <vt:lpstr>Privzeti načrt</vt:lpstr>
      <vt:lpstr>enostavni ogljikovi hidrati MONOSAHARIDI</vt:lpstr>
      <vt:lpstr>OGLJIKOVI HIDRATI</vt:lpstr>
      <vt:lpstr>PowerPoint Presentation</vt:lpstr>
      <vt:lpstr>Monosaharidi</vt:lpstr>
      <vt:lpstr>PowerPoint Presentation</vt:lpstr>
      <vt:lpstr>Reakcije monosaharidov</vt:lpstr>
      <vt:lpstr>GLUKOZA (grozdni sladkor) C6 H12O6</vt:lpstr>
      <vt:lpstr>PowerPoint Presentation</vt:lpstr>
      <vt:lpstr>REAKCIJA GLUKOZE Z H2 SO4</vt:lpstr>
      <vt:lpstr>PowerPoint Presentation</vt:lpstr>
      <vt:lpstr>FRUKTOZA (sadni sladkor) C6 H12 O6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2019-05-31T08:48:20Z</dcterms:created>
  <dcterms:modified xsi:type="dcterms:W3CDTF">2019-05-31T08:48:20Z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