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1"/>
    <a:srgbClr val="FFFF66"/>
    <a:srgbClr val="B7B7E7"/>
    <a:srgbClr val="0066CC"/>
    <a:srgbClr val="FDA89F"/>
    <a:srgbClr val="E31707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2" autoAdjust="0"/>
    <p:restoredTop sz="94600" autoAdjust="0"/>
  </p:normalViewPr>
  <p:slideViewPr>
    <p:cSldViewPr>
      <p:cViewPr varScale="1">
        <p:scale>
          <a:sx n="52" d="100"/>
          <a:sy n="52" d="100"/>
        </p:scale>
        <p:origin x="-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50D8-09DC-4443-958C-F829DCA01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4D0B7-7710-4453-9F00-C161C44FC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524C2-FC0B-48CA-AC60-1AC4EC81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BA729-8B3F-491C-9C54-81A89995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9406C-705D-4A20-810C-C1761BFC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AFBBE-D0D2-4E60-BF43-E24F38FF9F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202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BAA8-88C3-4B62-A301-D67FD1EB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80863-0320-4F75-89FE-0C770AF12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91526-CD92-46B6-8CBB-38490BEA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AA43-9A5C-4975-849F-2017D8B8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1D765-C9E3-4A47-9460-79DEA195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6CEC-18F3-4E7B-9F89-7F7BA8766F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662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02BAC-1A1D-459C-88B7-65AFC4395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FE1B9-8E81-4ECC-BE53-33B8C7DC1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622D5-FAB1-4D3D-93E9-45D3F426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703D-D36B-4A35-8E81-F94E8063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6741C-2D3E-4718-932E-68E3EAF3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218BD-FD64-4C7D-86EF-75F76D0B02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364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B256-D43B-418D-9BA2-9C86300FD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4F2DB-1A14-4BE9-80EE-B8042D43835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9F3FB-9885-4C23-9BAF-FB80013EB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2F2B2-F113-4367-9897-702833F6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5277A-C145-4A8B-87EA-DEB7E5E6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08FB7-F6C7-4CE9-BD67-8BBC0759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DD60B1-95E7-4132-8E0E-5113305F42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651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D8D1-0EA7-43FC-8262-93D46D1E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9812-B8BD-43E4-9C3C-63C9930CE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E3B5E-8D46-4E65-8384-5B4437AB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97A00-BEE9-4F8F-9AD9-B522B513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44BFC-00CF-4E76-B42E-4883878D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8E6C-4C97-4487-998D-AEBBEA54AB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672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48C8-176E-467D-B315-4FB42FC7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07C77-2E35-41D1-A7CB-8ACAACB82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5471-E65F-4FDE-BBC7-09C5E4D0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95EE7-DF6A-4480-A95A-F9D18B43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22B6E-6128-4D94-B69B-BE790B3E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AC2FF-DFEB-4F55-9BE3-ABCA84F75E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34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E619-E0C4-40D8-AC78-D9EEDF51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0F62-5A7C-4881-AC53-E5FE0F88D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6D738-54CF-4AAB-8547-288ADFE1E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7AB37-7391-4FAD-993E-42775807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2A193-0897-4018-93FC-FD7726D8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F48EB-D3A1-4F3F-BC11-50C03F99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610C2-BDA4-48AA-A722-BBB84B9343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159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B3AF-0BF5-4C1E-B027-C4BC85718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6CF33-C307-46DD-A56C-74EB9079B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00FE2-7CAE-46BF-9065-9AECFA048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E060F-DAC2-4F1E-B4E6-CF05EA5A8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56632-6418-4C77-93EB-0240CF0A3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10B42-D18C-46E8-B560-307898A8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04071-64D1-410B-B4CD-BE27DF2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267D8-B9F9-4BA1-98AD-9C20F815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7D188-8442-4095-8131-0F2DE66945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0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BA52-2646-4F3D-9594-AD08B021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1BD9B-4322-4D13-9BD3-619AF37F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0415D-C0C1-4BF8-84FA-4CC24C72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D04BC-0169-4BBD-AD90-B8E9AB1B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093B-6DFA-4687-9CE8-6236BE37B2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412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751FF-7369-4AF6-87B0-C1C0E325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D3BC0-4B5A-4611-9991-2E923A6D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BB0D0-7152-40BB-A45A-A0EC9076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1951-41C0-456F-A440-AC682E8F16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49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8810-6E34-46CA-95B4-F8565C0D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5CE0-063C-4732-8A2B-F71035131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FBC56-B7D8-4C19-9FF3-6053D282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A3088-E3F6-4620-97BB-CE8F5C49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BFA02-BEB1-4D23-9DCF-654AEE83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0B51-D2CE-4838-9BCB-34A519FA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1618-1329-46FD-8CF0-8CB208DFA0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008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7345-79F6-4B07-B2B9-86D040D6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C29FE-387B-4B2D-A140-D93EB3213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D1466-FDA2-4235-ADE4-5C988E831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A6289-8E42-48EB-AD96-8289A18D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5E8B5-5289-42AA-8C72-F8285BC4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C25C3-5E29-4ADC-B456-8969A673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52F4E-E6BB-489D-81C8-199E511211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625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86313C-1B7E-4FBD-85A3-E9AEFF875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0DCEB9-EBF4-4C51-B625-9C5AC8A6B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A2801F-FAD3-49F8-A022-EC27791A17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5B51DA-3EB5-4A67-A52F-7F9A971195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3453CD-4075-43B5-9CEE-41CA3782B9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3DAFE77-C42E-47DB-9802-7996A7177AE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fmf/" TargetMode="External"/><Relationship Id="rId2" Type="http://schemas.openxmlformats.org/officeDocument/2006/relationships/hyperlink" Target="http://www.google.com-slik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12E289BF-F81D-4766-B837-3DC93564AD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2205038"/>
            <a:ext cx="4535487" cy="19431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25707"/>
              </a:avLst>
            </a:prstTxWarp>
          </a:bodyPr>
          <a:lstStyle/>
          <a:p>
            <a:pPr algn="ctr"/>
            <a:r>
              <a:rPr lang="sl-SI" sz="9600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urlz MT"/>
              </a:rPr>
              <a:t>NAFTA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rgbClr val="B4F7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1890024-919D-45ED-B979-E89504B3A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CC00CC"/>
                </a:solidFill>
                <a:latin typeface="Curlz MT" pitchFamily="82" charset="0"/>
              </a:rPr>
              <a:t>Kaj je nafta?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329DFF-CBC2-4C00-A987-FBF50F4A8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-temno rjava ali zelenkasta vnetljiva, zelo gosta, viskozna 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-gostota-od 0,7 g/cm3 do 0,9 g/cm3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 zmes približno 500 spojin. V njej prevladujejo OGLJIKOVODIKI, v njej najdemo tudi različne PRIMESI. Njena sestava je predvsem odvisna od ležišča.		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80"/>
            </a:gs>
            <a:gs pos="100000">
              <a:srgbClr val="FF8B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8A20B0B-ADC4-46DB-A949-5D1CD2055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B4F7FE"/>
                </a:solidFill>
                <a:latin typeface="Curlz MT" pitchFamily="82" charset="0"/>
              </a:rPr>
              <a:t>Sestava nafte</a:t>
            </a:r>
          </a:p>
        </p:txBody>
      </p:sp>
      <p:pic>
        <p:nvPicPr>
          <p:cNvPr id="4100" name="Picture 4" descr="ogljikovdiki">
            <a:extLst>
              <a:ext uri="{FF2B5EF4-FFF2-40B4-BE49-F238E27FC236}">
                <a16:creationId xmlns:a16="http://schemas.microsoft.com/office/drawing/2014/main" id="{8B31F5E3-C33B-46D9-A490-399FE350182A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7315200" cy="5032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rimesi">
            <a:extLst>
              <a:ext uri="{FF2B5EF4-FFF2-40B4-BE49-F238E27FC236}">
                <a16:creationId xmlns:a16="http://schemas.microsoft.com/office/drawing/2014/main" id="{CBBE3DA5-282B-4DB2-AE24-93E658912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38835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D7FFA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45FF5B-59EE-4B36-96AA-1282AEF48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0000"/>
                </a:solidFill>
                <a:latin typeface="Curlz MT" pitchFamily="82" charset="0"/>
              </a:rPr>
              <a:t>Vrste nafte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35F476-BD1E-4A11-84A2-B49819113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-</a:t>
            </a:r>
            <a:r>
              <a:rPr lang="sl-SI" altLang="sl-SI">
                <a:solidFill>
                  <a:srgbClr val="EA5F00"/>
                </a:solidFill>
                <a:latin typeface="Comic Sans MS" panose="030F0702030302020204" pitchFamily="66" charset="0"/>
              </a:rPr>
              <a:t>parafinska nafta</a:t>
            </a:r>
            <a:r>
              <a:rPr lang="sl-SI" altLang="sl-SI">
                <a:latin typeface="Comic Sans MS" panose="030F0702030302020204" pitchFamily="66" charset="0"/>
              </a:rPr>
              <a:t>: nerazvejani alkani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-</a:t>
            </a:r>
            <a:r>
              <a:rPr lang="sl-SI" altLang="sl-SI">
                <a:solidFill>
                  <a:srgbClr val="EA5F00"/>
                </a:solidFill>
                <a:latin typeface="Comic Sans MS" panose="030F0702030302020204" pitchFamily="66" charset="0"/>
              </a:rPr>
              <a:t>naftenska nafta</a:t>
            </a:r>
            <a:r>
              <a:rPr lang="sl-SI" altLang="sl-SI">
                <a:latin typeface="Comic Sans MS" panose="030F0702030302020204" pitchFamily="66" charset="0"/>
              </a:rPr>
              <a:t>: ciklični, nearomatski ogljikovodiki-cikloalkani in cikloalkeni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-</a:t>
            </a:r>
            <a:r>
              <a:rPr lang="sl-SI" altLang="sl-SI">
                <a:solidFill>
                  <a:srgbClr val="EA5F00"/>
                </a:solidFill>
                <a:latin typeface="Comic Sans MS" panose="030F0702030302020204" pitchFamily="66" charset="0"/>
              </a:rPr>
              <a:t>mešana nafta</a:t>
            </a:r>
            <a:r>
              <a:rPr lang="sl-SI" altLang="sl-SI">
                <a:latin typeface="Comic Sans MS" panose="030F0702030302020204" pitchFamily="66" charset="0"/>
              </a:rPr>
              <a:t>: nerazvejani alkani in nearomatski ciklični ogljikovodiki.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31707"/>
            </a:gs>
            <a:gs pos="100000">
              <a:srgbClr val="FDA8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71995DF-0BC3-4E54-A3F4-393275E07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0066CC"/>
                </a:solidFill>
                <a:latin typeface="Curlz MT" pitchFamily="82" charset="0"/>
              </a:rPr>
              <a:t>Kaj lahko pridobimo iz nafte?!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132B69-0CA3-4771-96F7-F71D981977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09975" cy="4525963"/>
          </a:xfrm>
        </p:spPr>
        <p:txBody>
          <a:bodyPr/>
          <a:lstStyle/>
          <a:p>
            <a:pPr>
              <a:buFontTx/>
              <a:buNone/>
            </a:pPr>
            <a:endParaRPr lang="sl-SI" altLang="sl-SI" sz="1800">
              <a:solidFill>
                <a:srgbClr val="99FF33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-PLIN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-BENCIN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-SUROVINA ZA KEMIJSKO INDUSTRIJO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-KEROZIN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-DIZELSKO ali PLINSKO OLJE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-MAZIVA, VOSKI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-KURILNO OLJE </a:t>
            </a:r>
          </a:p>
          <a:p>
            <a:pPr>
              <a:buFontTx/>
              <a:buNone/>
            </a:pPr>
            <a:r>
              <a:rPr lang="sl-SI" altLang="sl-SI" sz="1800">
                <a:solidFill>
                  <a:srgbClr val="0066CC"/>
                </a:solidFill>
                <a:latin typeface="Comic Sans MS" panose="030F0702030302020204" pitchFamily="66" charset="0"/>
              </a:rPr>
              <a:t>-ASFALT</a:t>
            </a:r>
          </a:p>
          <a:p>
            <a:pPr>
              <a:buFontTx/>
              <a:buNone/>
            </a:pPr>
            <a:endParaRPr lang="sl-SI" altLang="sl-SI" sz="1800">
              <a:solidFill>
                <a:srgbClr val="0066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2" name="Picture 4" descr="DESTILACIJA">
            <a:extLst>
              <a:ext uri="{FF2B5EF4-FFF2-40B4-BE49-F238E27FC236}">
                <a16:creationId xmlns:a16="http://schemas.microsoft.com/office/drawing/2014/main" id="{92BE55EA-1A60-49B0-9917-E9D84BBBAC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4163"/>
            <a:ext cx="6227762" cy="5303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B7B7E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AE9201-5048-4078-99B3-DBC43FFB9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0000"/>
                </a:solidFill>
                <a:latin typeface="Curlz MT" pitchFamily="82" charset="0"/>
              </a:rPr>
              <a:t>Vpliv na okolje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DBA307B-D483-4F63-87F7-317FFE659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-zgorevanje bencina v motorju-pri tem nastanejo različni plini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-zgorevanje frakcij nafte v gospodinjstvih, tovarnah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-razlivanje nafte v morje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27D5967-4965-467B-B038-3C5967784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urlz MT" pitchFamily="82" charset="0"/>
              </a:rPr>
              <a:t>Viri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7C20D19-3476-4B0D-A908-4B64E23DE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-internet: </a:t>
            </a:r>
            <a:r>
              <a:rPr lang="sl-SI" altLang="sl-SI">
                <a:latin typeface="Comic Sans MS" panose="030F0702030302020204" pitchFamily="66" charset="0"/>
                <a:hlinkClick r:id="rId2"/>
              </a:rPr>
              <a:t>www.google.com-slike</a:t>
            </a: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                </a:t>
            </a:r>
            <a:r>
              <a:rPr lang="sl-SI" altLang="sl-SI">
                <a:latin typeface="Comic Sans MS" panose="030F0702030302020204" pitchFamily="66" charset="0"/>
                <a:hlinkClick r:id="rId3"/>
              </a:rPr>
              <a:t>www.educa.fmf</a:t>
            </a: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                </a:t>
            </a:r>
            <a:r>
              <a:rPr lang="sl-SI" altLang="sl-SI" u="sng">
                <a:solidFill>
                  <a:srgbClr val="009999"/>
                </a:solidFill>
                <a:latin typeface="Comic Sans MS" panose="030F0702030302020204" pitchFamily="66" charset="0"/>
              </a:rPr>
              <a:t>www.wikipedia.org/nafta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Curlz MT</vt:lpstr>
      <vt:lpstr>Privzeti načrt</vt:lpstr>
      <vt:lpstr>PowerPoint Presentation</vt:lpstr>
      <vt:lpstr>Kaj je nafta?</vt:lpstr>
      <vt:lpstr>Sestava nafte</vt:lpstr>
      <vt:lpstr>PowerPoint Presentation</vt:lpstr>
      <vt:lpstr>Vrste nafte</vt:lpstr>
      <vt:lpstr>Kaj lahko pridobimo iz nafte?!</vt:lpstr>
      <vt:lpstr>Vpliv na okolje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2019-05-31T08:48:20Z</dcterms:created>
  <dcterms:modified xsi:type="dcterms:W3CDTF">2019-05-31T08:48:20Z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